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notesSlides/notesSlide4.xml" ContentType="application/vnd.openxmlformats-officedocument.presentationml.notesSlide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notesSlides/notesSlide5.xml" ContentType="application/vnd.openxmlformats-officedocument.presentationml.notesSlide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notesSlides/notesSlide6.xml" ContentType="application/vnd.openxmlformats-officedocument.presentationml.notesSlide+xml"/>
  <Override PartName="/ppt/tags/tag2.xml" ContentType="application/vnd.openxmlformats-officedocument.presentationml.tags+xml"/>
  <Override PartName="/ppt/notesSlides/notesSlide7.xml" ContentType="application/vnd.openxmlformats-officedocument.presentationml.notesSlide+xml"/>
  <Override PartName="/ppt/charts/chart33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34.xml" ContentType="application/vnd.openxmlformats-officedocument.drawingml.chart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ppt/notesSlides/notesSlide10.xml" ContentType="application/vnd.openxmlformats-officedocument.presentationml.notesSlide+xml"/>
  <Override PartName="/ppt/charts/chart37.xml" ContentType="application/vnd.openxmlformats-officedocument.drawingml.chart+xml"/>
  <Override PartName="/ppt/charts/chart38.xml" ContentType="application/vnd.openxmlformats-officedocument.drawingml.chart+xml"/>
  <Override PartName="/ppt/charts/chart39.xml" ContentType="application/vnd.openxmlformats-officedocument.drawingml.chart+xml"/>
  <Override PartName="/ppt/notesSlides/notesSlide11.xml" ContentType="application/vnd.openxmlformats-officedocument.presentationml.notesSlide+xml"/>
  <Override PartName="/ppt/charts/chart40.xml" ContentType="application/vnd.openxmlformats-officedocument.drawingml.chart+xml"/>
  <Override PartName="/ppt/charts/chart41.xml" ContentType="application/vnd.openxmlformats-officedocument.drawingml.chart+xml"/>
  <Override PartName="/ppt/charts/chart42.xml" ContentType="application/vnd.openxmlformats-officedocument.drawingml.chart+xml"/>
  <Override PartName="/ppt/notesSlides/notesSlide12.xml" ContentType="application/vnd.openxmlformats-officedocument.presentationml.notesSlide+xml"/>
  <Override PartName="/ppt/charts/chart43.xml" ContentType="application/vnd.openxmlformats-officedocument.drawingml.chart+xml"/>
  <Override PartName="/ppt/charts/chart44.xml" ContentType="application/vnd.openxmlformats-officedocument.drawingml.chart+xml"/>
  <Override PartName="/ppt/charts/chart45.xml" ContentType="application/vnd.openxmlformats-officedocument.drawingml.chart+xml"/>
  <Override PartName="/ppt/notesSlides/notesSlide13.xml" ContentType="application/vnd.openxmlformats-officedocument.presentationml.notesSlide+xml"/>
  <Override PartName="/ppt/charts/chart46.xml" ContentType="application/vnd.openxmlformats-officedocument.drawingml.chart+xml"/>
  <Override PartName="/ppt/charts/chart47.xml" ContentType="application/vnd.openxmlformats-officedocument.drawingml.chart+xml"/>
  <Override PartName="/ppt/charts/chart48.xml" ContentType="application/vnd.openxmlformats-officedocument.drawingml.chart+xml"/>
  <Override PartName="/ppt/notesSlides/notesSlide14.xml" ContentType="application/vnd.openxmlformats-officedocument.presentationml.notesSlide+xml"/>
  <Override PartName="/ppt/charts/chart49.xml" ContentType="application/vnd.openxmlformats-officedocument.drawingml.chart+xml"/>
  <Override PartName="/ppt/charts/chart50.xml" ContentType="application/vnd.openxmlformats-officedocument.drawingml.chart+xml"/>
  <Override PartName="/ppt/charts/chart51.xml" ContentType="application/vnd.openxmlformats-officedocument.drawingml.chart+xml"/>
  <Override PartName="/ppt/charts/chart52.xml" ContentType="application/vnd.openxmlformats-officedocument.drawingml.chart+xml"/>
  <Override PartName="/ppt/charts/chart53.xml" ContentType="application/vnd.openxmlformats-officedocument.drawingml.chart+xml"/>
  <Override PartName="/ppt/charts/chart54.xml" ContentType="application/vnd.openxmlformats-officedocument.drawingml.chart+xml"/>
  <Override PartName="/ppt/charts/chart55.xml" ContentType="application/vnd.openxmlformats-officedocument.drawingml.chart+xml"/>
  <Override PartName="/ppt/charts/chart56.xml" ContentType="application/vnd.openxmlformats-officedocument.drawingml.chart+xml"/>
  <Override PartName="/ppt/charts/chart57.xml" ContentType="application/vnd.openxmlformats-officedocument.drawingml.chart+xml"/>
  <Override PartName="/ppt/charts/chart58.xml" ContentType="application/vnd.openxmlformats-officedocument.drawingml.chart+xml"/>
  <Override PartName="/ppt/charts/chart59.xml" ContentType="application/vnd.openxmlformats-officedocument.drawingml.chart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6"/>
  </p:sldMasterIdLst>
  <p:notesMasterIdLst>
    <p:notesMasterId r:id="rId69"/>
  </p:notesMasterIdLst>
  <p:handoutMasterIdLst>
    <p:handoutMasterId r:id="rId70"/>
  </p:handoutMasterIdLst>
  <p:sldIdLst>
    <p:sldId id="257" r:id="rId7"/>
    <p:sldId id="401" r:id="rId8"/>
    <p:sldId id="303" r:id="rId9"/>
    <p:sldId id="536" r:id="rId10"/>
    <p:sldId id="351" r:id="rId11"/>
    <p:sldId id="545" r:id="rId12"/>
    <p:sldId id="520" r:id="rId13"/>
    <p:sldId id="410" r:id="rId14"/>
    <p:sldId id="464" r:id="rId15"/>
    <p:sldId id="507" r:id="rId16"/>
    <p:sldId id="508" r:id="rId17"/>
    <p:sldId id="361" r:id="rId18"/>
    <p:sldId id="444" r:id="rId19"/>
    <p:sldId id="445" r:id="rId20"/>
    <p:sldId id="407" r:id="rId21"/>
    <p:sldId id="447" r:id="rId22"/>
    <p:sldId id="511" r:id="rId23"/>
    <p:sldId id="411" r:id="rId24"/>
    <p:sldId id="522" r:id="rId25"/>
    <p:sldId id="523" r:id="rId26"/>
    <p:sldId id="524" r:id="rId27"/>
    <p:sldId id="525" r:id="rId28"/>
    <p:sldId id="526" r:id="rId29"/>
    <p:sldId id="527" r:id="rId30"/>
    <p:sldId id="528" r:id="rId31"/>
    <p:sldId id="529" r:id="rId32"/>
    <p:sldId id="326" r:id="rId33"/>
    <p:sldId id="521" r:id="rId34"/>
    <p:sldId id="417" r:id="rId35"/>
    <p:sldId id="516" r:id="rId36"/>
    <p:sldId id="454" r:id="rId37"/>
    <p:sldId id="538" r:id="rId38"/>
    <p:sldId id="537" r:id="rId39"/>
    <p:sldId id="423" r:id="rId40"/>
    <p:sldId id="349" r:id="rId41"/>
    <p:sldId id="457" r:id="rId42"/>
    <p:sldId id="345" r:id="rId43"/>
    <p:sldId id="546" r:id="rId44"/>
    <p:sldId id="547" r:id="rId45"/>
    <p:sldId id="548" r:id="rId46"/>
    <p:sldId id="480" r:id="rId47"/>
    <p:sldId id="477" r:id="rId48"/>
    <p:sldId id="481" r:id="rId49"/>
    <p:sldId id="482" r:id="rId50"/>
    <p:sldId id="483" r:id="rId51"/>
    <p:sldId id="484" r:id="rId52"/>
    <p:sldId id="485" r:id="rId53"/>
    <p:sldId id="478" r:id="rId54"/>
    <p:sldId id="395" r:id="rId55"/>
    <p:sldId id="498" r:id="rId56"/>
    <p:sldId id="499" r:id="rId57"/>
    <p:sldId id="500" r:id="rId58"/>
    <p:sldId id="501" r:id="rId59"/>
    <p:sldId id="502" r:id="rId60"/>
    <p:sldId id="503" r:id="rId61"/>
    <p:sldId id="504" r:id="rId62"/>
    <p:sldId id="531" r:id="rId63"/>
    <p:sldId id="532" r:id="rId64"/>
    <p:sldId id="533" r:id="rId65"/>
    <p:sldId id="540" r:id="rId66"/>
    <p:sldId id="541" r:id="rId67"/>
    <p:sldId id="264" r:id="rId68"/>
  </p:sldIdLst>
  <p:sldSz cx="9144000" cy="6858000" type="screen4x3"/>
  <p:notesSz cx="6934200" cy="9220200"/>
  <p:custDataLst>
    <p:tags r:id="rId7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4084">
          <p15:clr>
            <a:srgbClr val="A4A3A4"/>
          </p15:clr>
        </p15:guide>
        <p15:guide id="3" pos="2880">
          <p15:clr>
            <a:srgbClr val="A4A3A4"/>
          </p15:clr>
        </p15:guide>
        <p15:guide id="4" pos="5472">
          <p15:clr>
            <a:srgbClr val="A4A3A4"/>
          </p15:clr>
        </p15:guide>
        <p15:guide id="5" pos="288">
          <p15:clr>
            <a:srgbClr val="A4A3A4"/>
          </p15:clr>
        </p15:guide>
        <p15:guide id="6" pos="4989">
          <p15:clr>
            <a:srgbClr val="A4A3A4"/>
          </p15:clr>
        </p15:guide>
        <p15:guide id="7" orient="horz" pos="1170">
          <p15:clr>
            <a:srgbClr val="A4A3A4"/>
          </p15:clr>
        </p15:guide>
        <p15:guide id="8" orient="horz" pos="3816">
          <p15:clr>
            <a:srgbClr val="A4A3A4"/>
          </p15:clr>
        </p15:guide>
        <p15:guide id="9" pos="4581">
          <p15:clr>
            <a:srgbClr val="A4A3A4"/>
          </p15:clr>
        </p15:guide>
        <p15:guide id="10" pos="654">
          <p15:clr>
            <a:srgbClr val="A4A3A4"/>
          </p15:clr>
        </p15:guide>
        <p15:guide id="11" pos="2878">
          <p15:clr>
            <a:srgbClr val="A4A3A4"/>
          </p15:clr>
        </p15:guide>
        <p15:guide id="12" orient="horz" pos="848">
          <p15:clr>
            <a:srgbClr val="A4A3A4"/>
          </p15:clr>
        </p15:guide>
        <p15:guide id="13" orient="horz" pos="3956">
          <p15:clr>
            <a:srgbClr val="A4A3A4"/>
          </p15:clr>
        </p15:guide>
        <p15:guide id="14" orient="horz" pos="52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A8C"/>
    <a:srgbClr val="5692C9"/>
    <a:srgbClr val="558ED5"/>
    <a:srgbClr val="0033CC"/>
    <a:srgbClr val="2EDA54"/>
    <a:srgbClr val="00AE00"/>
    <a:srgbClr val="007100"/>
    <a:srgbClr val="50F035"/>
    <a:srgbClr val="339933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965" autoAdjust="0"/>
    <p:restoredTop sz="99759" autoAdjust="0"/>
  </p:normalViewPr>
  <p:slideViewPr>
    <p:cSldViewPr snapToGrid="0">
      <p:cViewPr varScale="1">
        <p:scale>
          <a:sx n="93" d="100"/>
          <a:sy n="93" d="100"/>
        </p:scale>
        <p:origin x="798" y="84"/>
      </p:cViewPr>
      <p:guideLst>
        <p:guide orient="horz" pos="2160"/>
        <p:guide orient="horz" pos="4084"/>
        <p:guide pos="2880"/>
        <p:guide pos="5472"/>
        <p:guide pos="288"/>
        <p:guide pos="4989"/>
        <p:guide orient="horz" pos="1170"/>
        <p:guide orient="horz" pos="3816"/>
        <p:guide pos="4581"/>
        <p:guide pos="654"/>
        <p:guide pos="2878"/>
        <p:guide orient="horz" pos="848"/>
        <p:guide orient="horz" pos="3956"/>
        <p:guide orient="horz" pos="52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1992" y="90"/>
      </p:cViewPr>
      <p:guideLst/>
    </p:cSldViewPr>
  </p:notesViewPr>
  <p:gridSpacing cx="72237" cy="72237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63" Type="http://schemas.openxmlformats.org/officeDocument/2006/relationships/slide" Target="slides/slide57.xml"/><Relationship Id="rId68" Type="http://schemas.openxmlformats.org/officeDocument/2006/relationships/slide" Target="slides/slide62.xml"/><Relationship Id="rId7" Type="http://schemas.openxmlformats.org/officeDocument/2006/relationships/slide" Target="slides/slide1.xml"/><Relationship Id="rId71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slide" Target="slides/slide52.xml"/><Relationship Id="rId66" Type="http://schemas.openxmlformats.org/officeDocument/2006/relationships/slide" Target="slides/slide60.xml"/><Relationship Id="rId74" Type="http://schemas.openxmlformats.org/officeDocument/2006/relationships/theme" Target="theme/theme1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slide" Target="slides/slide51.xml"/><Relationship Id="rId61" Type="http://schemas.openxmlformats.org/officeDocument/2006/relationships/slide" Target="slides/slide55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slide" Target="slides/slide54.xml"/><Relationship Id="rId65" Type="http://schemas.openxmlformats.org/officeDocument/2006/relationships/slide" Target="slides/slide59.xml"/><Relationship Id="rId73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slide" Target="slides/slide50.xml"/><Relationship Id="rId64" Type="http://schemas.openxmlformats.org/officeDocument/2006/relationships/slide" Target="slides/slide58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72" Type="http://schemas.openxmlformats.org/officeDocument/2006/relationships/presProps" Target="pres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slide" Target="slides/slide53.xml"/><Relationship Id="rId67" Type="http://schemas.openxmlformats.org/officeDocument/2006/relationships/slide" Target="slides/slide61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openxmlformats.org/officeDocument/2006/relationships/slide" Target="slides/slide56.xml"/><Relationship Id="rId70" Type="http://schemas.openxmlformats.org/officeDocument/2006/relationships/handoutMaster" Target="handoutMasters/handoutMaster1.xml"/><Relationship Id="rId75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7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8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9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0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1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2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3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4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5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6.xlsx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7.xlsx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8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9.xlsx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0.xlsx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1.xlsx"/></Relationships>
</file>

<file path=ppt/charts/_rels/chart4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2.xlsx"/></Relationships>
</file>

<file path=ppt/charts/_rels/chart4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3.xlsx"/></Relationships>
</file>

<file path=ppt/charts/_rels/chart4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4.xlsx"/></Relationships>
</file>

<file path=ppt/charts/_rels/chart4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5.xlsx"/></Relationships>
</file>

<file path=ppt/charts/_rels/chart4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6.xlsx"/></Relationships>
</file>

<file path=ppt/charts/_rels/chart4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7.xlsx"/></Relationships>
</file>

<file path=ppt/charts/_rels/chart4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8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9.xlsx"/></Relationships>
</file>

<file path=ppt/charts/_rels/chart5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0.xlsx"/></Relationships>
</file>

<file path=ppt/charts/_rels/chart5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1.xlsx"/></Relationships>
</file>

<file path=ppt/charts/_rels/chart5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2.xlsx"/></Relationships>
</file>

<file path=ppt/charts/_rels/chart5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3.xlsx"/></Relationships>
</file>

<file path=ppt/charts/_rels/chart5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4.xlsx"/></Relationships>
</file>

<file path=ppt/charts/_rels/chart5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5.xlsx"/></Relationships>
</file>

<file path=ppt/charts/_rels/chart5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6.xlsx"/></Relationships>
</file>

<file path=ppt/charts/_rels/chart5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7.xlsx"/></Relationships>
</file>

<file path=ppt/charts/_rels/chart5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8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8714664675429735"/>
          <c:y val="3.4937253698247156E-2"/>
          <c:w val="0.69299484764983743"/>
          <c:h val="0.9569352233638450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5692C9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3A8C"/>
              </a:solidFill>
            </c:spPr>
            <c:extLst>
              <c:ext xmlns:c16="http://schemas.microsoft.com/office/drawing/2014/chart" uri="{C3380CC4-5D6E-409C-BE32-E72D297353CC}">
                <c16:uniqueId val="{00000001-70F7-4112-9705-30F00E30363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Sheet1!$A$2:$A$32</c:f>
              <c:strCache>
                <c:ptCount val="31"/>
                <c:pt idx="0">
                  <c:v>Overall satisfaction with the airport</c:v>
                </c:pt>
                <c:pt idx="1">
                  <c:v>Flight information screens</c:v>
                </c:pt>
                <c:pt idx="2">
                  <c:v>Availability of washrooms/toilets</c:v>
                </c:pt>
                <c:pt idx="3">
                  <c:v>Courtesy and helpfulness of check-in staff</c:v>
                </c:pt>
                <c:pt idx="4">
                  <c:v>Ease of finding your way through airport</c:v>
                </c:pt>
                <c:pt idx="5">
                  <c:v>Courtesy and helpfulness of airport staff</c:v>
                </c:pt>
                <c:pt idx="6">
                  <c:v>Cleanliness of airport terminal</c:v>
                </c:pt>
                <c:pt idx="7">
                  <c:v>Efficiency of check-in staff</c:v>
                </c:pt>
                <c:pt idx="8">
                  <c:v>Feeling of being safe and secure</c:v>
                </c:pt>
                <c:pt idx="9">
                  <c:v>Ease of making connections with other flights</c:v>
                </c:pt>
                <c:pt idx="10">
                  <c:v>Cleanliness of washrooms/toilets</c:v>
                </c:pt>
                <c:pt idx="11">
                  <c:v>Restaurant/Eating facilities</c:v>
                </c:pt>
                <c:pt idx="12">
                  <c:v>Waiting time in check-in queue/line</c:v>
                </c:pt>
                <c:pt idx="13">
                  <c:v>Waiting time at passport/personal ID inspection</c:v>
                </c:pt>
                <c:pt idx="14">
                  <c:v>Ground transportation to/from airport</c:v>
                </c:pt>
                <c:pt idx="15">
                  <c:v>Courtesy and helpfulness of inspection staff</c:v>
                </c:pt>
                <c:pt idx="16">
                  <c:v>Thoroughness of security inspection</c:v>
                </c:pt>
                <c:pt idx="17">
                  <c:v>Courtesy and helpfulness of security staff</c:v>
                </c:pt>
                <c:pt idx="18">
                  <c:v>Ambience of the airport</c:v>
                </c:pt>
                <c:pt idx="19">
                  <c:v>Shopping facilities</c:v>
                </c:pt>
                <c:pt idx="20">
                  <c:v>Business/Executive lounges</c:v>
                </c:pt>
                <c:pt idx="21">
                  <c:v>Internet access/Wi-Fi</c:v>
                </c:pt>
                <c:pt idx="22">
                  <c:v>Availability of baggage carts/trolleys</c:v>
                </c:pt>
                <c:pt idx="23">
                  <c:v>Availability of bank/ATM facilities/money changers</c:v>
                </c:pt>
                <c:pt idx="24">
                  <c:v>Walking distance inside the terminal</c:v>
                </c:pt>
                <c:pt idx="25">
                  <c:v>Waiting time at security inspection</c:v>
                </c:pt>
                <c:pt idx="26">
                  <c:v>Comfort of waiting/gate areas</c:v>
                </c:pt>
                <c:pt idx="27">
                  <c:v>Parking facilities</c:v>
                </c:pt>
                <c:pt idx="28">
                  <c:v>Value for money of restaurant/eating facilities</c:v>
                </c:pt>
                <c:pt idx="29">
                  <c:v>Value for money of shopping facilities</c:v>
                </c:pt>
                <c:pt idx="30">
                  <c:v>Value for money of parking facilities</c:v>
                </c:pt>
              </c:strCache>
            </c:strRef>
          </c:cat>
          <c:val>
            <c:numRef>
              <c:f>Sheet1!$B$2:$B$32</c:f>
              <c:numCache>
                <c:formatCode>0.00</c:formatCode>
                <c:ptCount val="31"/>
                <c:pt idx="0">
                  <c:v>4.1100000000000003</c:v>
                </c:pt>
                <c:pt idx="1">
                  <c:v>4.2300000000000004</c:v>
                </c:pt>
                <c:pt idx="2">
                  <c:v>4.22</c:v>
                </c:pt>
                <c:pt idx="3">
                  <c:v>4.1900000000000004</c:v>
                </c:pt>
                <c:pt idx="4">
                  <c:v>4.1900000000000004</c:v>
                </c:pt>
                <c:pt idx="5">
                  <c:v>4.18</c:v>
                </c:pt>
                <c:pt idx="6">
                  <c:v>4.17</c:v>
                </c:pt>
                <c:pt idx="7">
                  <c:v>4.13</c:v>
                </c:pt>
                <c:pt idx="8">
                  <c:v>4.1100000000000003</c:v>
                </c:pt>
                <c:pt idx="9">
                  <c:v>4.09</c:v>
                </c:pt>
                <c:pt idx="10">
                  <c:v>4.09</c:v>
                </c:pt>
                <c:pt idx="11">
                  <c:v>4.04</c:v>
                </c:pt>
                <c:pt idx="12">
                  <c:v>4.0199999999999996</c:v>
                </c:pt>
                <c:pt idx="13">
                  <c:v>4.0199999999999996</c:v>
                </c:pt>
                <c:pt idx="14">
                  <c:v>4.01</c:v>
                </c:pt>
                <c:pt idx="15">
                  <c:v>4.01</c:v>
                </c:pt>
                <c:pt idx="16">
                  <c:v>4.01</c:v>
                </c:pt>
                <c:pt idx="17">
                  <c:v>3.98</c:v>
                </c:pt>
                <c:pt idx="18">
                  <c:v>3.97</c:v>
                </c:pt>
                <c:pt idx="19">
                  <c:v>3.93</c:v>
                </c:pt>
                <c:pt idx="20">
                  <c:v>3.93</c:v>
                </c:pt>
                <c:pt idx="21">
                  <c:v>3.86</c:v>
                </c:pt>
                <c:pt idx="22">
                  <c:v>3.85</c:v>
                </c:pt>
                <c:pt idx="23">
                  <c:v>3.85</c:v>
                </c:pt>
                <c:pt idx="24">
                  <c:v>3.77</c:v>
                </c:pt>
                <c:pt idx="25">
                  <c:v>3.76</c:v>
                </c:pt>
                <c:pt idx="26">
                  <c:v>3.76</c:v>
                </c:pt>
                <c:pt idx="27">
                  <c:v>3.72</c:v>
                </c:pt>
                <c:pt idx="28">
                  <c:v>3.39</c:v>
                </c:pt>
                <c:pt idx="29">
                  <c:v>3.31</c:v>
                </c:pt>
                <c:pt idx="30">
                  <c:v>3.23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0F7-4112-9705-30F00E30363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noFill/>
          </c:spPr>
          <c:invertIfNegative val="0"/>
          <c:dLbls>
            <c:spPr>
              <a:noFill/>
            </c:spPr>
            <c:txPr>
              <a:bodyPr/>
              <a:lstStyle/>
              <a:p>
                <a:pPr>
                  <a:defRPr sz="80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Sheet1!$A$2:$A$32</c:f>
              <c:strCache>
                <c:ptCount val="31"/>
                <c:pt idx="0">
                  <c:v>Overall satisfaction with the airport</c:v>
                </c:pt>
                <c:pt idx="1">
                  <c:v>Flight information screens</c:v>
                </c:pt>
                <c:pt idx="2">
                  <c:v>Availability of washrooms/toilets</c:v>
                </c:pt>
                <c:pt idx="3">
                  <c:v>Courtesy and helpfulness of check-in staff</c:v>
                </c:pt>
                <c:pt idx="4">
                  <c:v>Ease of finding your way through airport</c:v>
                </c:pt>
                <c:pt idx="5">
                  <c:v>Courtesy and helpfulness of airport staff</c:v>
                </c:pt>
                <c:pt idx="6">
                  <c:v>Cleanliness of airport terminal</c:v>
                </c:pt>
                <c:pt idx="7">
                  <c:v>Efficiency of check-in staff</c:v>
                </c:pt>
                <c:pt idx="8">
                  <c:v>Feeling of being safe and secure</c:v>
                </c:pt>
                <c:pt idx="9">
                  <c:v>Ease of making connections with other flights</c:v>
                </c:pt>
                <c:pt idx="10">
                  <c:v>Cleanliness of washrooms/toilets</c:v>
                </c:pt>
                <c:pt idx="11">
                  <c:v>Restaurant/Eating facilities</c:v>
                </c:pt>
                <c:pt idx="12">
                  <c:v>Waiting time in check-in queue/line</c:v>
                </c:pt>
                <c:pt idx="13">
                  <c:v>Waiting time at passport/personal ID inspection</c:v>
                </c:pt>
                <c:pt idx="14">
                  <c:v>Ground transportation to/from airport</c:v>
                </c:pt>
                <c:pt idx="15">
                  <c:v>Courtesy and helpfulness of inspection staff</c:v>
                </c:pt>
                <c:pt idx="16">
                  <c:v>Thoroughness of security inspection</c:v>
                </c:pt>
                <c:pt idx="17">
                  <c:v>Courtesy and helpfulness of security staff</c:v>
                </c:pt>
                <c:pt idx="18">
                  <c:v>Ambience of the airport</c:v>
                </c:pt>
                <c:pt idx="19">
                  <c:v>Shopping facilities</c:v>
                </c:pt>
                <c:pt idx="20">
                  <c:v>Business/Executive lounges</c:v>
                </c:pt>
                <c:pt idx="21">
                  <c:v>Internet access/Wi-Fi</c:v>
                </c:pt>
                <c:pt idx="22">
                  <c:v>Availability of baggage carts/trolleys</c:v>
                </c:pt>
                <c:pt idx="23">
                  <c:v>Availability of bank/ATM facilities/money changers</c:v>
                </c:pt>
                <c:pt idx="24">
                  <c:v>Walking distance inside the terminal</c:v>
                </c:pt>
                <c:pt idx="25">
                  <c:v>Waiting time at security inspection</c:v>
                </c:pt>
                <c:pt idx="26">
                  <c:v>Comfort of waiting/gate areas</c:v>
                </c:pt>
                <c:pt idx="27">
                  <c:v>Parking facilities</c:v>
                </c:pt>
                <c:pt idx="28">
                  <c:v>Value for money of restaurant/eating facilities</c:v>
                </c:pt>
                <c:pt idx="29">
                  <c:v>Value for money of shopping facilities</c:v>
                </c:pt>
                <c:pt idx="30">
                  <c:v>Value for money of parking facilities</c:v>
                </c:pt>
              </c:strCache>
            </c:strRef>
          </c:cat>
          <c:val>
            <c:numRef>
              <c:f>Sheet1!$C$2:$C$32</c:f>
              <c:numCache>
                <c:formatCode>General</c:formatCode>
                <c:ptCount val="31"/>
                <c:pt idx="0">
                  <c:v>3910</c:v>
                </c:pt>
                <c:pt idx="1">
                  <c:v>3887</c:v>
                </c:pt>
                <c:pt idx="2">
                  <c:v>3782</c:v>
                </c:pt>
                <c:pt idx="3">
                  <c:v>1997</c:v>
                </c:pt>
                <c:pt idx="4">
                  <c:v>3983</c:v>
                </c:pt>
                <c:pt idx="5">
                  <c:v>3458</c:v>
                </c:pt>
                <c:pt idx="6">
                  <c:v>4018</c:v>
                </c:pt>
                <c:pt idx="7">
                  <c:v>2003</c:v>
                </c:pt>
                <c:pt idx="8">
                  <c:v>2703</c:v>
                </c:pt>
                <c:pt idx="9">
                  <c:v>2221</c:v>
                </c:pt>
                <c:pt idx="10">
                  <c:v>3761</c:v>
                </c:pt>
                <c:pt idx="11">
                  <c:v>3288</c:v>
                </c:pt>
                <c:pt idx="12">
                  <c:v>2036</c:v>
                </c:pt>
                <c:pt idx="13">
                  <c:v>288</c:v>
                </c:pt>
                <c:pt idx="14">
                  <c:v>1138</c:v>
                </c:pt>
                <c:pt idx="15">
                  <c:v>282</c:v>
                </c:pt>
                <c:pt idx="16">
                  <c:v>2463</c:v>
                </c:pt>
                <c:pt idx="17">
                  <c:v>2469</c:v>
                </c:pt>
                <c:pt idx="18">
                  <c:v>3958</c:v>
                </c:pt>
                <c:pt idx="19">
                  <c:v>1925</c:v>
                </c:pt>
                <c:pt idx="20">
                  <c:v>831</c:v>
                </c:pt>
                <c:pt idx="21">
                  <c:v>2488</c:v>
                </c:pt>
                <c:pt idx="22">
                  <c:v>1022</c:v>
                </c:pt>
                <c:pt idx="23">
                  <c:v>1244</c:v>
                </c:pt>
                <c:pt idx="24">
                  <c:v>3981</c:v>
                </c:pt>
                <c:pt idx="25">
                  <c:v>2465</c:v>
                </c:pt>
                <c:pt idx="26">
                  <c:v>3914</c:v>
                </c:pt>
                <c:pt idx="27">
                  <c:v>469</c:v>
                </c:pt>
                <c:pt idx="28">
                  <c:v>3207</c:v>
                </c:pt>
                <c:pt idx="29">
                  <c:v>1730</c:v>
                </c:pt>
                <c:pt idx="30">
                  <c:v>448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0F7-4112-9705-30F00E30363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noFill/>
          </c:spPr>
          <c:invertIfNegative val="0"/>
          <c:trendline>
            <c:trendlineType val="linear"/>
            <c:dispRSqr val="0"/>
            <c:dispEq val="0"/>
          </c:trendline>
          <c:trendline>
            <c:spPr>
              <a:ln>
                <a:solidFill>
                  <a:srgbClr val="FF0000"/>
                </a:solidFill>
              </a:ln>
            </c:spPr>
            <c:trendlineType val="linear"/>
            <c:dispRSqr val="0"/>
            <c:dispEq val="0"/>
          </c:trendline>
          <c:trendline>
            <c:spPr>
              <a:ln w="12700"/>
            </c:spPr>
            <c:trendlineType val="linear"/>
            <c:dispRSqr val="0"/>
            <c:dispEq val="0"/>
          </c:trendline>
          <c:trendline>
            <c:spPr>
              <a:ln>
                <a:solidFill>
                  <a:srgbClr val="FF0000"/>
                </a:solidFill>
              </a:ln>
            </c:spPr>
            <c:trendlineType val="linear"/>
            <c:dispRSqr val="0"/>
            <c:dispEq val="0"/>
          </c:trendline>
          <c:cat>
            <c:strRef>
              <c:f>Sheet1!$A$2:$A$32</c:f>
              <c:strCache>
                <c:ptCount val="31"/>
                <c:pt idx="0">
                  <c:v>Overall satisfaction with the airport</c:v>
                </c:pt>
                <c:pt idx="1">
                  <c:v>Flight information screens</c:v>
                </c:pt>
                <c:pt idx="2">
                  <c:v>Availability of washrooms/toilets</c:v>
                </c:pt>
                <c:pt idx="3">
                  <c:v>Courtesy and helpfulness of check-in staff</c:v>
                </c:pt>
                <c:pt idx="4">
                  <c:v>Ease of finding your way through airport</c:v>
                </c:pt>
                <c:pt idx="5">
                  <c:v>Courtesy and helpfulness of airport staff</c:v>
                </c:pt>
                <c:pt idx="6">
                  <c:v>Cleanliness of airport terminal</c:v>
                </c:pt>
                <c:pt idx="7">
                  <c:v>Efficiency of check-in staff</c:v>
                </c:pt>
                <c:pt idx="8">
                  <c:v>Feeling of being safe and secure</c:v>
                </c:pt>
                <c:pt idx="9">
                  <c:v>Ease of making connections with other flights</c:v>
                </c:pt>
                <c:pt idx="10">
                  <c:v>Cleanliness of washrooms/toilets</c:v>
                </c:pt>
                <c:pt idx="11">
                  <c:v>Restaurant/Eating facilities</c:v>
                </c:pt>
                <c:pt idx="12">
                  <c:v>Waiting time in check-in queue/line</c:v>
                </c:pt>
                <c:pt idx="13">
                  <c:v>Waiting time at passport/personal ID inspection</c:v>
                </c:pt>
                <c:pt idx="14">
                  <c:v>Ground transportation to/from airport</c:v>
                </c:pt>
                <c:pt idx="15">
                  <c:v>Courtesy and helpfulness of inspection staff</c:v>
                </c:pt>
                <c:pt idx="16">
                  <c:v>Thoroughness of security inspection</c:v>
                </c:pt>
                <c:pt idx="17">
                  <c:v>Courtesy and helpfulness of security staff</c:v>
                </c:pt>
                <c:pt idx="18">
                  <c:v>Ambience of the airport</c:v>
                </c:pt>
                <c:pt idx="19">
                  <c:v>Shopping facilities</c:v>
                </c:pt>
                <c:pt idx="20">
                  <c:v>Business/Executive lounges</c:v>
                </c:pt>
                <c:pt idx="21">
                  <c:v>Internet access/Wi-Fi</c:v>
                </c:pt>
                <c:pt idx="22">
                  <c:v>Availability of baggage carts/trolleys</c:v>
                </c:pt>
                <c:pt idx="23">
                  <c:v>Availability of bank/ATM facilities/money changers</c:v>
                </c:pt>
                <c:pt idx="24">
                  <c:v>Walking distance inside the terminal</c:v>
                </c:pt>
                <c:pt idx="25">
                  <c:v>Waiting time at security inspection</c:v>
                </c:pt>
                <c:pt idx="26">
                  <c:v>Comfort of waiting/gate areas</c:v>
                </c:pt>
                <c:pt idx="27">
                  <c:v>Parking facilities</c:v>
                </c:pt>
                <c:pt idx="28">
                  <c:v>Value for money of restaurant/eating facilities</c:v>
                </c:pt>
                <c:pt idx="29">
                  <c:v>Value for money of shopping facilities</c:v>
                </c:pt>
                <c:pt idx="30">
                  <c:v>Value for money of parking facilities</c:v>
                </c:pt>
              </c:strCache>
            </c:strRef>
          </c:cat>
          <c:val>
            <c:numRef>
              <c:f>Sheet1!$D$2:$D$32</c:f>
              <c:numCache>
                <c:formatCode>General</c:formatCode>
                <c:ptCount val="31"/>
                <c:pt idx="0">
                  <c:v>3.93</c:v>
                </c:pt>
                <c:pt idx="1">
                  <c:v>3.93</c:v>
                </c:pt>
                <c:pt idx="2">
                  <c:v>3.93</c:v>
                </c:pt>
                <c:pt idx="3">
                  <c:v>3.93</c:v>
                </c:pt>
                <c:pt idx="4">
                  <c:v>3.93</c:v>
                </c:pt>
                <c:pt idx="5">
                  <c:v>3.93</c:v>
                </c:pt>
                <c:pt idx="6">
                  <c:v>3.93</c:v>
                </c:pt>
                <c:pt idx="7">
                  <c:v>3.93</c:v>
                </c:pt>
                <c:pt idx="8">
                  <c:v>3.93</c:v>
                </c:pt>
                <c:pt idx="9">
                  <c:v>3.93</c:v>
                </c:pt>
                <c:pt idx="10">
                  <c:v>3.93</c:v>
                </c:pt>
                <c:pt idx="11">
                  <c:v>3.93</c:v>
                </c:pt>
                <c:pt idx="12">
                  <c:v>3.93</c:v>
                </c:pt>
                <c:pt idx="13">
                  <c:v>3.93</c:v>
                </c:pt>
                <c:pt idx="14">
                  <c:v>3.93</c:v>
                </c:pt>
                <c:pt idx="15">
                  <c:v>3.93</c:v>
                </c:pt>
                <c:pt idx="16">
                  <c:v>3.93</c:v>
                </c:pt>
                <c:pt idx="17">
                  <c:v>3.93</c:v>
                </c:pt>
                <c:pt idx="18">
                  <c:v>3.93</c:v>
                </c:pt>
                <c:pt idx="19">
                  <c:v>3.93</c:v>
                </c:pt>
                <c:pt idx="20">
                  <c:v>3.93</c:v>
                </c:pt>
                <c:pt idx="21">
                  <c:v>3.93</c:v>
                </c:pt>
                <c:pt idx="22">
                  <c:v>3.93</c:v>
                </c:pt>
                <c:pt idx="23">
                  <c:v>3.93</c:v>
                </c:pt>
                <c:pt idx="24">
                  <c:v>3.93</c:v>
                </c:pt>
                <c:pt idx="25">
                  <c:v>3.93</c:v>
                </c:pt>
                <c:pt idx="26">
                  <c:v>3.93</c:v>
                </c:pt>
                <c:pt idx="27">
                  <c:v>3.93</c:v>
                </c:pt>
                <c:pt idx="28">
                  <c:v>3.93</c:v>
                </c:pt>
                <c:pt idx="29">
                  <c:v>3.93</c:v>
                </c:pt>
                <c:pt idx="30">
                  <c:v>3.93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0F7-4112-9705-30F00E3036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"/>
        <c:overlap val="98"/>
        <c:axId val="36318208"/>
        <c:axId val="36328192"/>
      </c:barChart>
      <c:catAx>
        <c:axId val="36318208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8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36328192"/>
        <c:crosses val="autoZero"/>
        <c:auto val="1"/>
        <c:lblAlgn val="ctr"/>
        <c:lblOffset val="100"/>
        <c:noMultiLvlLbl val="0"/>
      </c:catAx>
      <c:valAx>
        <c:axId val="36328192"/>
        <c:scaling>
          <c:orientation val="minMax"/>
          <c:max val="5"/>
        </c:scaling>
        <c:delete val="1"/>
        <c:axPos val="t"/>
        <c:numFmt formatCode="0.00" sourceLinked="1"/>
        <c:majorTickMark val="out"/>
        <c:minorTickMark val="none"/>
        <c:tickLblPos val="nextTo"/>
        <c:crossAx val="36318208"/>
        <c:crosses val="autoZero"/>
        <c:crossBetween val="between"/>
        <c:minorUnit val="5"/>
      </c:valAx>
      <c:spPr>
        <a:noFill/>
        <a:ln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3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96A5-46D0-97AC-2BD0FE559E81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3-96A5-46D0-97AC-2BD0FE559E81}"/>
              </c:ext>
            </c:extLst>
          </c:dPt>
          <c:dPt>
            <c:idx val="2"/>
            <c:bubble3D val="0"/>
            <c:spPr>
              <a:solidFill>
                <a:schemeClr val="accent6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96A5-46D0-97AC-2BD0FE559E81}"/>
              </c:ext>
            </c:extLst>
          </c:dPt>
          <c:dPt>
            <c:idx val="3"/>
            <c:bubble3D val="0"/>
            <c:spPr>
              <a:solidFill>
                <a:schemeClr val="accent3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7-96A5-46D0-97AC-2BD0FE559E81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9-96A5-46D0-97AC-2BD0FE559E81}"/>
              </c:ext>
            </c:extLst>
          </c:dPt>
          <c:dPt>
            <c:idx val="5"/>
            <c:bubble3D val="0"/>
            <c:spPr>
              <a:solidFill>
                <a:schemeClr val="accent6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B-96A5-46D0-97AC-2BD0FE559E81}"/>
              </c:ext>
            </c:extLst>
          </c:dPt>
          <c:dLbls>
            <c:spPr>
              <a:noFill/>
            </c:spPr>
            <c:txPr>
              <a:bodyPr/>
              <a:lstStyle/>
              <a:p>
                <a:pPr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</c:strCache>
            </c:strRef>
          </c:cat>
          <c:val>
            <c:numRef>
              <c:f>Sheet1!$B$2:$B$4</c:f>
              <c:numCache>
                <c:formatCode>#,##0%</c:formatCode>
                <c:ptCount val="3"/>
                <c:pt idx="0">
                  <c:v>0.79800000000000004</c:v>
                </c:pt>
                <c:pt idx="1">
                  <c:v>0.17799999999999999</c:v>
                </c:pt>
                <c:pt idx="2">
                  <c:v>2.4E-2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96A5-46D0-97AC-2BD0FE559E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"/>
          <c:y val="0.10654248658113778"/>
          <c:w val="0.97960169908209649"/>
          <c:h val="0.7869150268377244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Poor/Fair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#,##0%</c:formatCode>
                <c:ptCount val="1"/>
                <c:pt idx="0">
                  <c:v>3.1E-2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3C4-4537-A0C5-C01C91DEE4F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Good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#,##0%</c:formatCode>
                <c:ptCount val="1"/>
                <c:pt idx="0">
                  <c:v>0.19500000000000001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3C4-4537-A0C5-C01C91DEE4F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Excellent/Very Good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Sheet1!$D$2</c:f>
              <c:numCache>
                <c:formatCode>#,##0%</c:formatCode>
                <c:ptCount val="1"/>
                <c:pt idx="0">
                  <c:v>0.77400000000000002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3C4-4537-A0C5-C01C91DEE4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8462208"/>
        <c:axId val="38463744"/>
      </c:barChart>
      <c:catAx>
        <c:axId val="38462208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38463744"/>
        <c:crosses val="autoZero"/>
        <c:auto val="1"/>
        <c:lblAlgn val="ctr"/>
        <c:lblOffset val="100"/>
        <c:noMultiLvlLbl val="0"/>
      </c:catAx>
      <c:valAx>
        <c:axId val="38463744"/>
        <c:scaling>
          <c:orientation val="minMax"/>
          <c:max val="1"/>
          <c:min val="0"/>
        </c:scaling>
        <c:delete val="1"/>
        <c:axPos val="b"/>
        <c:numFmt formatCode="#,##0%" sourceLinked="1"/>
        <c:majorTickMark val="out"/>
        <c:minorTickMark val="none"/>
        <c:tickLblPos val="nextTo"/>
        <c:crossAx val="384622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view3D>
      <c:rotX val="75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4675847442287158"/>
          <c:y val="0.26277286128326127"/>
          <c:w val="0.52345684713877483"/>
          <c:h val="0.51159562897483701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explosion val="25"/>
          <c:dPt>
            <c:idx val="0"/>
            <c:bubble3D val="0"/>
            <c:explosion val="0"/>
            <c:spPr>
              <a:solidFill>
                <a:srgbClr val="0033CC"/>
              </a:solidFill>
            </c:spPr>
            <c:extLst>
              <c:ext xmlns:c16="http://schemas.microsoft.com/office/drawing/2014/chart" uri="{C3380CC4-5D6E-409C-BE32-E72D297353CC}">
                <c16:uniqueId val="{00000001-D44A-4F50-824F-366B80D5961C}"/>
              </c:ext>
            </c:extLst>
          </c:dPt>
          <c:dPt>
            <c:idx val="1"/>
            <c:bubble3D val="0"/>
            <c:explosion val="15"/>
            <c:spPr>
              <a:solidFill>
                <a:srgbClr val="42A0FF"/>
              </a:solidFill>
            </c:spPr>
            <c:extLst>
              <c:ext xmlns:c16="http://schemas.microsoft.com/office/drawing/2014/chart" uri="{C3380CC4-5D6E-409C-BE32-E72D297353CC}">
                <c16:uniqueId val="{00000003-D44A-4F50-824F-366B80D5961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Connecting</c:v>
                </c:pt>
                <c:pt idx="1">
                  <c:v>O&amp;D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0.6</c:v>
                </c:pt>
                <c:pt idx="1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44A-4F50-824F-366B80D5961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3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8D24-4137-812E-8F3B95A61ED6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3-8D24-4137-812E-8F3B95A61ED6}"/>
              </c:ext>
            </c:extLst>
          </c:dPt>
          <c:dPt>
            <c:idx val="2"/>
            <c:bubble3D val="0"/>
            <c:spPr>
              <a:solidFill>
                <a:schemeClr val="accent6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8D24-4137-812E-8F3B95A61ED6}"/>
              </c:ext>
            </c:extLst>
          </c:dPt>
          <c:dPt>
            <c:idx val="3"/>
            <c:bubble3D val="0"/>
            <c:spPr>
              <a:solidFill>
                <a:schemeClr val="accent3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7-8D24-4137-812E-8F3B95A61ED6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9-8D24-4137-812E-8F3B95A61ED6}"/>
              </c:ext>
            </c:extLst>
          </c:dPt>
          <c:dPt>
            <c:idx val="5"/>
            <c:bubble3D val="0"/>
            <c:spPr>
              <a:solidFill>
                <a:schemeClr val="accent6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B-8D24-4137-812E-8F3B95A61ED6}"/>
              </c:ext>
            </c:extLst>
          </c:dPt>
          <c:dLbls>
            <c:spPr>
              <a:noFill/>
            </c:spPr>
            <c:txPr>
              <a:bodyPr/>
              <a:lstStyle/>
              <a:p>
                <a:pPr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</c:strCache>
            </c:strRef>
          </c:cat>
          <c:val>
            <c:numRef>
              <c:f>Sheet1!$B$2:$B$4</c:f>
              <c:numCache>
                <c:formatCode>#,##0%</c:formatCode>
                <c:ptCount val="3"/>
                <c:pt idx="0">
                  <c:v>0.79500000000000004</c:v>
                </c:pt>
                <c:pt idx="1">
                  <c:v>0.183</c:v>
                </c:pt>
                <c:pt idx="2">
                  <c:v>2.1999999999999999E-2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8D24-4137-812E-8F3B95A61E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3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380E-4923-997C-6B2478CB00C7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3-380E-4923-997C-6B2478CB00C7}"/>
              </c:ext>
            </c:extLst>
          </c:dPt>
          <c:dPt>
            <c:idx val="2"/>
            <c:bubble3D val="0"/>
            <c:spPr>
              <a:solidFill>
                <a:schemeClr val="accent6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380E-4923-997C-6B2478CB00C7}"/>
              </c:ext>
            </c:extLst>
          </c:dPt>
          <c:dPt>
            <c:idx val="3"/>
            <c:bubble3D val="0"/>
            <c:spPr>
              <a:solidFill>
                <a:schemeClr val="accent3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7-380E-4923-997C-6B2478CB00C7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9-380E-4923-997C-6B2478CB00C7}"/>
              </c:ext>
            </c:extLst>
          </c:dPt>
          <c:dPt>
            <c:idx val="5"/>
            <c:bubble3D val="0"/>
            <c:spPr>
              <a:solidFill>
                <a:schemeClr val="accent6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B-380E-4923-997C-6B2478CB00C7}"/>
              </c:ext>
            </c:extLst>
          </c:dPt>
          <c:dLbls>
            <c:spPr>
              <a:noFill/>
            </c:spPr>
            <c:txPr>
              <a:bodyPr/>
              <a:lstStyle/>
              <a:p>
                <a:pPr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</c:strCache>
            </c:strRef>
          </c:cat>
          <c:val>
            <c:numRef>
              <c:f>Sheet1!$B$2:$B$4</c:f>
              <c:numCache>
                <c:formatCode>#,##0%</c:formatCode>
                <c:ptCount val="3"/>
                <c:pt idx="0">
                  <c:v>0.746</c:v>
                </c:pt>
                <c:pt idx="1">
                  <c:v>0.21299999999999999</c:v>
                </c:pt>
                <c:pt idx="2">
                  <c:v>4.2000000000000003E-2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380E-4923-997C-6B2478CB00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"/>
          <c:y val="0.10654248658113778"/>
          <c:w val="0.97960169908209649"/>
          <c:h val="0.7869150268377244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Poor/Fair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#,##0%</c:formatCode>
                <c:ptCount val="1"/>
                <c:pt idx="0">
                  <c:v>3.1E-2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A6B-4EC0-BE94-67335CC38C6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Good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#,##0%</c:formatCode>
                <c:ptCount val="1"/>
                <c:pt idx="0">
                  <c:v>0.19500000000000001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A6B-4EC0-BE94-67335CC38C6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Excellent/Very Good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Sheet1!$D$2</c:f>
              <c:numCache>
                <c:formatCode>#,##0%</c:formatCode>
                <c:ptCount val="1"/>
                <c:pt idx="0">
                  <c:v>0.77400000000000002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A6B-4EC0-BE94-67335CC38C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9533952"/>
        <c:axId val="39548032"/>
      </c:barChart>
      <c:catAx>
        <c:axId val="39533952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39548032"/>
        <c:crosses val="autoZero"/>
        <c:auto val="1"/>
        <c:lblAlgn val="ctr"/>
        <c:lblOffset val="100"/>
        <c:noMultiLvlLbl val="0"/>
      </c:catAx>
      <c:valAx>
        <c:axId val="39548032"/>
        <c:scaling>
          <c:orientation val="minMax"/>
          <c:max val="1"/>
          <c:min val="0"/>
        </c:scaling>
        <c:delete val="1"/>
        <c:axPos val="b"/>
        <c:numFmt formatCode="#,##0%" sourceLinked="1"/>
        <c:majorTickMark val="out"/>
        <c:minorTickMark val="none"/>
        <c:tickLblPos val="nextTo"/>
        <c:crossAx val="395339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935032511180005E-2"/>
          <c:y val="2.42980575876772E-2"/>
          <c:w val="0.97412768525885485"/>
          <c:h val="0.8443527647821772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01-F489-4041-BC5A-95ADA5C98E20}"/>
              </c:ext>
            </c:extLst>
          </c:dPt>
          <c:dPt>
            <c:idx val="1"/>
            <c:invertIfNegative val="0"/>
            <c:bubble3D val="0"/>
            <c:spPr>
              <a:solidFill>
                <a:srgbClr val="42A0FF"/>
              </a:solidFill>
            </c:spPr>
            <c:extLst>
              <c:ext xmlns:c16="http://schemas.microsoft.com/office/drawing/2014/chart" uri="{C3380CC4-5D6E-409C-BE32-E72D297353CC}">
                <c16:uniqueId val="{00000003-F489-4041-BC5A-95ADA5C98E20}"/>
              </c:ext>
            </c:extLst>
          </c:dPt>
          <c:dPt>
            <c:idx val="2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05-F489-4041-BC5A-95ADA5C98E20}"/>
              </c:ext>
            </c:extLst>
          </c:dPt>
          <c:dPt>
            <c:idx val="3"/>
            <c:invertIfNegative val="0"/>
            <c:bubble3D val="0"/>
            <c:spPr>
              <a:solidFill>
                <a:srgbClr val="42A0FF"/>
              </a:solidFill>
            </c:spPr>
            <c:extLst>
              <c:ext xmlns:c16="http://schemas.microsoft.com/office/drawing/2014/chart" uri="{C3380CC4-5D6E-409C-BE32-E72D297353CC}">
                <c16:uniqueId val="{00000007-F489-4041-BC5A-95ADA5C98E20}"/>
              </c:ext>
            </c:extLst>
          </c:dPt>
          <c:dPt>
            <c:idx val="4"/>
            <c:invertIfNegative val="0"/>
            <c:bubble3D val="0"/>
            <c:spPr>
              <a:solidFill>
                <a:srgbClr val="42A0FF"/>
              </a:solidFill>
            </c:spPr>
            <c:extLst>
              <c:ext xmlns:c16="http://schemas.microsoft.com/office/drawing/2014/chart" uri="{C3380CC4-5D6E-409C-BE32-E72D297353CC}">
                <c16:uniqueId val="{00000009-F489-4041-BC5A-95ADA5C98E20}"/>
              </c:ext>
            </c:extLst>
          </c:dPt>
          <c:dPt>
            <c:idx val="5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0B-F489-4041-BC5A-95ADA5C98E20}"/>
              </c:ext>
            </c:extLst>
          </c:dPt>
          <c:dPt>
            <c:idx val="6"/>
            <c:invertIfNegative val="0"/>
            <c:bubble3D val="0"/>
            <c:spPr>
              <a:solidFill>
                <a:srgbClr val="42A0FF"/>
              </a:solidFill>
            </c:spPr>
            <c:extLst>
              <c:ext xmlns:c16="http://schemas.microsoft.com/office/drawing/2014/chart" uri="{C3380CC4-5D6E-409C-BE32-E72D297353CC}">
                <c16:uniqueId val="{0000000D-F489-4041-BC5A-95ADA5C98E20}"/>
              </c:ext>
            </c:extLst>
          </c:dPt>
          <c:dPt>
            <c:idx val="7"/>
            <c:invertIfNegative val="0"/>
            <c:bubble3D val="0"/>
            <c:spPr>
              <a:solidFill>
                <a:srgbClr val="42A0FF"/>
              </a:solidFill>
            </c:spPr>
            <c:extLst>
              <c:ext xmlns:c16="http://schemas.microsoft.com/office/drawing/2014/chart" uri="{C3380CC4-5D6E-409C-BE32-E72D297353CC}">
                <c16:uniqueId val="{0000000F-F489-4041-BC5A-95ADA5C98E20}"/>
              </c:ext>
            </c:extLst>
          </c:dPt>
          <c:dPt>
            <c:idx val="8"/>
            <c:invertIfNegative val="0"/>
            <c:bubble3D val="0"/>
            <c:spPr>
              <a:solidFill>
                <a:srgbClr val="42A0FF"/>
              </a:solidFill>
            </c:spPr>
            <c:extLst>
              <c:ext xmlns:c16="http://schemas.microsoft.com/office/drawing/2014/chart" uri="{C3380CC4-5D6E-409C-BE32-E72D297353CC}">
                <c16:uniqueId val="{00000011-F489-4041-BC5A-95ADA5C98E20}"/>
              </c:ext>
            </c:extLst>
          </c:dPt>
          <c:dPt>
            <c:idx val="9"/>
            <c:invertIfNegative val="0"/>
            <c:bubble3D val="0"/>
            <c:spPr>
              <a:solidFill>
                <a:srgbClr val="42A0FF"/>
              </a:solidFill>
            </c:spPr>
            <c:extLst>
              <c:ext xmlns:c16="http://schemas.microsoft.com/office/drawing/2014/chart" uri="{C3380CC4-5D6E-409C-BE32-E72D297353CC}">
                <c16:uniqueId val="{00000013-F489-4041-BC5A-95ADA5C98E20}"/>
              </c:ext>
            </c:extLst>
          </c:dPt>
          <c:dPt>
            <c:idx val="10"/>
            <c:invertIfNegative val="0"/>
            <c:bubble3D val="0"/>
            <c:spPr>
              <a:solidFill>
                <a:srgbClr val="42A0FF"/>
              </a:solidFill>
            </c:spPr>
            <c:extLst>
              <c:ext xmlns:c16="http://schemas.microsoft.com/office/drawing/2014/chart" uri="{C3380CC4-5D6E-409C-BE32-E72D297353CC}">
                <c16:uniqueId val="{00000015-F489-4041-BC5A-95ADA5C98E20}"/>
              </c:ext>
            </c:extLst>
          </c:dPt>
          <c:dPt>
            <c:idx val="11"/>
            <c:invertIfNegative val="0"/>
            <c:bubble3D val="0"/>
            <c:spPr>
              <a:solidFill>
                <a:srgbClr val="42A0FF"/>
              </a:solidFill>
            </c:spPr>
            <c:extLst>
              <c:ext xmlns:c16="http://schemas.microsoft.com/office/drawing/2014/chart" uri="{C3380CC4-5D6E-409C-BE32-E72D297353CC}">
                <c16:uniqueId val="{00000017-F489-4041-BC5A-95ADA5C98E20}"/>
              </c:ext>
            </c:extLst>
          </c:dPt>
          <c:dPt>
            <c:idx val="12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19-F489-4041-BC5A-95ADA5C98E20}"/>
              </c:ext>
            </c:extLst>
          </c:dPt>
          <c:dPt>
            <c:idx val="13"/>
            <c:invertIfNegative val="0"/>
            <c:bubble3D val="0"/>
            <c:spPr>
              <a:solidFill>
                <a:srgbClr val="42A0FF"/>
              </a:solidFill>
            </c:spPr>
            <c:extLst>
              <c:ext xmlns:c16="http://schemas.microsoft.com/office/drawing/2014/chart" uri="{C3380CC4-5D6E-409C-BE32-E72D297353CC}">
                <c16:uniqueId val="{0000001B-F489-4041-BC5A-95ADA5C98E20}"/>
              </c:ext>
            </c:extLst>
          </c:dPt>
          <c:dPt>
            <c:idx val="14"/>
            <c:invertIfNegative val="0"/>
            <c:bubble3D val="0"/>
            <c:spPr>
              <a:solidFill>
                <a:srgbClr val="42A0FF"/>
              </a:solidFill>
            </c:spPr>
            <c:extLst>
              <c:ext xmlns:c16="http://schemas.microsoft.com/office/drawing/2014/chart" uri="{C3380CC4-5D6E-409C-BE32-E72D297353CC}">
                <c16:uniqueId val="{0000001D-F489-4041-BC5A-95ADA5C98E20}"/>
              </c:ext>
            </c:extLst>
          </c:dPt>
          <c:dPt>
            <c:idx val="15"/>
            <c:invertIfNegative val="0"/>
            <c:bubble3D val="0"/>
            <c:spPr>
              <a:solidFill>
                <a:srgbClr val="42A0FF"/>
              </a:solidFill>
            </c:spPr>
            <c:extLst>
              <c:ext xmlns:c16="http://schemas.microsoft.com/office/drawing/2014/chart" uri="{C3380CC4-5D6E-409C-BE32-E72D297353CC}">
                <c16:uniqueId val="{0000001F-F489-4041-BC5A-95ADA5C98E20}"/>
              </c:ext>
            </c:extLst>
          </c:dPt>
          <c:dPt>
            <c:idx val="16"/>
            <c:invertIfNegative val="0"/>
            <c:bubble3D val="0"/>
            <c:spPr>
              <a:solidFill>
                <a:srgbClr val="42A0FF"/>
              </a:solidFill>
            </c:spPr>
            <c:extLst>
              <c:ext xmlns:c16="http://schemas.microsoft.com/office/drawing/2014/chart" uri="{C3380CC4-5D6E-409C-BE32-E72D297353CC}">
                <c16:uniqueId val="{00000021-F489-4041-BC5A-95ADA5C98E20}"/>
              </c:ext>
            </c:extLst>
          </c:dPt>
          <c:dPt>
            <c:idx val="17"/>
            <c:invertIfNegative val="0"/>
            <c:bubble3D val="0"/>
            <c:spPr>
              <a:solidFill>
                <a:srgbClr val="FF64FF"/>
              </a:solidFill>
            </c:spPr>
            <c:extLst>
              <c:ext xmlns:c16="http://schemas.microsoft.com/office/drawing/2014/chart" uri="{C3380CC4-5D6E-409C-BE32-E72D297353CC}">
                <c16:uniqueId val="{00000023-F489-4041-BC5A-95ADA5C98E20}"/>
              </c:ext>
            </c:extLst>
          </c:dPt>
          <c:dPt>
            <c:idx val="18"/>
            <c:invertIfNegative val="0"/>
            <c:bubble3D val="0"/>
            <c:spPr>
              <a:solidFill>
                <a:srgbClr val="42A0FF"/>
              </a:solidFill>
            </c:spPr>
            <c:extLst>
              <c:ext xmlns:c16="http://schemas.microsoft.com/office/drawing/2014/chart" uri="{C3380CC4-5D6E-409C-BE32-E72D297353CC}">
                <c16:uniqueId val="{00000025-F489-4041-BC5A-95ADA5C98E20}"/>
              </c:ext>
            </c:extLst>
          </c:dPt>
          <c:dPt>
            <c:idx val="19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27-F489-4041-BC5A-95ADA5C98E20}"/>
              </c:ext>
            </c:extLst>
          </c:dPt>
          <c:dPt>
            <c:idx val="20"/>
            <c:invertIfNegative val="0"/>
            <c:bubble3D val="0"/>
            <c:spPr>
              <a:solidFill>
                <a:srgbClr val="FF64FF"/>
              </a:solidFill>
            </c:spPr>
            <c:extLst>
              <c:ext xmlns:c16="http://schemas.microsoft.com/office/drawing/2014/chart" uri="{C3380CC4-5D6E-409C-BE32-E72D297353CC}">
                <c16:uniqueId val="{00000029-F489-4041-BC5A-95ADA5C98E20}"/>
              </c:ext>
            </c:extLst>
          </c:dPt>
          <c:dPt>
            <c:idx val="21"/>
            <c:invertIfNegative val="0"/>
            <c:bubble3D val="0"/>
            <c:spPr>
              <a:solidFill>
                <a:srgbClr val="FF64FF"/>
              </a:solidFill>
            </c:spPr>
            <c:extLst>
              <c:ext xmlns:c16="http://schemas.microsoft.com/office/drawing/2014/chart" uri="{C3380CC4-5D6E-409C-BE32-E72D297353CC}">
                <c16:uniqueId val="{0000002B-F489-4041-BC5A-95ADA5C98E20}"/>
              </c:ext>
            </c:extLst>
          </c:dPt>
          <c:dPt>
            <c:idx val="22"/>
            <c:invertIfNegative val="0"/>
            <c:bubble3D val="0"/>
            <c:spPr>
              <a:solidFill>
                <a:srgbClr val="FF64FF"/>
              </a:solidFill>
            </c:spPr>
            <c:extLst>
              <c:ext xmlns:c16="http://schemas.microsoft.com/office/drawing/2014/chart" uri="{C3380CC4-5D6E-409C-BE32-E72D297353CC}">
                <c16:uniqueId val="{0000002D-F489-4041-BC5A-95ADA5C98E20}"/>
              </c:ext>
            </c:extLst>
          </c:dPt>
          <c:dPt>
            <c:idx val="23"/>
            <c:invertIfNegative val="0"/>
            <c:bubble3D val="0"/>
            <c:spPr>
              <a:solidFill>
                <a:srgbClr val="42A0FF"/>
              </a:solidFill>
            </c:spPr>
            <c:extLst>
              <c:ext xmlns:c16="http://schemas.microsoft.com/office/drawing/2014/chart" uri="{C3380CC4-5D6E-409C-BE32-E72D297353CC}">
                <c16:uniqueId val="{0000002F-F489-4041-BC5A-95ADA5C98E20}"/>
              </c:ext>
            </c:extLst>
          </c:dPt>
          <c:dPt>
            <c:idx val="24"/>
            <c:invertIfNegative val="0"/>
            <c:bubble3D val="0"/>
            <c:spPr>
              <a:solidFill>
                <a:srgbClr val="42A0FF"/>
              </a:solidFill>
            </c:spPr>
            <c:extLst>
              <c:ext xmlns:c16="http://schemas.microsoft.com/office/drawing/2014/chart" uri="{C3380CC4-5D6E-409C-BE32-E72D297353CC}">
                <c16:uniqueId val="{00000031-F489-4041-BC5A-95ADA5C98E20}"/>
              </c:ext>
            </c:extLst>
          </c:dPt>
          <c:dPt>
            <c:idx val="25"/>
            <c:invertIfNegative val="0"/>
            <c:bubble3D val="0"/>
            <c:spPr>
              <a:solidFill>
                <a:srgbClr val="42A0FF"/>
              </a:solidFill>
            </c:spPr>
            <c:extLst>
              <c:ext xmlns:c16="http://schemas.microsoft.com/office/drawing/2014/chart" uri="{C3380CC4-5D6E-409C-BE32-E72D297353CC}">
                <c16:uniqueId val="{00000033-F489-4041-BC5A-95ADA5C98E20}"/>
              </c:ext>
            </c:extLst>
          </c:dPt>
          <c:dPt>
            <c:idx val="26"/>
            <c:invertIfNegative val="0"/>
            <c:bubble3D val="0"/>
            <c:spPr>
              <a:solidFill>
                <a:srgbClr val="42A0FF"/>
              </a:solidFill>
            </c:spPr>
            <c:extLst>
              <c:ext xmlns:c16="http://schemas.microsoft.com/office/drawing/2014/chart" uri="{C3380CC4-5D6E-409C-BE32-E72D297353CC}">
                <c16:uniqueId val="{00000035-F489-4041-BC5A-95ADA5C98E20}"/>
              </c:ext>
            </c:extLst>
          </c:dPt>
          <c:dPt>
            <c:idx val="27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37-F489-4041-BC5A-95ADA5C98E20}"/>
              </c:ext>
            </c:extLst>
          </c:dPt>
          <c:dPt>
            <c:idx val="28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39-F489-4041-BC5A-95ADA5C98E20}"/>
              </c:ext>
            </c:extLst>
          </c:dPt>
          <c:dPt>
            <c:idx val="29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3B-F489-4041-BC5A-95ADA5C98E20}"/>
              </c:ext>
            </c:extLst>
          </c:dPt>
          <c:dPt>
            <c:idx val="30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3D-F489-4041-BC5A-95ADA5C98E20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pPr>
                      <a:defRPr sz="800" b="1" baseline="0">
                        <a:solidFill>
                          <a:srgbClr val="000000"/>
                        </a:solidFill>
                        <a:latin typeface="Arial"/>
                      </a:defRPr>
                    </a:pPr>
                    <a:r>
                      <a:rPr lang="en-US"/>
                      <a:t>0.11</a:t>
                    </a:r>
                  </a:p>
                </c:rich>
              </c:tx>
              <c:numFmt formatCode="0.00" sourceLinked="0"/>
              <c:spPr>
                <a:noFill/>
                <a:ln w="25374">
                  <a:noFill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489-4041-BC5A-95ADA5C98E20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pPr>
                      <a:defRPr sz="800" b="1" baseline="0">
                        <a:solidFill>
                          <a:srgbClr val="000000"/>
                        </a:solidFill>
                        <a:latin typeface="Arial"/>
                      </a:defRPr>
                    </a:pPr>
                    <a:r>
                      <a:rPr lang="en-US"/>
                      <a:t>0.05</a:t>
                    </a:r>
                  </a:p>
                </c:rich>
              </c:tx>
              <c:numFmt formatCode="0.00" sourceLinked="0"/>
              <c:spPr>
                <a:noFill/>
                <a:ln w="25374">
                  <a:noFill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489-4041-BC5A-95ADA5C98E20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pPr>
                      <a:defRPr sz="800" b="1" baseline="0">
                        <a:solidFill>
                          <a:srgbClr val="000000"/>
                        </a:solidFill>
                        <a:latin typeface="Arial"/>
                      </a:defRPr>
                    </a:pPr>
                    <a:r>
                      <a:rPr lang="en-US"/>
                      <a:t>0.31</a:t>
                    </a:r>
                  </a:p>
                </c:rich>
              </c:tx>
              <c:numFmt formatCode="0.00" sourceLinked="0"/>
              <c:spPr>
                <a:noFill/>
                <a:ln w="25374">
                  <a:noFill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489-4041-BC5A-95ADA5C98E20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pPr>
                      <a:defRPr sz="800" b="1" baseline="0">
                        <a:solidFill>
                          <a:srgbClr val="000000"/>
                        </a:solidFill>
                        <a:latin typeface="Arial"/>
                      </a:defRPr>
                    </a:pPr>
                    <a:r>
                      <a:rPr lang="en-US"/>
                      <a:t>0.23</a:t>
                    </a:r>
                  </a:p>
                </c:rich>
              </c:tx>
              <c:numFmt formatCode="0.00" sourceLinked="0"/>
              <c:spPr>
                <a:noFill/>
                <a:ln w="25374">
                  <a:noFill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489-4041-BC5A-95ADA5C98E20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pPr>
                      <a:defRPr sz="800" b="1" baseline="0">
                        <a:solidFill>
                          <a:srgbClr val="000000"/>
                        </a:solidFill>
                        <a:latin typeface="Arial"/>
                      </a:defRPr>
                    </a:pPr>
                    <a:r>
                      <a:rPr lang="en-US"/>
                      <a:t>0.05</a:t>
                    </a:r>
                  </a:p>
                </c:rich>
              </c:tx>
              <c:numFmt formatCode="0.00" sourceLinked="0"/>
              <c:spPr>
                <a:noFill/>
                <a:ln w="25374">
                  <a:noFill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489-4041-BC5A-95ADA5C98E20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pPr>
                      <a:defRPr sz="800" b="1" baseline="0">
                        <a:solidFill>
                          <a:srgbClr val="000000"/>
                        </a:solidFill>
                        <a:latin typeface="Arial"/>
                      </a:defRPr>
                    </a:pPr>
                    <a:r>
                      <a:rPr lang="en-US"/>
                      <a:t>0.15</a:t>
                    </a:r>
                  </a:p>
                </c:rich>
              </c:tx>
              <c:numFmt formatCode="0.00" sourceLinked="0"/>
              <c:spPr>
                <a:noFill/>
                <a:ln w="25374">
                  <a:noFill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489-4041-BC5A-95ADA5C98E20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pPr>
                      <a:defRPr sz="800" b="1" baseline="0">
                        <a:solidFill>
                          <a:srgbClr val="000000"/>
                        </a:solidFill>
                        <a:latin typeface="Arial"/>
                      </a:defRPr>
                    </a:pPr>
                    <a:r>
                      <a:rPr lang="en-US"/>
                      <a:t>0.10</a:t>
                    </a:r>
                  </a:p>
                </c:rich>
              </c:tx>
              <c:numFmt formatCode="0.00" sourceLinked="0"/>
              <c:spPr>
                <a:noFill/>
                <a:ln w="25374">
                  <a:noFill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F489-4041-BC5A-95ADA5C98E20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pPr>
                      <a:defRPr sz="800" b="1" baseline="0">
                        <a:solidFill>
                          <a:srgbClr val="000000"/>
                        </a:solidFill>
                        <a:latin typeface="Arial"/>
                      </a:defRPr>
                    </a:pPr>
                    <a:r>
                      <a:rPr lang="en-US"/>
                      <a:t>0.11</a:t>
                    </a:r>
                  </a:p>
                </c:rich>
              </c:tx>
              <c:numFmt formatCode="0.00" sourceLinked="0"/>
              <c:spPr>
                <a:noFill/>
                <a:ln w="25374">
                  <a:noFill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F489-4041-BC5A-95ADA5C98E20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pPr>
                      <a:defRPr sz="800" b="1" baseline="0">
                        <a:solidFill>
                          <a:srgbClr val="000000"/>
                        </a:solidFill>
                        <a:latin typeface="Arial"/>
                      </a:defRPr>
                    </a:pPr>
                    <a:r>
                      <a:rPr lang="en-US"/>
                      <a:t>4.02</a:t>
                    </a:r>
                  </a:p>
                </c:rich>
              </c:tx>
              <c:numFmt formatCode="0.00" sourceLinked="0"/>
              <c:spPr>
                <a:noFill/>
                <a:ln w="25374">
                  <a:noFill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F489-4041-BC5A-95ADA5C98E20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pPr>
                      <a:defRPr sz="800" b="1" baseline="0">
                        <a:solidFill>
                          <a:srgbClr val="000000"/>
                        </a:solidFill>
                        <a:latin typeface="Arial"/>
                      </a:defRPr>
                    </a:pPr>
                    <a:r>
                      <a:rPr lang="en-US"/>
                      <a:t>4.01</a:t>
                    </a:r>
                  </a:p>
                </c:rich>
              </c:tx>
              <c:numFmt formatCode="0.00" sourceLinked="0"/>
              <c:spPr>
                <a:noFill/>
                <a:ln w="25374">
                  <a:noFill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F489-4041-BC5A-95ADA5C98E20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pPr>
                      <a:defRPr sz="800" b="1" baseline="0">
                        <a:solidFill>
                          <a:srgbClr val="000000"/>
                        </a:solidFill>
                        <a:latin typeface="Arial"/>
                      </a:defRPr>
                    </a:pPr>
                    <a:r>
                      <a:rPr lang="en-US"/>
                      <a:t>0.02</a:t>
                    </a:r>
                  </a:p>
                </c:rich>
              </c:tx>
              <c:numFmt formatCode="0.00" sourceLinked="0"/>
              <c:spPr>
                <a:noFill/>
                <a:ln w="25374">
                  <a:noFill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F489-4041-BC5A-95ADA5C98E20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pPr>
                      <a:defRPr sz="800" b="1" baseline="0">
                        <a:solidFill>
                          <a:srgbClr val="000000"/>
                        </a:solidFill>
                        <a:latin typeface="Arial"/>
                      </a:defRPr>
                    </a:pPr>
                    <a:r>
                      <a:rPr lang="en-US"/>
                      <a:t>0.07</a:t>
                    </a:r>
                  </a:p>
                </c:rich>
              </c:tx>
              <c:numFmt formatCode="0.00" sourceLinked="0"/>
              <c:spPr>
                <a:noFill/>
                <a:ln w="25374">
                  <a:noFill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F489-4041-BC5A-95ADA5C98E20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pPr>
                      <a:defRPr sz="800" b="1" baseline="0">
                        <a:solidFill>
                          <a:srgbClr val="000000"/>
                        </a:solidFill>
                        <a:latin typeface="Arial"/>
                      </a:defRPr>
                    </a:pPr>
                    <a:r>
                      <a:rPr lang="en-US"/>
                      <a:t>0.15</a:t>
                    </a:r>
                  </a:p>
                </c:rich>
              </c:tx>
              <c:numFmt formatCode="0.00" sourceLinked="0"/>
              <c:spPr>
                <a:noFill/>
                <a:ln w="25374">
                  <a:noFill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F489-4041-BC5A-95ADA5C98E20}"/>
                </c:ext>
              </c:extLst>
            </c:dLbl>
            <c:dLbl>
              <c:idx val="13"/>
              <c:tx>
                <c:rich>
                  <a:bodyPr/>
                  <a:lstStyle/>
                  <a:p>
                    <a:pPr>
                      <a:defRPr sz="800" b="1" baseline="0">
                        <a:solidFill>
                          <a:srgbClr val="000000"/>
                        </a:solidFill>
                        <a:latin typeface="Arial"/>
                      </a:defRPr>
                    </a:pPr>
                    <a:r>
                      <a:rPr lang="en-US"/>
                      <a:t>0.10</a:t>
                    </a:r>
                  </a:p>
                </c:rich>
              </c:tx>
              <c:numFmt formatCode="0.00" sourceLinked="0"/>
              <c:spPr>
                <a:noFill/>
                <a:ln w="25374">
                  <a:noFill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F489-4041-BC5A-95ADA5C98E20}"/>
                </c:ext>
              </c:extLst>
            </c:dLbl>
            <c:dLbl>
              <c:idx val="14"/>
              <c:tx>
                <c:rich>
                  <a:bodyPr/>
                  <a:lstStyle/>
                  <a:p>
                    <a:pPr>
                      <a:defRPr sz="800" b="1" baseline="0">
                        <a:solidFill>
                          <a:srgbClr val="000000"/>
                        </a:solidFill>
                        <a:latin typeface="Arial"/>
                      </a:defRPr>
                    </a:pPr>
                    <a:r>
                      <a:rPr lang="en-US"/>
                      <a:t>0.08</a:t>
                    </a:r>
                  </a:p>
                </c:rich>
              </c:tx>
              <c:numFmt formatCode="0.00" sourceLinked="0"/>
              <c:spPr>
                <a:noFill/>
                <a:ln w="25374">
                  <a:noFill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F489-4041-BC5A-95ADA5C98E20}"/>
                </c:ext>
              </c:extLst>
            </c:dLbl>
            <c:dLbl>
              <c:idx val="15"/>
              <c:tx>
                <c:rich>
                  <a:bodyPr/>
                  <a:lstStyle/>
                  <a:p>
                    <a:pPr>
                      <a:defRPr sz="800" b="1" baseline="0">
                        <a:solidFill>
                          <a:srgbClr val="000000"/>
                        </a:solidFill>
                        <a:latin typeface="Arial"/>
                      </a:defRPr>
                    </a:pPr>
                    <a:r>
                      <a:rPr lang="en-US"/>
                      <a:t>0.03</a:t>
                    </a:r>
                  </a:p>
                </c:rich>
              </c:tx>
              <c:numFmt formatCode="0.00" sourceLinked="0"/>
              <c:spPr>
                <a:noFill/>
                <a:ln w="25374">
                  <a:noFill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F489-4041-BC5A-95ADA5C98E20}"/>
                </c:ext>
              </c:extLst>
            </c:dLbl>
            <c:dLbl>
              <c:idx val="16"/>
              <c:tx>
                <c:rich>
                  <a:bodyPr/>
                  <a:lstStyle/>
                  <a:p>
                    <a:pPr>
                      <a:defRPr sz="800" b="1" baseline="0">
                        <a:solidFill>
                          <a:srgbClr val="000000"/>
                        </a:solidFill>
                        <a:latin typeface="Arial"/>
                      </a:defRPr>
                    </a:pPr>
                    <a:r>
                      <a:rPr lang="en-US"/>
                      <a:t>0.09</a:t>
                    </a:r>
                  </a:p>
                </c:rich>
              </c:tx>
              <c:numFmt formatCode="0.00" sourceLinked="0"/>
              <c:spPr>
                <a:noFill/>
                <a:ln w="25374">
                  <a:noFill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F489-4041-BC5A-95ADA5C98E20}"/>
                </c:ext>
              </c:extLst>
            </c:dLbl>
            <c:dLbl>
              <c:idx val="17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1000" baseline="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3-F489-4041-BC5A-95ADA5C98E20}"/>
                </c:ext>
              </c:extLst>
            </c:dLbl>
            <c:dLbl>
              <c:idx val="18"/>
              <c:tx>
                <c:rich>
                  <a:bodyPr/>
                  <a:lstStyle/>
                  <a:p>
                    <a:pPr>
                      <a:defRPr sz="800" b="1" baseline="0">
                        <a:solidFill>
                          <a:srgbClr val="000000"/>
                        </a:solidFill>
                        <a:latin typeface="Arial"/>
                      </a:defRPr>
                    </a:pPr>
                    <a:r>
                      <a:rPr lang="en-US"/>
                      <a:t>0.02</a:t>
                    </a:r>
                  </a:p>
                </c:rich>
              </c:tx>
              <c:numFmt formatCode="0.00" sourceLinked="0"/>
              <c:spPr>
                <a:noFill/>
                <a:ln w="25374">
                  <a:noFill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F489-4041-BC5A-95ADA5C98E20}"/>
                </c:ext>
              </c:extLst>
            </c:dLbl>
            <c:dLbl>
              <c:idx val="19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7-F489-4041-BC5A-95ADA5C98E20}"/>
                </c:ext>
              </c:extLst>
            </c:dLbl>
            <c:dLbl>
              <c:idx val="20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9-F489-4041-BC5A-95ADA5C98E20}"/>
                </c:ext>
              </c:extLst>
            </c:dLbl>
            <c:dLbl>
              <c:idx val="21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B-F489-4041-BC5A-95ADA5C98E20}"/>
                </c:ext>
              </c:extLst>
            </c:dLbl>
            <c:dLbl>
              <c:idx val="22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D-F489-4041-BC5A-95ADA5C98E20}"/>
                </c:ext>
              </c:extLst>
            </c:dLbl>
            <c:dLbl>
              <c:idx val="23"/>
              <c:tx>
                <c:rich>
                  <a:bodyPr/>
                  <a:lstStyle/>
                  <a:p>
                    <a:pPr>
                      <a:defRPr sz="800" b="1" baseline="0">
                        <a:solidFill>
                          <a:srgbClr val="000000"/>
                        </a:solidFill>
                        <a:latin typeface="Arial"/>
                      </a:defRPr>
                    </a:pPr>
                    <a:r>
                      <a:rPr lang="en-US"/>
                      <a:t>0.02</a:t>
                    </a:r>
                  </a:p>
                </c:rich>
              </c:tx>
              <c:numFmt formatCode="0.00" sourceLinked="0"/>
              <c:spPr>
                <a:noFill/>
                <a:ln w="25374">
                  <a:noFill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F-F489-4041-BC5A-95ADA5C98E20}"/>
                </c:ext>
              </c:extLst>
            </c:dLbl>
            <c:dLbl>
              <c:idx val="24"/>
              <c:tx>
                <c:rich>
                  <a:bodyPr/>
                  <a:lstStyle/>
                  <a:p>
                    <a:pPr>
                      <a:defRPr sz="800" b="1" baseline="0">
                        <a:solidFill>
                          <a:srgbClr val="000000"/>
                        </a:solidFill>
                        <a:latin typeface="Arial"/>
                      </a:defRPr>
                    </a:pPr>
                    <a:r>
                      <a:rPr lang="en-US"/>
                      <a:t>0.10</a:t>
                    </a:r>
                  </a:p>
                </c:rich>
              </c:tx>
              <c:numFmt formatCode="0.00" sourceLinked="0"/>
              <c:spPr>
                <a:noFill/>
                <a:ln w="25374">
                  <a:noFill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1-F489-4041-BC5A-95ADA5C98E20}"/>
                </c:ext>
              </c:extLst>
            </c:dLbl>
            <c:dLbl>
              <c:idx val="25"/>
              <c:tx>
                <c:rich>
                  <a:bodyPr/>
                  <a:lstStyle/>
                  <a:p>
                    <a:pPr>
                      <a:defRPr sz="800" b="1" baseline="0">
                        <a:solidFill>
                          <a:srgbClr val="000000"/>
                        </a:solidFill>
                        <a:latin typeface="Arial"/>
                      </a:defRPr>
                    </a:pPr>
                    <a:r>
                      <a:rPr lang="en-US"/>
                      <a:t>0.05</a:t>
                    </a:r>
                  </a:p>
                </c:rich>
              </c:tx>
              <c:numFmt formatCode="0.00" sourceLinked="0"/>
              <c:spPr>
                <a:noFill/>
                <a:ln w="25374">
                  <a:noFill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3-F489-4041-BC5A-95ADA5C98E20}"/>
                </c:ext>
              </c:extLst>
            </c:dLbl>
            <c:dLbl>
              <c:idx val="26"/>
              <c:tx>
                <c:rich>
                  <a:bodyPr/>
                  <a:lstStyle/>
                  <a:p>
                    <a:pPr>
                      <a:defRPr sz="800" b="1" baseline="0">
                        <a:solidFill>
                          <a:srgbClr val="000000"/>
                        </a:solidFill>
                        <a:latin typeface="Arial"/>
                      </a:defRPr>
                    </a:pPr>
                    <a:r>
                      <a:rPr lang="en-US"/>
                      <a:t>0.05</a:t>
                    </a:r>
                  </a:p>
                </c:rich>
              </c:tx>
              <c:numFmt formatCode="0.00" sourceLinked="0"/>
              <c:spPr>
                <a:noFill/>
                <a:ln w="25374">
                  <a:noFill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5-F489-4041-BC5A-95ADA5C98E20}"/>
                </c:ext>
              </c:extLst>
            </c:dLbl>
            <c:dLbl>
              <c:idx val="27"/>
              <c:tx>
                <c:rich>
                  <a:bodyPr/>
                  <a:lstStyle/>
                  <a:p>
                    <a:pPr>
                      <a:defRPr sz="800" b="1" baseline="0">
                        <a:solidFill>
                          <a:srgbClr val="000000"/>
                        </a:solidFill>
                        <a:latin typeface="Arial"/>
                      </a:defRPr>
                    </a:pPr>
                    <a:r>
                      <a:rPr lang="en-US"/>
                      <a:t>0.15</a:t>
                    </a:r>
                  </a:p>
                </c:rich>
              </c:tx>
              <c:numFmt formatCode="0.00" sourceLinked="0"/>
              <c:spPr>
                <a:noFill/>
                <a:ln w="25374">
                  <a:noFill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7-F489-4041-BC5A-95ADA5C98E20}"/>
                </c:ext>
              </c:extLst>
            </c:dLbl>
            <c:dLbl>
              <c:idx val="28"/>
              <c:tx>
                <c:rich>
                  <a:bodyPr/>
                  <a:lstStyle/>
                  <a:p>
                    <a:pPr>
                      <a:defRPr sz="800" b="1" baseline="0">
                        <a:solidFill>
                          <a:srgbClr val="000000"/>
                        </a:solidFill>
                        <a:latin typeface="Arial"/>
                      </a:defRPr>
                    </a:pPr>
                    <a:r>
                      <a:rPr lang="en-US"/>
                      <a:t>0.19</a:t>
                    </a:r>
                  </a:p>
                </c:rich>
              </c:tx>
              <c:numFmt formatCode="0.00" sourceLinked="0"/>
              <c:spPr>
                <a:noFill/>
                <a:ln w="25374">
                  <a:noFill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9-F489-4041-BC5A-95ADA5C98E20}"/>
                </c:ext>
              </c:extLst>
            </c:dLbl>
            <c:dLbl>
              <c:idx val="29"/>
              <c:tx>
                <c:rich>
                  <a:bodyPr/>
                  <a:lstStyle/>
                  <a:p>
                    <a:pPr>
                      <a:defRPr sz="800" b="1" baseline="0">
                        <a:solidFill>
                          <a:srgbClr val="000000"/>
                        </a:solidFill>
                        <a:latin typeface="Arial"/>
                      </a:defRPr>
                    </a:pPr>
                    <a:r>
                      <a:rPr lang="en-US"/>
                      <a:t>0.19</a:t>
                    </a:r>
                  </a:p>
                </c:rich>
              </c:tx>
              <c:numFmt formatCode="0.00" sourceLinked="0"/>
              <c:spPr>
                <a:noFill/>
                <a:ln w="25374">
                  <a:noFill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B-F489-4041-BC5A-95ADA5C98E20}"/>
                </c:ext>
              </c:extLst>
            </c:dLbl>
            <c:dLbl>
              <c:idx val="30"/>
              <c:tx>
                <c:rich>
                  <a:bodyPr/>
                  <a:lstStyle/>
                  <a:p>
                    <a:pPr>
                      <a:defRPr sz="800" b="1" baseline="0">
                        <a:solidFill>
                          <a:srgbClr val="000000"/>
                        </a:solidFill>
                        <a:latin typeface="Arial"/>
                      </a:defRPr>
                    </a:pPr>
                    <a:r>
                      <a:rPr lang="en-US"/>
                      <a:t>0.23</a:t>
                    </a:r>
                  </a:p>
                </c:rich>
              </c:tx>
              <c:numFmt formatCode="0.00" sourceLinked="0"/>
              <c:spPr>
                <a:noFill/>
                <a:ln w="25374">
                  <a:noFill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D-F489-4041-BC5A-95ADA5C98E20}"/>
                </c:ext>
              </c:extLst>
            </c:dLbl>
            <c:numFmt formatCode="#,##0.00" sourceLinked="0"/>
            <c:spPr>
              <a:noFill/>
              <a:ln w="25374">
                <a:noFill/>
              </a:ln>
            </c:spPr>
            <c:txPr>
              <a:bodyPr/>
              <a:lstStyle/>
              <a:p>
                <a:pPr>
                  <a:defRPr sz="1000" baseline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Sheet1!$A$2:$A$32</c:f>
              <c:strCache>
                <c:ptCount val="31"/>
                <c:pt idx="0">
                  <c:v>Overall Satisfaction</c:v>
                </c:pt>
                <c:pt idx="1">
                  <c:v>Attribute 1</c:v>
                </c:pt>
                <c:pt idx="2">
                  <c:v>Attribute 2</c:v>
                </c:pt>
                <c:pt idx="3">
                  <c:v>Attribute 3</c:v>
                </c:pt>
                <c:pt idx="4">
                  <c:v>Attribute 4</c:v>
                </c:pt>
                <c:pt idx="5">
                  <c:v>Attribute 5</c:v>
                </c:pt>
                <c:pt idx="6">
                  <c:v>Attribute 6</c:v>
                </c:pt>
                <c:pt idx="7">
                  <c:v>Attribute 7</c:v>
                </c:pt>
                <c:pt idx="8">
                  <c:v>Attribute 8</c:v>
                </c:pt>
                <c:pt idx="9">
                  <c:v>Attribute 9</c:v>
                </c:pt>
                <c:pt idx="10">
                  <c:v>Attribute 10</c:v>
                </c:pt>
                <c:pt idx="11">
                  <c:v>Attribute 11</c:v>
                </c:pt>
                <c:pt idx="12">
                  <c:v>Attribute 12</c:v>
                </c:pt>
                <c:pt idx="13">
                  <c:v>Attribute 13</c:v>
                </c:pt>
                <c:pt idx="14">
                  <c:v>Attribute 14</c:v>
                </c:pt>
                <c:pt idx="15">
                  <c:v>Attribute 15</c:v>
                </c:pt>
                <c:pt idx="16">
                  <c:v>Attribute 16</c:v>
                </c:pt>
                <c:pt idx="17">
                  <c:v>Attribute 17</c:v>
                </c:pt>
                <c:pt idx="18">
                  <c:v>Attribute 18</c:v>
                </c:pt>
                <c:pt idx="19">
                  <c:v>Attribute 19</c:v>
                </c:pt>
                <c:pt idx="20">
                  <c:v>Attribute 20</c:v>
                </c:pt>
                <c:pt idx="21">
                  <c:v>Attribute 21</c:v>
                </c:pt>
                <c:pt idx="22">
                  <c:v>Attribute 22</c:v>
                </c:pt>
                <c:pt idx="23">
                  <c:v>Attribute 23</c:v>
                </c:pt>
                <c:pt idx="24">
                  <c:v>Attribute 24</c:v>
                </c:pt>
                <c:pt idx="25">
                  <c:v>Attribute 25</c:v>
                </c:pt>
                <c:pt idx="26">
                  <c:v>Attribute 26</c:v>
                </c:pt>
                <c:pt idx="27">
                  <c:v>Attribute 27</c:v>
                </c:pt>
                <c:pt idx="28">
                  <c:v>Attribute 28</c:v>
                </c:pt>
                <c:pt idx="29">
                  <c:v>Attribute 29</c:v>
                </c:pt>
                <c:pt idx="30">
                  <c:v>Attribute 30</c:v>
                </c:pt>
              </c:strCache>
            </c:strRef>
          </c:cat>
          <c:val>
            <c:numRef>
              <c:f>Sheet1!$B$2:$B$32</c:f>
              <c:numCache>
                <c:formatCode>0.00</c:formatCode>
                <c:ptCount val="31"/>
                <c:pt idx="0">
                  <c:v>-0.11</c:v>
                </c:pt>
                <c:pt idx="1">
                  <c:v>-0.05</c:v>
                </c:pt>
                <c:pt idx="2">
                  <c:v>-0.31</c:v>
                </c:pt>
                <c:pt idx="3">
                  <c:v>-0.23</c:v>
                </c:pt>
                <c:pt idx="4">
                  <c:v>-0.05</c:v>
                </c:pt>
                <c:pt idx="5">
                  <c:v>-0.15</c:v>
                </c:pt>
                <c:pt idx="6">
                  <c:v>-0.1</c:v>
                </c:pt>
                <c:pt idx="7">
                  <c:v>-0.11</c:v>
                </c:pt>
                <c:pt idx="10">
                  <c:v>-0.02</c:v>
                </c:pt>
                <c:pt idx="11">
                  <c:v>-7.0000000000000007E-2</c:v>
                </c:pt>
                <c:pt idx="12">
                  <c:v>-0.15</c:v>
                </c:pt>
                <c:pt idx="13">
                  <c:v>-0.1</c:v>
                </c:pt>
                <c:pt idx="14">
                  <c:v>-0.08</c:v>
                </c:pt>
                <c:pt idx="15">
                  <c:v>-0.03</c:v>
                </c:pt>
                <c:pt idx="16">
                  <c:v>-0.09</c:v>
                </c:pt>
                <c:pt idx="18">
                  <c:v>-0.02</c:v>
                </c:pt>
                <c:pt idx="19">
                  <c:v>0.1</c:v>
                </c:pt>
                <c:pt idx="20">
                  <c:v>0.08</c:v>
                </c:pt>
                <c:pt idx="21">
                  <c:v>0.03</c:v>
                </c:pt>
                <c:pt idx="22">
                  <c:v>0.05</c:v>
                </c:pt>
                <c:pt idx="23">
                  <c:v>-0.02</c:v>
                </c:pt>
                <c:pt idx="24">
                  <c:v>-0.1</c:v>
                </c:pt>
                <c:pt idx="25">
                  <c:v>-0.05</c:v>
                </c:pt>
                <c:pt idx="26">
                  <c:v>-0.05</c:v>
                </c:pt>
                <c:pt idx="27">
                  <c:v>-0.15</c:v>
                </c:pt>
                <c:pt idx="28">
                  <c:v>-0.19</c:v>
                </c:pt>
                <c:pt idx="29">
                  <c:v>-0.19</c:v>
                </c:pt>
                <c:pt idx="30">
                  <c:v>-0.23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E-F489-4041-BC5A-95ADA5C98E2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cat>
            <c:strRef>
              <c:f>Sheet1!$A$2:$A$32</c:f>
              <c:strCache>
                <c:ptCount val="31"/>
                <c:pt idx="0">
                  <c:v>Overall Satisfaction</c:v>
                </c:pt>
                <c:pt idx="1">
                  <c:v>Attribute 1</c:v>
                </c:pt>
                <c:pt idx="2">
                  <c:v>Attribute 2</c:v>
                </c:pt>
                <c:pt idx="3">
                  <c:v>Attribute 3</c:v>
                </c:pt>
                <c:pt idx="4">
                  <c:v>Attribute 4</c:v>
                </c:pt>
                <c:pt idx="5">
                  <c:v>Attribute 5</c:v>
                </c:pt>
                <c:pt idx="6">
                  <c:v>Attribute 6</c:v>
                </c:pt>
                <c:pt idx="7">
                  <c:v>Attribute 7</c:v>
                </c:pt>
                <c:pt idx="8">
                  <c:v>Attribute 8</c:v>
                </c:pt>
                <c:pt idx="9">
                  <c:v>Attribute 9</c:v>
                </c:pt>
                <c:pt idx="10">
                  <c:v>Attribute 10</c:v>
                </c:pt>
                <c:pt idx="11">
                  <c:v>Attribute 11</c:v>
                </c:pt>
                <c:pt idx="12">
                  <c:v>Attribute 12</c:v>
                </c:pt>
                <c:pt idx="13">
                  <c:v>Attribute 13</c:v>
                </c:pt>
                <c:pt idx="14">
                  <c:v>Attribute 14</c:v>
                </c:pt>
                <c:pt idx="15">
                  <c:v>Attribute 15</c:v>
                </c:pt>
                <c:pt idx="16">
                  <c:v>Attribute 16</c:v>
                </c:pt>
                <c:pt idx="17">
                  <c:v>Attribute 17</c:v>
                </c:pt>
                <c:pt idx="18">
                  <c:v>Attribute 18</c:v>
                </c:pt>
                <c:pt idx="19">
                  <c:v>Attribute 19</c:v>
                </c:pt>
                <c:pt idx="20">
                  <c:v>Attribute 20</c:v>
                </c:pt>
                <c:pt idx="21">
                  <c:v>Attribute 21</c:v>
                </c:pt>
                <c:pt idx="22">
                  <c:v>Attribute 22</c:v>
                </c:pt>
                <c:pt idx="23">
                  <c:v>Attribute 23</c:v>
                </c:pt>
                <c:pt idx="24">
                  <c:v>Attribute 24</c:v>
                </c:pt>
                <c:pt idx="25">
                  <c:v>Attribute 25</c:v>
                </c:pt>
                <c:pt idx="26">
                  <c:v>Attribute 26</c:v>
                </c:pt>
                <c:pt idx="27">
                  <c:v>Attribute 27</c:v>
                </c:pt>
                <c:pt idx="28">
                  <c:v>Attribute 28</c:v>
                </c:pt>
                <c:pt idx="29">
                  <c:v>Attribute 29</c:v>
                </c:pt>
                <c:pt idx="30">
                  <c:v>Attribute 30</c:v>
                </c:pt>
              </c:strCache>
            </c:strRef>
          </c:cat>
          <c:val>
            <c:numRef>
              <c:f>Sheet1!$C$2:$C$32</c:f>
              <c:numCache>
                <c:formatCode>General</c:formatCode>
                <c:ptCount val="31"/>
              </c:numCache>
            </c:numRef>
          </c:val>
          <c:extLst>
            <c:ext xmlns:c16="http://schemas.microsoft.com/office/drawing/2014/chart" uri="{C3380CC4-5D6E-409C-BE32-E72D297353CC}">
              <c16:uniqueId val="{0000003F-F489-4041-BC5A-95ADA5C98E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76"/>
        <c:axId val="39972864"/>
        <c:axId val="39974400"/>
      </c:barChart>
      <c:catAx>
        <c:axId val="39972864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one"/>
        <c:spPr>
          <a:ln>
            <a:solidFill>
              <a:schemeClr val="tx1"/>
            </a:solidFill>
          </a:ln>
        </c:spPr>
        <c:crossAx val="39974400"/>
        <c:crosses val="autoZero"/>
        <c:auto val="1"/>
        <c:lblAlgn val="ctr"/>
        <c:lblOffset val="100"/>
        <c:noMultiLvlLbl val="0"/>
      </c:catAx>
      <c:valAx>
        <c:axId val="39974400"/>
        <c:scaling>
          <c:orientation val="minMax"/>
          <c:max val="1.9000000000000001"/>
          <c:min val="-1.9000000000000001"/>
        </c:scaling>
        <c:delete val="0"/>
        <c:axPos val="t"/>
        <c:numFmt formatCode="0.00" sourceLinked="1"/>
        <c:majorTickMark val="none"/>
        <c:minorTickMark val="none"/>
        <c:tickLblPos val="none"/>
        <c:spPr>
          <a:ln>
            <a:noFill/>
          </a:ln>
        </c:spPr>
        <c:crossAx val="399728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935032511180005E-2"/>
          <c:y val="2.42980575876772E-2"/>
          <c:w val="0.97412768525885485"/>
          <c:h val="0.8443527647821772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01-C8EC-409C-9F88-3873D9D480D8}"/>
              </c:ext>
            </c:extLst>
          </c:dPt>
          <c:dPt>
            <c:idx val="1"/>
            <c:invertIfNegative val="0"/>
            <c:bubble3D val="0"/>
            <c:spPr>
              <a:solidFill>
                <a:srgbClr val="42A0FF"/>
              </a:solidFill>
            </c:spPr>
            <c:extLst>
              <c:ext xmlns:c16="http://schemas.microsoft.com/office/drawing/2014/chart" uri="{C3380CC4-5D6E-409C-BE32-E72D297353CC}">
                <c16:uniqueId val="{00000003-C8EC-409C-9F88-3873D9D480D8}"/>
              </c:ext>
            </c:extLst>
          </c:dPt>
          <c:dPt>
            <c:idx val="2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05-C8EC-409C-9F88-3873D9D480D8}"/>
              </c:ext>
            </c:extLst>
          </c:dPt>
          <c:dPt>
            <c:idx val="3"/>
            <c:invertIfNegative val="0"/>
            <c:bubble3D val="0"/>
            <c:spPr>
              <a:solidFill>
                <a:srgbClr val="42A0FF"/>
              </a:solidFill>
            </c:spPr>
            <c:extLst>
              <c:ext xmlns:c16="http://schemas.microsoft.com/office/drawing/2014/chart" uri="{C3380CC4-5D6E-409C-BE32-E72D297353CC}">
                <c16:uniqueId val="{00000007-C8EC-409C-9F88-3873D9D480D8}"/>
              </c:ext>
            </c:extLst>
          </c:dPt>
          <c:dPt>
            <c:idx val="4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09-C8EC-409C-9F88-3873D9D480D8}"/>
              </c:ext>
            </c:extLst>
          </c:dPt>
          <c:dPt>
            <c:idx val="5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0B-C8EC-409C-9F88-3873D9D480D8}"/>
              </c:ext>
            </c:extLst>
          </c:dPt>
          <c:dPt>
            <c:idx val="6"/>
            <c:invertIfNegative val="0"/>
            <c:bubble3D val="0"/>
            <c:spPr>
              <a:solidFill>
                <a:srgbClr val="42A0FF"/>
              </a:solidFill>
            </c:spPr>
            <c:extLst>
              <c:ext xmlns:c16="http://schemas.microsoft.com/office/drawing/2014/chart" uri="{C3380CC4-5D6E-409C-BE32-E72D297353CC}">
                <c16:uniqueId val="{0000000D-C8EC-409C-9F88-3873D9D480D8}"/>
              </c:ext>
            </c:extLst>
          </c:dPt>
          <c:dPt>
            <c:idx val="7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0F-C8EC-409C-9F88-3873D9D480D8}"/>
              </c:ext>
            </c:extLst>
          </c:dPt>
          <c:dPt>
            <c:idx val="8"/>
            <c:invertIfNegative val="0"/>
            <c:bubble3D val="0"/>
            <c:spPr>
              <a:solidFill>
                <a:srgbClr val="42A0FF"/>
              </a:solidFill>
            </c:spPr>
            <c:extLst>
              <c:ext xmlns:c16="http://schemas.microsoft.com/office/drawing/2014/chart" uri="{C3380CC4-5D6E-409C-BE32-E72D297353CC}">
                <c16:uniqueId val="{00000011-C8EC-409C-9F88-3873D9D480D8}"/>
              </c:ext>
            </c:extLst>
          </c:dPt>
          <c:dPt>
            <c:idx val="9"/>
            <c:invertIfNegative val="0"/>
            <c:bubble3D val="0"/>
            <c:spPr>
              <a:solidFill>
                <a:srgbClr val="42A0FF"/>
              </a:solidFill>
            </c:spPr>
            <c:extLst>
              <c:ext xmlns:c16="http://schemas.microsoft.com/office/drawing/2014/chart" uri="{C3380CC4-5D6E-409C-BE32-E72D297353CC}">
                <c16:uniqueId val="{00000013-C8EC-409C-9F88-3873D9D480D8}"/>
              </c:ext>
            </c:extLst>
          </c:dPt>
          <c:dPt>
            <c:idx val="10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15-C8EC-409C-9F88-3873D9D480D8}"/>
              </c:ext>
            </c:extLst>
          </c:dPt>
          <c:dPt>
            <c:idx val="11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17-C8EC-409C-9F88-3873D9D480D8}"/>
              </c:ext>
            </c:extLst>
          </c:dPt>
          <c:dPt>
            <c:idx val="12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19-C8EC-409C-9F88-3873D9D480D8}"/>
              </c:ext>
            </c:extLst>
          </c:dPt>
          <c:dPt>
            <c:idx val="13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1B-C8EC-409C-9F88-3873D9D480D8}"/>
              </c:ext>
            </c:extLst>
          </c:dPt>
          <c:dPt>
            <c:idx val="14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1D-C8EC-409C-9F88-3873D9D480D8}"/>
              </c:ext>
            </c:extLst>
          </c:dPt>
          <c:dPt>
            <c:idx val="15"/>
            <c:invertIfNegative val="0"/>
            <c:bubble3D val="0"/>
            <c:spPr>
              <a:solidFill>
                <a:srgbClr val="42A0FF"/>
              </a:solidFill>
            </c:spPr>
            <c:extLst>
              <c:ext xmlns:c16="http://schemas.microsoft.com/office/drawing/2014/chart" uri="{C3380CC4-5D6E-409C-BE32-E72D297353CC}">
                <c16:uniqueId val="{0000001F-C8EC-409C-9F88-3873D9D480D8}"/>
              </c:ext>
            </c:extLst>
          </c:dPt>
          <c:dPt>
            <c:idx val="16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21-C8EC-409C-9F88-3873D9D480D8}"/>
              </c:ext>
            </c:extLst>
          </c:dPt>
          <c:dPt>
            <c:idx val="17"/>
            <c:invertIfNegative val="0"/>
            <c:bubble3D val="0"/>
            <c:spPr>
              <a:solidFill>
                <a:srgbClr val="42A0FF"/>
              </a:solidFill>
            </c:spPr>
            <c:extLst>
              <c:ext xmlns:c16="http://schemas.microsoft.com/office/drawing/2014/chart" uri="{C3380CC4-5D6E-409C-BE32-E72D297353CC}">
                <c16:uniqueId val="{00000023-C8EC-409C-9F88-3873D9D480D8}"/>
              </c:ext>
            </c:extLst>
          </c:dPt>
          <c:dPt>
            <c:idx val="18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25-C8EC-409C-9F88-3873D9D480D8}"/>
              </c:ext>
            </c:extLst>
          </c:dPt>
          <c:dPt>
            <c:idx val="19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27-C8EC-409C-9F88-3873D9D480D8}"/>
              </c:ext>
            </c:extLst>
          </c:dPt>
          <c:dPt>
            <c:idx val="20"/>
            <c:invertIfNegative val="0"/>
            <c:bubble3D val="0"/>
            <c:spPr>
              <a:solidFill>
                <a:srgbClr val="42A0FF"/>
              </a:solidFill>
            </c:spPr>
            <c:extLst>
              <c:ext xmlns:c16="http://schemas.microsoft.com/office/drawing/2014/chart" uri="{C3380CC4-5D6E-409C-BE32-E72D297353CC}">
                <c16:uniqueId val="{00000029-C8EC-409C-9F88-3873D9D480D8}"/>
              </c:ext>
            </c:extLst>
          </c:dPt>
          <c:dPt>
            <c:idx val="21"/>
            <c:invertIfNegative val="0"/>
            <c:bubble3D val="0"/>
            <c:spPr>
              <a:solidFill>
                <a:srgbClr val="FF64FF"/>
              </a:solidFill>
            </c:spPr>
            <c:extLst>
              <c:ext xmlns:c16="http://schemas.microsoft.com/office/drawing/2014/chart" uri="{C3380CC4-5D6E-409C-BE32-E72D297353CC}">
                <c16:uniqueId val="{0000002B-C8EC-409C-9F88-3873D9D480D8}"/>
              </c:ext>
            </c:extLst>
          </c:dPt>
          <c:dPt>
            <c:idx val="22"/>
            <c:invertIfNegative val="0"/>
            <c:bubble3D val="0"/>
            <c:spPr>
              <a:solidFill>
                <a:srgbClr val="42A0FF"/>
              </a:solidFill>
            </c:spPr>
            <c:extLst>
              <c:ext xmlns:c16="http://schemas.microsoft.com/office/drawing/2014/chart" uri="{C3380CC4-5D6E-409C-BE32-E72D297353CC}">
                <c16:uniqueId val="{0000002D-C8EC-409C-9F88-3873D9D480D8}"/>
              </c:ext>
            </c:extLst>
          </c:dPt>
          <c:dPt>
            <c:idx val="23"/>
            <c:invertIfNegative val="0"/>
            <c:bubble3D val="0"/>
            <c:spPr>
              <a:solidFill>
                <a:srgbClr val="42A0FF"/>
              </a:solidFill>
            </c:spPr>
            <c:extLst>
              <c:ext xmlns:c16="http://schemas.microsoft.com/office/drawing/2014/chart" uri="{C3380CC4-5D6E-409C-BE32-E72D297353CC}">
                <c16:uniqueId val="{0000002F-C8EC-409C-9F88-3873D9D480D8}"/>
              </c:ext>
            </c:extLst>
          </c:dPt>
          <c:dPt>
            <c:idx val="24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31-C8EC-409C-9F88-3873D9D480D8}"/>
              </c:ext>
            </c:extLst>
          </c:dPt>
          <c:dPt>
            <c:idx val="25"/>
            <c:invertIfNegative val="0"/>
            <c:bubble3D val="0"/>
            <c:spPr>
              <a:solidFill>
                <a:srgbClr val="FF64FF"/>
              </a:solidFill>
            </c:spPr>
            <c:extLst>
              <c:ext xmlns:c16="http://schemas.microsoft.com/office/drawing/2014/chart" uri="{C3380CC4-5D6E-409C-BE32-E72D297353CC}">
                <c16:uniqueId val="{00000033-C8EC-409C-9F88-3873D9D480D8}"/>
              </c:ext>
            </c:extLst>
          </c:dPt>
          <c:dPt>
            <c:idx val="26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35-C8EC-409C-9F88-3873D9D480D8}"/>
              </c:ext>
            </c:extLst>
          </c:dPt>
          <c:dPt>
            <c:idx val="27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37-C8EC-409C-9F88-3873D9D480D8}"/>
              </c:ext>
            </c:extLst>
          </c:dPt>
          <c:dPt>
            <c:idx val="28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39-C8EC-409C-9F88-3873D9D480D8}"/>
              </c:ext>
            </c:extLst>
          </c:dPt>
          <c:dPt>
            <c:idx val="29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3B-C8EC-409C-9F88-3873D9D480D8}"/>
              </c:ext>
            </c:extLst>
          </c:dPt>
          <c:dPt>
            <c:idx val="30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3D-C8EC-409C-9F88-3873D9D480D8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pPr>
                      <a:defRPr sz="800" b="1" baseline="0">
                        <a:solidFill>
                          <a:srgbClr val="000000"/>
                        </a:solidFill>
                        <a:latin typeface="Arial"/>
                      </a:defRPr>
                    </a:pPr>
                    <a:r>
                      <a:rPr lang="en-US"/>
                      <a:t>0.16</a:t>
                    </a:r>
                  </a:p>
                </c:rich>
              </c:tx>
              <c:numFmt formatCode="0.00" sourceLinked="0"/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8EC-409C-9F88-3873D9D480D8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pPr>
                      <a:defRPr sz="800" b="1" baseline="0">
                        <a:solidFill>
                          <a:srgbClr val="000000"/>
                        </a:solidFill>
                        <a:latin typeface="Arial"/>
                      </a:defRPr>
                    </a:pPr>
                    <a:r>
                      <a:rPr lang="en-US"/>
                      <a:t>0.05</a:t>
                    </a:r>
                  </a:p>
                </c:rich>
              </c:tx>
              <c:numFmt formatCode="0.00" sourceLinked="0"/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8EC-409C-9F88-3873D9D480D8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pPr>
                      <a:defRPr sz="800" b="1" baseline="0">
                        <a:solidFill>
                          <a:srgbClr val="000000"/>
                        </a:solidFill>
                        <a:latin typeface="Arial"/>
                      </a:defRPr>
                    </a:pPr>
                    <a:r>
                      <a:rPr lang="en-US"/>
                      <a:t>0.30</a:t>
                    </a:r>
                  </a:p>
                </c:rich>
              </c:tx>
              <c:numFmt formatCode="0.00" sourceLinked="0"/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8EC-409C-9F88-3873D9D480D8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pPr>
                      <a:defRPr sz="800" b="1" baseline="0">
                        <a:solidFill>
                          <a:srgbClr val="000000"/>
                        </a:solidFill>
                        <a:latin typeface="Arial"/>
                      </a:defRPr>
                    </a:pPr>
                    <a:r>
                      <a:rPr lang="en-US"/>
                      <a:t>0.19</a:t>
                    </a:r>
                  </a:p>
                </c:rich>
              </c:tx>
              <c:numFmt formatCode="0.00" sourceLinked="0"/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8EC-409C-9F88-3873D9D480D8}"/>
                </c:ext>
              </c:extLst>
            </c:dLbl>
            <c:dLbl>
              <c:idx val="4"/>
              <c:numFmt formatCode="0.00" sourceLinked="0"/>
              <c:spPr/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C8EC-409C-9F88-3873D9D480D8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pPr>
                      <a:defRPr sz="800" b="1" baseline="0">
                        <a:solidFill>
                          <a:srgbClr val="000000"/>
                        </a:solidFill>
                        <a:latin typeface="Arial"/>
                      </a:defRPr>
                    </a:pPr>
                    <a:r>
                      <a:rPr lang="en-US"/>
                      <a:t>0.13</a:t>
                    </a:r>
                  </a:p>
                </c:rich>
              </c:tx>
              <c:numFmt formatCode="0.00" sourceLinked="0"/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C8EC-409C-9F88-3873D9D480D8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pPr>
                      <a:defRPr sz="800" b="1" baseline="0">
                        <a:solidFill>
                          <a:srgbClr val="000000"/>
                        </a:solidFill>
                        <a:latin typeface="Arial"/>
                      </a:defRPr>
                    </a:pPr>
                    <a:r>
                      <a:rPr lang="en-US"/>
                      <a:t>0.07</a:t>
                    </a:r>
                  </a:p>
                </c:rich>
              </c:tx>
              <c:numFmt formatCode="0.00" sourceLinked="0"/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C8EC-409C-9F88-3873D9D480D8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pPr>
                      <a:defRPr sz="800" b="1" baseline="0">
                        <a:solidFill>
                          <a:srgbClr val="000000"/>
                        </a:solidFill>
                        <a:latin typeface="Arial"/>
                      </a:defRPr>
                    </a:pPr>
                    <a:r>
                      <a:rPr lang="en-US"/>
                      <a:t>0.10</a:t>
                    </a:r>
                  </a:p>
                </c:rich>
              </c:tx>
              <c:numFmt formatCode="0.00" sourceLinked="0"/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C8EC-409C-9F88-3873D9D480D8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pPr>
                      <a:defRPr sz="800" b="1" baseline="0">
                        <a:solidFill>
                          <a:srgbClr val="000000"/>
                        </a:solidFill>
                        <a:latin typeface="Arial"/>
                      </a:defRPr>
                    </a:pPr>
                    <a:r>
                      <a:rPr lang="en-US"/>
                      <a:t>0.13</a:t>
                    </a:r>
                  </a:p>
                </c:rich>
              </c:tx>
              <c:numFmt formatCode="0.00" sourceLinked="0"/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C8EC-409C-9F88-3873D9D480D8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pPr>
                      <a:defRPr sz="800" b="1" baseline="0">
                        <a:solidFill>
                          <a:srgbClr val="000000"/>
                        </a:solidFill>
                        <a:latin typeface="Arial"/>
                      </a:defRPr>
                    </a:pPr>
                    <a:r>
                      <a:rPr lang="en-US"/>
                      <a:t>0.16</a:t>
                    </a:r>
                  </a:p>
                </c:rich>
              </c:tx>
              <c:numFmt formatCode="0.00" sourceLinked="0"/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C8EC-409C-9F88-3873D9D480D8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pPr>
                      <a:defRPr sz="800" b="1" baseline="0">
                        <a:solidFill>
                          <a:srgbClr val="000000"/>
                        </a:solidFill>
                        <a:latin typeface="Arial"/>
                      </a:defRPr>
                    </a:pPr>
                    <a:r>
                      <a:rPr lang="en-US"/>
                      <a:t>0.13</a:t>
                    </a:r>
                  </a:p>
                </c:rich>
              </c:tx>
              <c:numFmt formatCode="0.00" sourceLinked="0"/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C8EC-409C-9F88-3873D9D480D8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pPr>
                      <a:defRPr sz="800" b="1" baseline="0">
                        <a:solidFill>
                          <a:srgbClr val="000000"/>
                        </a:solidFill>
                        <a:latin typeface="Arial"/>
                      </a:defRPr>
                    </a:pPr>
                    <a:r>
                      <a:rPr lang="en-US"/>
                      <a:t>0.13</a:t>
                    </a:r>
                  </a:p>
                </c:rich>
              </c:tx>
              <c:numFmt formatCode="0.00" sourceLinked="0"/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C8EC-409C-9F88-3873D9D480D8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pPr>
                      <a:defRPr sz="800" b="1" baseline="0">
                        <a:solidFill>
                          <a:srgbClr val="000000"/>
                        </a:solidFill>
                        <a:latin typeface="Arial"/>
                      </a:defRPr>
                    </a:pPr>
                    <a:r>
                      <a:rPr lang="en-US"/>
                      <a:t>0.32</a:t>
                    </a:r>
                  </a:p>
                </c:rich>
              </c:tx>
              <c:numFmt formatCode="0.00" sourceLinked="0"/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C8EC-409C-9F88-3873D9D480D8}"/>
                </c:ext>
              </c:extLst>
            </c:dLbl>
            <c:dLbl>
              <c:idx val="13"/>
              <c:tx>
                <c:rich>
                  <a:bodyPr/>
                  <a:lstStyle/>
                  <a:p>
                    <a:pPr>
                      <a:defRPr sz="800" b="1" baseline="0">
                        <a:solidFill>
                          <a:srgbClr val="000000"/>
                        </a:solidFill>
                        <a:latin typeface="Arial"/>
                      </a:defRPr>
                    </a:pPr>
                    <a:r>
                      <a:rPr lang="en-US"/>
                      <a:t>0.16</a:t>
                    </a:r>
                  </a:p>
                </c:rich>
              </c:tx>
              <c:numFmt formatCode="0.00" sourceLinked="0"/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C8EC-409C-9F88-3873D9D480D8}"/>
                </c:ext>
              </c:extLst>
            </c:dLbl>
            <c:dLbl>
              <c:idx val="14"/>
              <c:tx>
                <c:rich>
                  <a:bodyPr/>
                  <a:lstStyle/>
                  <a:p>
                    <a:pPr>
                      <a:defRPr sz="800" b="1" baseline="0">
                        <a:solidFill>
                          <a:srgbClr val="000000"/>
                        </a:solidFill>
                        <a:latin typeface="Arial"/>
                      </a:defRPr>
                    </a:pPr>
                    <a:r>
                      <a:rPr lang="en-US"/>
                      <a:t>0.07</a:t>
                    </a:r>
                  </a:p>
                </c:rich>
              </c:tx>
              <c:numFmt formatCode="0.00" sourceLinked="0"/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C8EC-409C-9F88-3873D9D480D8}"/>
                </c:ext>
              </c:extLst>
            </c:dLbl>
            <c:dLbl>
              <c:idx val="15"/>
              <c:tx>
                <c:rich>
                  <a:bodyPr/>
                  <a:lstStyle/>
                  <a:p>
                    <a:pPr>
                      <a:defRPr sz="800" b="1" baseline="0">
                        <a:solidFill>
                          <a:srgbClr val="000000"/>
                        </a:solidFill>
                        <a:latin typeface="Arial"/>
                      </a:defRPr>
                    </a:pPr>
                    <a:r>
                      <a:rPr lang="en-US"/>
                      <a:t>0.05</a:t>
                    </a:r>
                  </a:p>
                </c:rich>
              </c:tx>
              <c:numFmt formatCode="0.00" sourceLinked="0"/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C8EC-409C-9F88-3873D9D480D8}"/>
                </c:ext>
              </c:extLst>
            </c:dLbl>
            <c:dLbl>
              <c:idx val="16"/>
              <c:tx>
                <c:rich>
                  <a:bodyPr/>
                  <a:lstStyle/>
                  <a:p>
                    <a:pPr>
                      <a:defRPr sz="800" b="1" baseline="0">
                        <a:solidFill>
                          <a:srgbClr val="000000"/>
                        </a:solidFill>
                        <a:latin typeface="Arial"/>
                      </a:defRPr>
                    </a:pPr>
                    <a:r>
                      <a:rPr lang="en-US"/>
                      <a:t>0.14</a:t>
                    </a:r>
                  </a:p>
                </c:rich>
              </c:tx>
              <c:numFmt formatCode="0.00" sourceLinked="0"/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C8EC-409C-9F88-3873D9D480D8}"/>
                </c:ext>
              </c:extLst>
            </c:dLbl>
            <c:dLbl>
              <c:idx val="17"/>
              <c:tx>
                <c:rich>
                  <a:bodyPr/>
                  <a:lstStyle/>
                  <a:p>
                    <a:pPr>
                      <a:defRPr sz="800" b="1" baseline="0">
                        <a:solidFill>
                          <a:srgbClr val="000000"/>
                        </a:solidFill>
                        <a:latin typeface="Arial"/>
                      </a:defRPr>
                    </a:pPr>
                    <a:r>
                      <a:rPr lang="en-US"/>
                      <a:t>0.10</a:t>
                    </a:r>
                  </a:p>
                </c:rich>
              </c:tx>
              <c:numFmt formatCode="0.00" sourceLinked="0"/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C8EC-409C-9F88-3873D9D480D8}"/>
                </c:ext>
              </c:extLst>
            </c:dLbl>
            <c:dLbl>
              <c:idx val="18"/>
              <c:tx>
                <c:rich>
                  <a:bodyPr/>
                  <a:lstStyle/>
                  <a:p>
                    <a:pPr>
                      <a:defRPr sz="800" b="1" baseline="0">
                        <a:solidFill>
                          <a:srgbClr val="000000"/>
                        </a:solidFill>
                        <a:latin typeface="Arial"/>
                      </a:defRPr>
                    </a:pPr>
                    <a:r>
                      <a:rPr lang="en-US"/>
                      <a:t>0.07</a:t>
                    </a:r>
                  </a:p>
                </c:rich>
              </c:tx>
              <c:numFmt formatCode="0.00" sourceLinked="0"/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C8EC-409C-9F88-3873D9D480D8}"/>
                </c:ext>
              </c:extLst>
            </c:dLbl>
            <c:dLbl>
              <c:idx val="19"/>
              <c:tx>
                <c:rich>
                  <a:bodyPr/>
                  <a:lstStyle/>
                  <a:p>
                    <a:pPr>
                      <a:defRPr sz="800" b="1" baseline="0">
                        <a:solidFill>
                          <a:srgbClr val="000000"/>
                        </a:solidFill>
                        <a:latin typeface="Arial"/>
                      </a:defRPr>
                    </a:pPr>
                    <a:r>
                      <a:rPr lang="en-US"/>
                      <a:t>0.09</a:t>
                    </a:r>
                  </a:p>
                </c:rich>
              </c:tx>
              <c:numFmt formatCode="0.00" sourceLinked="0"/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C8EC-409C-9F88-3873D9D480D8}"/>
                </c:ext>
              </c:extLst>
            </c:dLbl>
            <c:dLbl>
              <c:idx val="20"/>
              <c:tx>
                <c:rich>
                  <a:bodyPr/>
                  <a:lstStyle/>
                  <a:p>
                    <a:pPr>
                      <a:defRPr sz="800" b="1" baseline="0">
                        <a:solidFill>
                          <a:srgbClr val="000000"/>
                        </a:solidFill>
                        <a:latin typeface="Arial"/>
                      </a:defRPr>
                    </a:pPr>
                    <a:r>
                      <a:rPr lang="en-US"/>
                      <a:t>0.04</a:t>
                    </a:r>
                  </a:p>
                </c:rich>
              </c:tx>
              <c:numFmt formatCode="0.00" sourceLinked="0"/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9-C8EC-409C-9F88-3873D9D480D8}"/>
                </c:ext>
              </c:extLst>
            </c:dLbl>
            <c:dLbl>
              <c:idx val="21"/>
              <c:numFmt formatCode="0.00" sourceLinked="0"/>
              <c:spPr/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B-C8EC-409C-9F88-3873D9D480D8}"/>
                </c:ext>
              </c:extLst>
            </c:dLbl>
            <c:dLbl>
              <c:idx val="22"/>
              <c:tx>
                <c:rich>
                  <a:bodyPr/>
                  <a:lstStyle/>
                  <a:p>
                    <a:pPr>
                      <a:defRPr sz="800" b="1" baseline="0">
                        <a:solidFill>
                          <a:srgbClr val="000000"/>
                        </a:solidFill>
                        <a:latin typeface="Arial"/>
                      </a:defRPr>
                    </a:pPr>
                    <a:r>
                      <a:rPr lang="en-US"/>
                      <a:t>0.05</a:t>
                    </a:r>
                  </a:p>
                </c:rich>
              </c:tx>
              <c:numFmt formatCode="0.00" sourceLinked="0"/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D-C8EC-409C-9F88-3873D9D480D8}"/>
                </c:ext>
              </c:extLst>
            </c:dLbl>
            <c:dLbl>
              <c:idx val="23"/>
              <c:tx>
                <c:rich>
                  <a:bodyPr/>
                  <a:lstStyle/>
                  <a:p>
                    <a:pPr>
                      <a:defRPr sz="800" b="1" baseline="0">
                        <a:solidFill>
                          <a:srgbClr val="000000"/>
                        </a:solidFill>
                        <a:latin typeface="Arial"/>
                      </a:defRPr>
                    </a:pPr>
                    <a:r>
                      <a:rPr lang="en-US"/>
                      <a:t>0.10</a:t>
                    </a:r>
                  </a:p>
                </c:rich>
              </c:tx>
              <c:numFmt formatCode="0.00" sourceLinked="0"/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F-C8EC-409C-9F88-3873D9D480D8}"/>
                </c:ext>
              </c:extLst>
            </c:dLbl>
            <c:dLbl>
              <c:idx val="24"/>
              <c:tx>
                <c:rich>
                  <a:bodyPr/>
                  <a:lstStyle/>
                  <a:p>
                    <a:pPr>
                      <a:defRPr sz="800" b="1" baseline="0">
                        <a:solidFill>
                          <a:srgbClr val="000000"/>
                        </a:solidFill>
                        <a:latin typeface="Arial"/>
                      </a:defRPr>
                    </a:pPr>
                    <a:r>
                      <a:rPr lang="en-US"/>
                      <a:t>0.22</a:t>
                    </a:r>
                  </a:p>
                </c:rich>
              </c:tx>
              <c:numFmt formatCode="0.00" sourceLinked="0"/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1-C8EC-409C-9F88-3873D9D480D8}"/>
                </c:ext>
              </c:extLst>
            </c:dLbl>
            <c:dLbl>
              <c:idx val="25"/>
              <c:numFmt formatCode="0.00" sourceLinked="0"/>
              <c:spPr/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33-C8EC-409C-9F88-3873D9D480D8}"/>
                </c:ext>
              </c:extLst>
            </c:dLbl>
            <c:dLbl>
              <c:idx val="26"/>
              <c:tx>
                <c:rich>
                  <a:bodyPr/>
                  <a:lstStyle/>
                  <a:p>
                    <a:pPr>
                      <a:defRPr sz="800" b="1" baseline="0">
                        <a:solidFill>
                          <a:srgbClr val="000000"/>
                        </a:solidFill>
                        <a:latin typeface="Arial"/>
                      </a:defRPr>
                    </a:pPr>
                    <a:r>
                      <a:rPr lang="en-US"/>
                      <a:t>0.16</a:t>
                    </a:r>
                  </a:p>
                </c:rich>
              </c:tx>
              <c:numFmt formatCode="0.00" sourceLinked="0"/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5-C8EC-409C-9F88-3873D9D480D8}"/>
                </c:ext>
              </c:extLst>
            </c:dLbl>
            <c:dLbl>
              <c:idx val="27"/>
              <c:tx>
                <c:rich>
                  <a:bodyPr/>
                  <a:lstStyle/>
                  <a:p>
                    <a:pPr>
                      <a:defRPr sz="800" b="1" baseline="0">
                        <a:solidFill>
                          <a:srgbClr val="000000"/>
                        </a:solidFill>
                        <a:latin typeface="Arial"/>
                      </a:defRPr>
                    </a:pPr>
                    <a:r>
                      <a:rPr lang="en-US"/>
                      <a:t>0.22</a:t>
                    </a:r>
                  </a:p>
                </c:rich>
              </c:tx>
              <c:numFmt formatCode="0.00" sourceLinked="0"/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7-C8EC-409C-9F88-3873D9D480D8}"/>
                </c:ext>
              </c:extLst>
            </c:dLbl>
            <c:dLbl>
              <c:idx val="28"/>
              <c:tx>
                <c:rich>
                  <a:bodyPr/>
                  <a:lstStyle/>
                  <a:p>
                    <a:pPr>
                      <a:defRPr sz="800" b="1" baseline="0">
                        <a:solidFill>
                          <a:srgbClr val="000000"/>
                        </a:solidFill>
                        <a:latin typeface="Arial"/>
                      </a:defRPr>
                    </a:pPr>
                    <a:r>
                      <a:rPr lang="en-US"/>
                      <a:t>0.25</a:t>
                    </a:r>
                  </a:p>
                </c:rich>
              </c:tx>
              <c:numFmt formatCode="0.00" sourceLinked="0"/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9-C8EC-409C-9F88-3873D9D480D8}"/>
                </c:ext>
              </c:extLst>
            </c:dLbl>
            <c:dLbl>
              <c:idx val="29"/>
              <c:tx>
                <c:rich>
                  <a:bodyPr/>
                  <a:lstStyle/>
                  <a:p>
                    <a:pPr>
                      <a:defRPr sz="800" b="1" baseline="0">
                        <a:solidFill>
                          <a:srgbClr val="000000"/>
                        </a:solidFill>
                        <a:latin typeface="Arial"/>
                      </a:defRPr>
                    </a:pPr>
                    <a:r>
                      <a:rPr lang="en-US"/>
                      <a:t>0.15</a:t>
                    </a:r>
                  </a:p>
                </c:rich>
              </c:tx>
              <c:numFmt formatCode="0.00" sourceLinked="0"/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B-C8EC-409C-9F88-3873D9D480D8}"/>
                </c:ext>
              </c:extLst>
            </c:dLbl>
            <c:dLbl>
              <c:idx val="30"/>
              <c:tx>
                <c:rich>
                  <a:bodyPr/>
                  <a:lstStyle/>
                  <a:p>
                    <a:pPr>
                      <a:defRPr sz="800" b="1" baseline="0">
                        <a:solidFill>
                          <a:srgbClr val="000000"/>
                        </a:solidFill>
                        <a:latin typeface="Arial"/>
                      </a:defRPr>
                    </a:pPr>
                    <a:r>
                      <a:rPr lang="en-US"/>
                      <a:t>0.20</a:t>
                    </a:r>
                  </a:p>
                </c:rich>
              </c:tx>
              <c:numFmt formatCode="0.00" sourceLinked="0"/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D-C8EC-409C-9F88-3873D9D480D8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aseline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Sheet1!$A$2:$A$32</c:f>
              <c:strCache>
                <c:ptCount val="31"/>
                <c:pt idx="0">
                  <c:v>Overall Satisfaction</c:v>
                </c:pt>
                <c:pt idx="1">
                  <c:v>Attribute 1</c:v>
                </c:pt>
                <c:pt idx="2">
                  <c:v>Attribute 2</c:v>
                </c:pt>
                <c:pt idx="3">
                  <c:v>Attribute 3</c:v>
                </c:pt>
                <c:pt idx="4">
                  <c:v>Attribute 4</c:v>
                </c:pt>
                <c:pt idx="5">
                  <c:v>Attribute 5</c:v>
                </c:pt>
                <c:pt idx="6">
                  <c:v>Attribute 6</c:v>
                </c:pt>
                <c:pt idx="7">
                  <c:v>Attribute 7</c:v>
                </c:pt>
                <c:pt idx="8">
                  <c:v>Attribute 8</c:v>
                </c:pt>
                <c:pt idx="9">
                  <c:v>Attribute 9</c:v>
                </c:pt>
                <c:pt idx="10">
                  <c:v>Attribute 10</c:v>
                </c:pt>
                <c:pt idx="11">
                  <c:v>Attribute 11</c:v>
                </c:pt>
                <c:pt idx="12">
                  <c:v>Attribute 12</c:v>
                </c:pt>
                <c:pt idx="13">
                  <c:v>Attribute 13</c:v>
                </c:pt>
                <c:pt idx="14">
                  <c:v>Attribute 14</c:v>
                </c:pt>
                <c:pt idx="15">
                  <c:v>Attribute 15</c:v>
                </c:pt>
                <c:pt idx="16">
                  <c:v>Attribute 16</c:v>
                </c:pt>
                <c:pt idx="17">
                  <c:v>Attribute 17</c:v>
                </c:pt>
                <c:pt idx="18">
                  <c:v>Attribute 18</c:v>
                </c:pt>
                <c:pt idx="19">
                  <c:v>Attribute 19</c:v>
                </c:pt>
                <c:pt idx="20">
                  <c:v>Attribute 20</c:v>
                </c:pt>
                <c:pt idx="21">
                  <c:v>Attribute 21</c:v>
                </c:pt>
                <c:pt idx="22">
                  <c:v>Attribute 22</c:v>
                </c:pt>
                <c:pt idx="23">
                  <c:v>Attribute 23</c:v>
                </c:pt>
                <c:pt idx="24">
                  <c:v>Attribute 24</c:v>
                </c:pt>
                <c:pt idx="25">
                  <c:v>Attribute 25</c:v>
                </c:pt>
                <c:pt idx="26">
                  <c:v>Attribute 26</c:v>
                </c:pt>
                <c:pt idx="27">
                  <c:v>Attribute 27</c:v>
                </c:pt>
                <c:pt idx="28">
                  <c:v>Attribute 28</c:v>
                </c:pt>
                <c:pt idx="29">
                  <c:v>Attribute 29</c:v>
                </c:pt>
                <c:pt idx="30">
                  <c:v>Attribute 30</c:v>
                </c:pt>
              </c:strCache>
            </c:strRef>
          </c:cat>
          <c:val>
            <c:numRef>
              <c:f>Sheet1!$B$2:$B$32</c:f>
              <c:numCache>
                <c:formatCode>0.00</c:formatCode>
                <c:ptCount val="31"/>
                <c:pt idx="0">
                  <c:v>-0.16</c:v>
                </c:pt>
                <c:pt idx="1">
                  <c:v>-0.05</c:v>
                </c:pt>
                <c:pt idx="2">
                  <c:v>-0.3</c:v>
                </c:pt>
                <c:pt idx="3">
                  <c:v>-0.19</c:v>
                </c:pt>
                <c:pt idx="4">
                  <c:v>0.14000000000000001</c:v>
                </c:pt>
                <c:pt idx="5">
                  <c:v>-0.13</c:v>
                </c:pt>
                <c:pt idx="6">
                  <c:v>-7.0000000000000007E-2</c:v>
                </c:pt>
                <c:pt idx="7">
                  <c:v>-0.1</c:v>
                </c:pt>
                <c:pt idx="8">
                  <c:v>-0.13</c:v>
                </c:pt>
                <c:pt idx="9">
                  <c:v>-0.16</c:v>
                </c:pt>
                <c:pt idx="10">
                  <c:v>-0.13</c:v>
                </c:pt>
                <c:pt idx="11">
                  <c:v>-0.13</c:v>
                </c:pt>
                <c:pt idx="12">
                  <c:v>-0.32</c:v>
                </c:pt>
                <c:pt idx="13">
                  <c:v>-0.16</c:v>
                </c:pt>
                <c:pt idx="14">
                  <c:v>-7.0000000000000007E-2</c:v>
                </c:pt>
                <c:pt idx="15">
                  <c:v>-0.05</c:v>
                </c:pt>
                <c:pt idx="16">
                  <c:v>-0.14000000000000001</c:v>
                </c:pt>
                <c:pt idx="17">
                  <c:v>-0.1</c:v>
                </c:pt>
                <c:pt idx="18">
                  <c:v>-7.0000000000000007E-2</c:v>
                </c:pt>
                <c:pt idx="19">
                  <c:v>-0.09</c:v>
                </c:pt>
                <c:pt idx="20">
                  <c:v>-0.04</c:v>
                </c:pt>
                <c:pt idx="21">
                  <c:v>0.05</c:v>
                </c:pt>
                <c:pt idx="22">
                  <c:v>-0.05</c:v>
                </c:pt>
                <c:pt idx="23">
                  <c:v>-0.1</c:v>
                </c:pt>
                <c:pt idx="24">
                  <c:v>-0.22</c:v>
                </c:pt>
                <c:pt idx="25">
                  <c:v>0.03</c:v>
                </c:pt>
                <c:pt idx="26">
                  <c:v>-0.16</c:v>
                </c:pt>
                <c:pt idx="27">
                  <c:v>-0.22</c:v>
                </c:pt>
                <c:pt idx="28">
                  <c:v>-0.25</c:v>
                </c:pt>
                <c:pt idx="29">
                  <c:v>-0.15</c:v>
                </c:pt>
                <c:pt idx="30">
                  <c:v>-0.2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E-C8EC-409C-9F88-3873D9D480D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dLbls>
            <c:delete val="1"/>
          </c:dLbls>
          <c:cat>
            <c:strRef>
              <c:f>Sheet1!$A$2:$A$32</c:f>
              <c:strCache>
                <c:ptCount val="31"/>
                <c:pt idx="0">
                  <c:v>Overall Satisfaction</c:v>
                </c:pt>
                <c:pt idx="1">
                  <c:v>Attribute 1</c:v>
                </c:pt>
                <c:pt idx="2">
                  <c:v>Attribute 2</c:v>
                </c:pt>
                <c:pt idx="3">
                  <c:v>Attribute 3</c:v>
                </c:pt>
                <c:pt idx="4">
                  <c:v>Attribute 4</c:v>
                </c:pt>
                <c:pt idx="5">
                  <c:v>Attribute 5</c:v>
                </c:pt>
                <c:pt idx="6">
                  <c:v>Attribute 6</c:v>
                </c:pt>
                <c:pt idx="7">
                  <c:v>Attribute 7</c:v>
                </c:pt>
                <c:pt idx="8">
                  <c:v>Attribute 8</c:v>
                </c:pt>
                <c:pt idx="9">
                  <c:v>Attribute 9</c:v>
                </c:pt>
                <c:pt idx="10">
                  <c:v>Attribute 10</c:v>
                </c:pt>
                <c:pt idx="11">
                  <c:v>Attribute 11</c:v>
                </c:pt>
                <c:pt idx="12">
                  <c:v>Attribute 12</c:v>
                </c:pt>
                <c:pt idx="13">
                  <c:v>Attribute 13</c:v>
                </c:pt>
                <c:pt idx="14">
                  <c:v>Attribute 14</c:v>
                </c:pt>
                <c:pt idx="15">
                  <c:v>Attribute 15</c:v>
                </c:pt>
                <c:pt idx="16">
                  <c:v>Attribute 16</c:v>
                </c:pt>
                <c:pt idx="17">
                  <c:v>Attribute 17</c:v>
                </c:pt>
                <c:pt idx="18">
                  <c:v>Attribute 18</c:v>
                </c:pt>
                <c:pt idx="19">
                  <c:v>Attribute 19</c:v>
                </c:pt>
                <c:pt idx="20">
                  <c:v>Attribute 20</c:v>
                </c:pt>
                <c:pt idx="21">
                  <c:v>Attribute 21</c:v>
                </c:pt>
                <c:pt idx="22">
                  <c:v>Attribute 22</c:v>
                </c:pt>
                <c:pt idx="23">
                  <c:v>Attribute 23</c:v>
                </c:pt>
                <c:pt idx="24">
                  <c:v>Attribute 24</c:v>
                </c:pt>
                <c:pt idx="25">
                  <c:v>Attribute 25</c:v>
                </c:pt>
                <c:pt idx="26">
                  <c:v>Attribute 26</c:v>
                </c:pt>
                <c:pt idx="27">
                  <c:v>Attribute 27</c:v>
                </c:pt>
                <c:pt idx="28">
                  <c:v>Attribute 28</c:v>
                </c:pt>
                <c:pt idx="29">
                  <c:v>Attribute 29</c:v>
                </c:pt>
                <c:pt idx="30">
                  <c:v>Attribute 30</c:v>
                </c:pt>
              </c:strCache>
            </c:strRef>
          </c:cat>
          <c:val>
            <c:numRef>
              <c:f>Sheet1!$C$2:$C$32</c:f>
              <c:numCache>
                <c:formatCode>General</c:formatCode>
                <c:ptCount val="31"/>
              </c:numCache>
            </c:numRef>
          </c:val>
          <c:extLst>
            <c:ext xmlns:c16="http://schemas.microsoft.com/office/drawing/2014/chart" uri="{C3380CC4-5D6E-409C-BE32-E72D297353CC}">
              <c16:uniqueId val="{0000003F-C8EC-409C-9F88-3873D9D480D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0"/>
        <c:overlap val="76"/>
        <c:axId val="40074240"/>
        <c:axId val="40100608"/>
      </c:barChart>
      <c:catAx>
        <c:axId val="40074240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one"/>
        <c:spPr>
          <a:ln>
            <a:solidFill>
              <a:schemeClr val="tx1"/>
            </a:solidFill>
          </a:ln>
        </c:spPr>
        <c:crossAx val="40100608"/>
        <c:crosses val="autoZero"/>
        <c:auto val="1"/>
        <c:lblAlgn val="ctr"/>
        <c:lblOffset val="100"/>
        <c:noMultiLvlLbl val="0"/>
      </c:catAx>
      <c:valAx>
        <c:axId val="40100608"/>
        <c:scaling>
          <c:orientation val="minMax"/>
          <c:max val="1.9000000000000001"/>
          <c:min val="-1.9000000000000001"/>
        </c:scaling>
        <c:delete val="0"/>
        <c:axPos val="t"/>
        <c:numFmt formatCode="0.00" sourceLinked="1"/>
        <c:majorTickMark val="none"/>
        <c:minorTickMark val="none"/>
        <c:tickLblPos val="none"/>
        <c:spPr>
          <a:ln>
            <a:noFill/>
          </a:ln>
        </c:spPr>
        <c:crossAx val="400742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935032511180005E-2"/>
          <c:y val="2.42980575876772E-2"/>
          <c:w val="0.97412768525885485"/>
          <c:h val="0.8443527647821772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01-2EA9-4A36-AD0B-359A969C3969}"/>
              </c:ext>
            </c:extLst>
          </c:dPt>
          <c:dPt>
            <c:idx val="1"/>
            <c:invertIfNegative val="0"/>
            <c:bubble3D val="0"/>
            <c:spPr>
              <a:solidFill>
                <a:srgbClr val="42A0FF"/>
              </a:solidFill>
            </c:spPr>
            <c:extLst>
              <c:ext xmlns:c16="http://schemas.microsoft.com/office/drawing/2014/chart" uri="{C3380CC4-5D6E-409C-BE32-E72D297353CC}">
                <c16:uniqueId val="{00000003-2EA9-4A36-AD0B-359A969C3969}"/>
              </c:ext>
            </c:extLst>
          </c:dPt>
          <c:dPt>
            <c:idx val="2"/>
            <c:invertIfNegative val="0"/>
            <c:bubble3D val="0"/>
            <c:spPr>
              <a:solidFill>
                <a:srgbClr val="42A0FF"/>
              </a:solidFill>
            </c:spPr>
            <c:extLst>
              <c:ext xmlns:c16="http://schemas.microsoft.com/office/drawing/2014/chart" uri="{C3380CC4-5D6E-409C-BE32-E72D297353CC}">
                <c16:uniqueId val="{00000005-2EA9-4A36-AD0B-359A969C3969}"/>
              </c:ext>
            </c:extLst>
          </c:dPt>
          <c:dPt>
            <c:idx val="3"/>
            <c:invertIfNegative val="0"/>
            <c:bubble3D val="0"/>
            <c:spPr>
              <a:solidFill>
                <a:srgbClr val="42A0FF"/>
              </a:solidFill>
            </c:spPr>
            <c:extLst>
              <c:ext xmlns:c16="http://schemas.microsoft.com/office/drawing/2014/chart" uri="{C3380CC4-5D6E-409C-BE32-E72D297353CC}">
                <c16:uniqueId val="{00000007-2EA9-4A36-AD0B-359A969C3969}"/>
              </c:ext>
            </c:extLst>
          </c:dPt>
          <c:dPt>
            <c:idx val="4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09-2EA9-4A36-AD0B-359A969C3969}"/>
              </c:ext>
            </c:extLst>
          </c:dPt>
          <c:dPt>
            <c:idx val="5"/>
            <c:invertIfNegative val="0"/>
            <c:bubble3D val="0"/>
            <c:spPr>
              <a:solidFill>
                <a:srgbClr val="FF64FF"/>
              </a:solidFill>
            </c:spPr>
            <c:extLst>
              <c:ext xmlns:c16="http://schemas.microsoft.com/office/drawing/2014/chart" uri="{C3380CC4-5D6E-409C-BE32-E72D297353CC}">
                <c16:uniqueId val="{0000000B-2EA9-4A36-AD0B-359A969C3969}"/>
              </c:ext>
            </c:extLst>
          </c:dPt>
          <c:dPt>
            <c:idx val="6"/>
            <c:invertIfNegative val="0"/>
            <c:bubble3D val="0"/>
            <c:spPr>
              <a:solidFill>
                <a:srgbClr val="FF64FF"/>
              </a:solidFill>
            </c:spPr>
            <c:extLst>
              <c:ext xmlns:c16="http://schemas.microsoft.com/office/drawing/2014/chart" uri="{C3380CC4-5D6E-409C-BE32-E72D297353CC}">
                <c16:uniqueId val="{0000000D-2EA9-4A36-AD0B-359A969C3969}"/>
              </c:ext>
            </c:extLst>
          </c:dPt>
          <c:dPt>
            <c:idx val="7"/>
            <c:invertIfNegative val="0"/>
            <c:bubble3D val="0"/>
            <c:spPr>
              <a:solidFill>
                <a:srgbClr val="FF64FF"/>
              </a:solidFill>
            </c:spPr>
            <c:extLst>
              <c:ext xmlns:c16="http://schemas.microsoft.com/office/drawing/2014/chart" uri="{C3380CC4-5D6E-409C-BE32-E72D297353CC}">
                <c16:uniqueId val="{0000000F-2EA9-4A36-AD0B-359A969C3969}"/>
              </c:ext>
            </c:extLst>
          </c:dPt>
          <c:dPt>
            <c:idx val="8"/>
            <c:invertIfNegative val="0"/>
            <c:bubble3D val="0"/>
            <c:spPr>
              <a:solidFill>
                <a:srgbClr val="42A0FF"/>
              </a:solidFill>
            </c:spPr>
            <c:extLst>
              <c:ext xmlns:c16="http://schemas.microsoft.com/office/drawing/2014/chart" uri="{C3380CC4-5D6E-409C-BE32-E72D297353CC}">
                <c16:uniqueId val="{00000011-2EA9-4A36-AD0B-359A969C3969}"/>
              </c:ext>
            </c:extLst>
          </c:dPt>
          <c:dPt>
            <c:idx val="9"/>
            <c:invertIfNegative val="0"/>
            <c:bubble3D val="0"/>
            <c:spPr>
              <a:solidFill>
                <a:srgbClr val="FF64FF"/>
              </a:solidFill>
            </c:spPr>
            <c:extLst>
              <c:ext xmlns:c16="http://schemas.microsoft.com/office/drawing/2014/chart" uri="{C3380CC4-5D6E-409C-BE32-E72D297353CC}">
                <c16:uniqueId val="{00000013-2EA9-4A36-AD0B-359A969C3969}"/>
              </c:ext>
            </c:extLst>
          </c:dPt>
          <c:dPt>
            <c:idx val="10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15-2EA9-4A36-AD0B-359A969C3969}"/>
              </c:ext>
            </c:extLst>
          </c:dPt>
          <c:dPt>
            <c:idx val="11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17-2EA9-4A36-AD0B-359A969C3969}"/>
              </c:ext>
            </c:extLst>
          </c:dPt>
          <c:dPt>
            <c:idx val="12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19-2EA9-4A36-AD0B-359A969C3969}"/>
              </c:ext>
            </c:extLst>
          </c:dPt>
          <c:dPt>
            <c:idx val="13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1B-2EA9-4A36-AD0B-359A969C3969}"/>
              </c:ext>
            </c:extLst>
          </c:dPt>
          <c:dPt>
            <c:idx val="14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1D-2EA9-4A36-AD0B-359A969C3969}"/>
              </c:ext>
            </c:extLst>
          </c:dPt>
          <c:dPt>
            <c:idx val="15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1F-2EA9-4A36-AD0B-359A969C3969}"/>
              </c:ext>
            </c:extLst>
          </c:dPt>
          <c:dPt>
            <c:idx val="16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21-2EA9-4A36-AD0B-359A969C3969}"/>
              </c:ext>
            </c:extLst>
          </c:dPt>
          <c:dPt>
            <c:idx val="17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23-2EA9-4A36-AD0B-359A969C3969}"/>
              </c:ext>
            </c:extLst>
          </c:dPt>
          <c:dPt>
            <c:idx val="18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25-2EA9-4A36-AD0B-359A969C3969}"/>
              </c:ext>
            </c:extLst>
          </c:dPt>
          <c:dPt>
            <c:idx val="19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27-2EA9-4A36-AD0B-359A969C3969}"/>
              </c:ext>
            </c:extLst>
          </c:dPt>
          <c:dPt>
            <c:idx val="20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29-2EA9-4A36-AD0B-359A969C3969}"/>
              </c:ext>
            </c:extLst>
          </c:dPt>
          <c:dPt>
            <c:idx val="21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2B-2EA9-4A36-AD0B-359A969C3969}"/>
              </c:ext>
            </c:extLst>
          </c:dPt>
          <c:dPt>
            <c:idx val="22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2D-2EA9-4A36-AD0B-359A969C3969}"/>
              </c:ext>
            </c:extLst>
          </c:dPt>
          <c:dPt>
            <c:idx val="23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2F-2EA9-4A36-AD0B-359A969C3969}"/>
              </c:ext>
            </c:extLst>
          </c:dPt>
          <c:dPt>
            <c:idx val="24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31-2EA9-4A36-AD0B-359A969C3969}"/>
              </c:ext>
            </c:extLst>
          </c:dPt>
          <c:dPt>
            <c:idx val="25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33-2EA9-4A36-AD0B-359A969C3969}"/>
              </c:ext>
            </c:extLst>
          </c:dPt>
          <c:dPt>
            <c:idx val="26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35-2EA9-4A36-AD0B-359A969C3969}"/>
              </c:ext>
            </c:extLst>
          </c:dPt>
          <c:dPt>
            <c:idx val="27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37-2EA9-4A36-AD0B-359A969C3969}"/>
              </c:ext>
            </c:extLst>
          </c:dPt>
          <c:dPt>
            <c:idx val="28"/>
            <c:invertIfNegative val="0"/>
            <c:bubble3D val="0"/>
            <c:spPr>
              <a:solidFill>
                <a:srgbClr val="FF64FF"/>
              </a:solidFill>
            </c:spPr>
            <c:extLst>
              <c:ext xmlns:c16="http://schemas.microsoft.com/office/drawing/2014/chart" uri="{C3380CC4-5D6E-409C-BE32-E72D297353CC}">
                <c16:uniqueId val="{00000039-2EA9-4A36-AD0B-359A969C3969}"/>
              </c:ext>
            </c:extLst>
          </c:dPt>
          <c:dPt>
            <c:idx val="29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3B-2EA9-4A36-AD0B-359A969C3969}"/>
              </c:ext>
            </c:extLst>
          </c:dPt>
          <c:dPt>
            <c:idx val="30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3D-2EA9-4A36-AD0B-359A969C3969}"/>
              </c:ext>
            </c:extLst>
          </c:dPt>
          <c:dLbls>
            <c:dLbl>
              <c:idx val="0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2EA9-4A36-AD0B-359A969C3969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pPr>
                      <a:defRPr sz="800" b="1" baseline="0">
                        <a:solidFill>
                          <a:srgbClr val="000000"/>
                        </a:solidFill>
                        <a:latin typeface="Arial"/>
                      </a:defRPr>
                    </a:pPr>
                    <a:r>
                      <a:rPr lang="en-US"/>
                      <a:t>4.02</a:t>
                    </a:r>
                  </a:p>
                </c:rich>
              </c:tx>
              <c:numFmt formatCode="0.00" sourceLinked="0"/>
              <c:spPr>
                <a:noFill/>
                <a:ln w="25374">
                  <a:noFill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EA9-4A36-AD0B-359A969C3969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pPr>
                      <a:defRPr sz="800" b="1" baseline="0">
                        <a:solidFill>
                          <a:srgbClr val="000000"/>
                        </a:solidFill>
                        <a:latin typeface="Arial"/>
                      </a:defRPr>
                    </a:pPr>
                    <a:r>
                      <a:rPr lang="en-US"/>
                      <a:t>3.71</a:t>
                    </a:r>
                  </a:p>
                </c:rich>
              </c:tx>
              <c:numFmt formatCode="0.00" sourceLinked="0"/>
              <c:spPr>
                <a:noFill/>
                <a:ln w="25374">
                  <a:noFill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EA9-4A36-AD0B-359A969C3969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pPr>
                      <a:defRPr sz="800" b="1" baseline="0">
                        <a:solidFill>
                          <a:srgbClr val="000000"/>
                        </a:solidFill>
                        <a:latin typeface="Arial"/>
                      </a:defRPr>
                    </a:pPr>
                    <a:r>
                      <a:rPr lang="en-US"/>
                      <a:t>3.22</a:t>
                    </a:r>
                  </a:p>
                </c:rich>
              </c:tx>
              <c:numFmt formatCode="0.00" sourceLinked="0"/>
              <c:spPr>
                <a:noFill/>
                <a:ln w="25374">
                  <a:noFill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EA9-4A36-AD0B-359A969C3969}"/>
                </c:ext>
              </c:extLst>
            </c:dLbl>
            <c:dLbl>
              <c:idx val="4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2EA9-4A36-AD0B-359A969C3969}"/>
                </c:ext>
              </c:extLst>
            </c:dLbl>
            <c:dLbl>
              <c:idx val="5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2EA9-4A36-AD0B-359A969C3969}"/>
                </c:ext>
              </c:extLst>
            </c:dLbl>
            <c:dLbl>
              <c:idx val="6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2EA9-4A36-AD0B-359A969C3969}"/>
                </c:ext>
              </c:extLst>
            </c:dLbl>
            <c:dLbl>
              <c:idx val="7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F-2EA9-4A36-AD0B-359A969C3969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pPr>
                      <a:defRPr sz="800" b="1" baseline="0">
                        <a:solidFill>
                          <a:srgbClr val="000000"/>
                        </a:solidFill>
                        <a:latin typeface="Arial"/>
                      </a:defRPr>
                    </a:pPr>
                    <a:r>
                      <a:rPr lang="en-US"/>
                      <a:t>0.10</a:t>
                    </a:r>
                  </a:p>
                </c:rich>
              </c:tx>
              <c:numFmt formatCode="0.00" sourceLinked="0"/>
              <c:spPr>
                <a:noFill/>
                <a:ln w="25374">
                  <a:noFill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2EA9-4A36-AD0B-359A969C3969}"/>
                </c:ext>
              </c:extLst>
            </c:dLbl>
            <c:dLbl>
              <c:idx val="9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3-2EA9-4A36-AD0B-359A969C3969}"/>
                </c:ext>
              </c:extLst>
            </c:dLbl>
            <c:dLbl>
              <c:idx val="10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5-2EA9-4A36-AD0B-359A969C3969}"/>
                </c:ext>
              </c:extLst>
            </c:dLbl>
            <c:dLbl>
              <c:idx val="11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7-2EA9-4A36-AD0B-359A969C3969}"/>
                </c:ext>
              </c:extLst>
            </c:dLbl>
            <c:dLbl>
              <c:idx val="12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9-2EA9-4A36-AD0B-359A969C3969}"/>
                </c:ext>
              </c:extLst>
            </c:dLbl>
            <c:dLbl>
              <c:idx val="13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B-2EA9-4A36-AD0B-359A969C3969}"/>
                </c:ext>
              </c:extLst>
            </c:dLbl>
            <c:dLbl>
              <c:idx val="14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D-2EA9-4A36-AD0B-359A969C3969}"/>
                </c:ext>
              </c:extLst>
            </c:dLbl>
            <c:dLbl>
              <c:idx val="15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F-2EA9-4A36-AD0B-359A969C3969}"/>
                </c:ext>
              </c:extLst>
            </c:dLbl>
            <c:dLbl>
              <c:idx val="16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1-2EA9-4A36-AD0B-359A969C3969}"/>
                </c:ext>
              </c:extLst>
            </c:dLbl>
            <c:dLbl>
              <c:idx val="17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3-2EA9-4A36-AD0B-359A969C3969}"/>
                </c:ext>
              </c:extLst>
            </c:dLbl>
            <c:dLbl>
              <c:idx val="18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5-2EA9-4A36-AD0B-359A969C3969}"/>
                </c:ext>
              </c:extLst>
            </c:dLbl>
            <c:dLbl>
              <c:idx val="19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7-2EA9-4A36-AD0B-359A969C3969}"/>
                </c:ext>
              </c:extLst>
            </c:dLbl>
            <c:dLbl>
              <c:idx val="20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9-2EA9-4A36-AD0B-359A969C3969}"/>
                </c:ext>
              </c:extLst>
            </c:dLbl>
            <c:dLbl>
              <c:idx val="21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B-2EA9-4A36-AD0B-359A969C3969}"/>
                </c:ext>
              </c:extLst>
            </c:dLbl>
            <c:dLbl>
              <c:idx val="22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D-2EA9-4A36-AD0B-359A969C3969}"/>
                </c:ext>
              </c:extLst>
            </c:dLbl>
            <c:dLbl>
              <c:idx val="23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F-2EA9-4A36-AD0B-359A969C3969}"/>
                </c:ext>
              </c:extLst>
            </c:dLbl>
            <c:dLbl>
              <c:idx val="24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31-2EA9-4A36-AD0B-359A969C3969}"/>
                </c:ext>
              </c:extLst>
            </c:dLbl>
            <c:dLbl>
              <c:idx val="25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33-2EA9-4A36-AD0B-359A969C3969}"/>
                </c:ext>
              </c:extLst>
            </c:dLbl>
            <c:dLbl>
              <c:idx val="26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35-2EA9-4A36-AD0B-359A969C3969}"/>
                </c:ext>
              </c:extLst>
            </c:dLbl>
            <c:dLbl>
              <c:idx val="27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37-2EA9-4A36-AD0B-359A969C3969}"/>
                </c:ext>
              </c:extLst>
            </c:dLbl>
            <c:dLbl>
              <c:idx val="28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39-2EA9-4A36-AD0B-359A969C3969}"/>
                </c:ext>
              </c:extLst>
            </c:dLbl>
            <c:dLbl>
              <c:idx val="29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3B-2EA9-4A36-AD0B-359A969C3969}"/>
                </c:ext>
              </c:extLst>
            </c:dLbl>
            <c:dLbl>
              <c:idx val="30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3D-2EA9-4A36-AD0B-359A969C3969}"/>
                </c:ext>
              </c:extLst>
            </c:dLbl>
            <c:numFmt formatCode="#,##0.00" sourceLinked="0"/>
            <c:spPr>
              <a:noFill/>
              <a:ln w="25374">
                <a:noFill/>
              </a:ln>
            </c:spPr>
            <c:txPr>
              <a:bodyPr/>
              <a:lstStyle/>
              <a:p>
                <a:pPr>
                  <a:defRPr sz="1000" baseline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Sheet1!$A$2:$A$32</c:f>
              <c:strCache>
                <c:ptCount val="31"/>
                <c:pt idx="0">
                  <c:v>Overall Satisfaction</c:v>
                </c:pt>
                <c:pt idx="1">
                  <c:v>Attribute 1</c:v>
                </c:pt>
                <c:pt idx="2">
                  <c:v>Attribute 2</c:v>
                </c:pt>
                <c:pt idx="3">
                  <c:v>Attribute 3</c:v>
                </c:pt>
                <c:pt idx="4">
                  <c:v>Attribute 4</c:v>
                </c:pt>
                <c:pt idx="5">
                  <c:v>Attribute 5</c:v>
                </c:pt>
                <c:pt idx="6">
                  <c:v>Attribute 6</c:v>
                </c:pt>
                <c:pt idx="7">
                  <c:v>Attribute 7</c:v>
                </c:pt>
                <c:pt idx="8">
                  <c:v>Attribute 8</c:v>
                </c:pt>
                <c:pt idx="9">
                  <c:v>Attribute 9</c:v>
                </c:pt>
                <c:pt idx="10">
                  <c:v>Attribute 10</c:v>
                </c:pt>
                <c:pt idx="11">
                  <c:v>Attribute 11</c:v>
                </c:pt>
                <c:pt idx="12">
                  <c:v>Attribute 12</c:v>
                </c:pt>
                <c:pt idx="13">
                  <c:v>Attribute 13</c:v>
                </c:pt>
                <c:pt idx="14">
                  <c:v>Attribute 14</c:v>
                </c:pt>
                <c:pt idx="15">
                  <c:v>Attribute 15</c:v>
                </c:pt>
                <c:pt idx="16">
                  <c:v>Attribute 16</c:v>
                </c:pt>
                <c:pt idx="17">
                  <c:v>Attribute 17</c:v>
                </c:pt>
                <c:pt idx="18">
                  <c:v>Attribute 18</c:v>
                </c:pt>
                <c:pt idx="19">
                  <c:v>Attribute 19</c:v>
                </c:pt>
                <c:pt idx="20">
                  <c:v>Attribute 20</c:v>
                </c:pt>
                <c:pt idx="21">
                  <c:v>Attribute 21</c:v>
                </c:pt>
                <c:pt idx="22">
                  <c:v>Attribute 22</c:v>
                </c:pt>
                <c:pt idx="23">
                  <c:v>Attribute 23</c:v>
                </c:pt>
                <c:pt idx="24">
                  <c:v>Attribute 24</c:v>
                </c:pt>
                <c:pt idx="25">
                  <c:v>Attribute 25</c:v>
                </c:pt>
                <c:pt idx="26">
                  <c:v>Attribute 26</c:v>
                </c:pt>
                <c:pt idx="27">
                  <c:v>Attribute 27</c:v>
                </c:pt>
                <c:pt idx="28">
                  <c:v>Attribute 28</c:v>
                </c:pt>
                <c:pt idx="29">
                  <c:v>Attribute 29</c:v>
                </c:pt>
                <c:pt idx="30">
                  <c:v>Attribute 30</c:v>
                </c:pt>
              </c:strCache>
            </c:strRef>
          </c:cat>
          <c:val>
            <c:numRef>
              <c:f>Sheet1!$B$2:$B$32</c:f>
              <c:numCache>
                <c:formatCode>General</c:formatCode>
                <c:ptCount val="31"/>
                <c:pt idx="0" formatCode="0.00">
                  <c:v>0.14000000000000001</c:v>
                </c:pt>
                <c:pt idx="4" formatCode="0.00">
                  <c:v>0.33</c:v>
                </c:pt>
                <c:pt idx="5" formatCode="0.00">
                  <c:v>0.02</c:v>
                </c:pt>
                <c:pt idx="6" formatCode="0.00">
                  <c:v>0.06</c:v>
                </c:pt>
                <c:pt idx="7" formatCode="0.00">
                  <c:v>0.01</c:v>
                </c:pt>
                <c:pt idx="8" formatCode="0.00">
                  <c:v>-0.1</c:v>
                </c:pt>
                <c:pt idx="9" formatCode="0.00">
                  <c:v>0.11</c:v>
                </c:pt>
                <c:pt idx="10" formatCode="0.00">
                  <c:v>0.25</c:v>
                </c:pt>
                <c:pt idx="11" formatCode="0.00">
                  <c:v>0.23</c:v>
                </c:pt>
                <c:pt idx="12" formatCode="0.00">
                  <c:v>0.28000000000000003</c:v>
                </c:pt>
                <c:pt idx="13" formatCode="0.00">
                  <c:v>0.32</c:v>
                </c:pt>
                <c:pt idx="14" formatCode="0.00">
                  <c:v>0.23</c:v>
                </c:pt>
                <c:pt idx="15" formatCode="0.00">
                  <c:v>0.2</c:v>
                </c:pt>
                <c:pt idx="16" formatCode="0.00">
                  <c:v>0.09</c:v>
                </c:pt>
                <c:pt idx="18" formatCode="0.00">
                  <c:v>0.17</c:v>
                </c:pt>
                <c:pt idx="19" formatCode="0.00">
                  <c:v>0.24</c:v>
                </c:pt>
                <c:pt idx="20" formatCode="0.00">
                  <c:v>0.27</c:v>
                </c:pt>
                <c:pt idx="21" formatCode="0.00">
                  <c:v>0.17</c:v>
                </c:pt>
                <c:pt idx="22" formatCode="0.00">
                  <c:v>0.21</c:v>
                </c:pt>
                <c:pt idx="23" formatCode="0.00">
                  <c:v>0.16</c:v>
                </c:pt>
                <c:pt idx="24" formatCode="0.00">
                  <c:v>0.28999999999999998</c:v>
                </c:pt>
                <c:pt idx="25" formatCode="0.00">
                  <c:v>0.25</c:v>
                </c:pt>
                <c:pt idx="26" formatCode="0.00">
                  <c:v>0.16</c:v>
                </c:pt>
                <c:pt idx="27" formatCode="0.00">
                  <c:v>0.14000000000000001</c:v>
                </c:pt>
                <c:pt idx="28" formatCode="0.00">
                  <c:v>7.0000000000000007E-2</c:v>
                </c:pt>
                <c:pt idx="29" formatCode="0.00">
                  <c:v>0.13</c:v>
                </c:pt>
                <c:pt idx="30" formatCode="0.00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E-2EA9-4A36-AD0B-359A969C396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cat>
            <c:strRef>
              <c:f>Sheet1!$A$2:$A$32</c:f>
              <c:strCache>
                <c:ptCount val="31"/>
                <c:pt idx="0">
                  <c:v>Overall Satisfaction</c:v>
                </c:pt>
                <c:pt idx="1">
                  <c:v>Attribute 1</c:v>
                </c:pt>
                <c:pt idx="2">
                  <c:v>Attribute 2</c:v>
                </c:pt>
                <c:pt idx="3">
                  <c:v>Attribute 3</c:v>
                </c:pt>
                <c:pt idx="4">
                  <c:v>Attribute 4</c:v>
                </c:pt>
                <c:pt idx="5">
                  <c:v>Attribute 5</c:v>
                </c:pt>
                <c:pt idx="6">
                  <c:v>Attribute 6</c:v>
                </c:pt>
                <c:pt idx="7">
                  <c:v>Attribute 7</c:v>
                </c:pt>
                <c:pt idx="8">
                  <c:v>Attribute 8</c:v>
                </c:pt>
                <c:pt idx="9">
                  <c:v>Attribute 9</c:v>
                </c:pt>
                <c:pt idx="10">
                  <c:v>Attribute 10</c:v>
                </c:pt>
                <c:pt idx="11">
                  <c:v>Attribute 11</c:v>
                </c:pt>
                <c:pt idx="12">
                  <c:v>Attribute 12</c:v>
                </c:pt>
                <c:pt idx="13">
                  <c:v>Attribute 13</c:v>
                </c:pt>
                <c:pt idx="14">
                  <c:v>Attribute 14</c:v>
                </c:pt>
                <c:pt idx="15">
                  <c:v>Attribute 15</c:v>
                </c:pt>
                <c:pt idx="16">
                  <c:v>Attribute 16</c:v>
                </c:pt>
                <c:pt idx="17">
                  <c:v>Attribute 17</c:v>
                </c:pt>
                <c:pt idx="18">
                  <c:v>Attribute 18</c:v>
                </c:pt>
                <c:pt idx="19">
                  <c:v>Attribute 19</c:v>
                </c:pt>
                <c:pt idx="20">
                  <c:v>Attribute 20</c:v>
                </c:pt>
                <c:pt idx="21">
                  <c:v>Attribute 21</c:v>
                </c:pt>
                <c:pt idx="22">
                  <c:v>Attribute 22</c:v>
                </c:pt>
                <c:pt idx="23">
                  <c:v>Attribute 23</c:v>
                </c:pt>
                <c:pt idx="24">
                  <c:v>Attribute 24</c:v>
                </c:pt>
                <c:pt idx="25">
                  <c:v>Attribute 25</c:v>
                </c:pt>
                <c:pt idx="26">
                  <c:v>Attribute 26</c:v>
                </c:pt>
                <c:pt idx="27">
                  <c:v>Attribute 27</c:v>
                </c:pt>
                <c:pt idx="28">
                  <c:v>Attribute 28</c:v>
                </c:pt>
                <c:pt idx="29">
                  <c:v>Attribute 29</c:v>
                </c:pt>
                <c:pt idx="30">
                  <c:v>Attribute 30</c:v>
                </c:pt>
              </c:strCache>
            </c:strRef>
          </c:cat>
          <c:val>
            <c:numRef>
              <c:f>Sheet1!$C$2:$C$32</c:f>
              <c:numCache>
                <c:formatCode>General</c:formatCode>
                <c:ptCount val="31"/>
              </c:numCache>
            </c:numRef>
          </c:val>
          <c:extLst>
            <c:ext xmlns:c16="http://schemas.microsoft.com/office/drawing/2014/chart" uri="{C3380CC4-5D6E-409C-BE32-E72D297353CC}">
              <c16:uniqueId val="{0000003F-2EA9-4A36-AD0B-359A969C39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76"/>
        <c:axId val="40277888"/>
        <c:axId val="40279424"/>
      </c:barChart>
      <c:catAx>
        <c:axId val="40277888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one"/>
        <c:spPr>
          <a:ln>
            <a:solidFill>
              <a:schemeClr val="tx1"/>
            </a:solidFill>
          </a:ln>
        </c:spPr>
        <c:crossAx val="40279424"/>
        <c:crosses val="autoZero"/>
        <c:auto val="1"/>
        <c:lblAlgn val="ctr"/>
        <c:lblOffset val="100"/>
        <c:noMultiLvlLbl val="0"/>
      </c:catAx>
      <c:valAx>
        <c:axId val="40279424"/>
        <c:scaling>
          <c:orientation val="minMax"/>
          <c:max val="1.9000000000000001"/>
          <c:min val="-1.9000000000000001"/>
        </c:scaling>
        <c:delete val="0"/>
        <c:axPos val="t"/>
        <c:numFmt formatCode="0.00" sourceLinked="1"/>
        <c:majorTickMark val="none"/>
        <c:minorTickMark val="none"/>
        <c:tickLblPos val="none"/>
        <c:spPr>
          <a:ln>
            <a:noFill/>
          </a:ln>
        </c:spPr>
        <c:crossAx val="402778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935032511180005E-2"/>
          <c:y val="2.42980575876772E-2"/>
          <c:w val="0.97412768525885485"/>
          <c:h val="0.8443527647821772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01-CA33-4EEE-B768-3F04844D2E01}"/>
              </c:ext>
            </c:extLst>
          </c:dPt>
          <c:dPt>
            <c:idx val="1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03-CA33-4EEE-B768-3F04844D2E01}"/>
              </c:ext>
            </c:extLst>
          </c:dPt>
          <c:dPt>
            <c:idx val="2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05-CA33-4EEE-B768-3F04844D2E01}"/>
              </c:ext>
            </c:extLst>
          </c:dPt>
          <c:dPt>
            <c:idx val="3"/>
            <c:invertIfNegative val="0"/>
            <c:bubble3D val="0"/>
            <c:spPr>
              <a:solidFill>
                <a:srgbClr val="FF64FF"/>
              </a:solidFill>
            </c:spPr>
            <c:extLst>
              <c:ext xmlns:c16="http://schemas.microsoft.com/office/drawing/2014/chart" uri="{C3380CC4-5D6E-409C-BE32-E72D297353CC}">
                <c16:uniqueId val="{00000007-CA33-4EEE-B768-3F04844D2E01}"/>
              </c:ext>
            </c:extLst>
          </c:dPt>
          <c:dPt>
            <c:idx val="4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09-CA33-4EEE-B768-3F04844D2E01}"/>
              </c:ext>
            </c:extLst>
          </c:dPt>
          <c:dPt>
            <c:idx val="5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0B-CA33-4EEE-B768-3F04844D2E01}"/>
              </c:ext>
            </c:extLst>
          </c:dPt>
          <c:dPt>
            <c:idx val="6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0D-CA33-4EEE-B768-3F04844D2E01}"/>
              </c:ext>
            </c:extLst>
          </c:dPt>
          <c:dPt>
            <c:idx val="7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0F-CA33-4EEE-B768-3F04844D2E01}"/>
              </c:ext>
            </c:extLst>
          </c:dPt>
          <c:dPt>
            <c:idx val="8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11-CA33-4EEE-B768-3F04844D2E01}"/>
              </c:ext>
            </c:extLst>
          </c:dPt>
          <c:dPt>
            <c:idx val="9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13-CA33-4EEE-B768-3F04844D2E01}"/>
              </c:ext>
            </c:extLst>
          </c:dPt>
          <c:dPt>
            <c:idx val="10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15-CA33-4EEE-B768-3F04844D2E01}"/>
              </c:ext>
            </c:extLst>
          </c:dPt>
          <c:dPt>
            <c:idx val="11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17-CA33-4EEE-B768-3F04844D2E01}"/>
              </c:ext>
            </c:extLst>
          </c:dPt>
          <c:dPt>
            <c:idx val="12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19-CA33-4EEE-B768-3F04844D2E01}"/>
              </c:ext>
            </c:extLst>
          </c:dPt>
          <c:dPt>
            <c:idx val="13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1B-CA33-4EEE-B768-3F04844D2E01}"/>
              </c:ext>
            </c:extLst>
          </c:dPt>
          <c:dPt>
            <c:idx val="14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1D-CA33-4EEE-B768-3F04844D2E01}"/>
              </c:ext>
            </c:extLst>
          </c:dPt>
          <c:dPt>
            <c:idx val="15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1F-CA33-4EEE-B768-3F04844D2E01}"/>
              </c:ext>
            </c:extLst>
          </c:dPt>
          <c:dPt>
            <c:idx val="16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21-CA33-4EEE-B768-3F04844D2E01}"/>
              </c:ext>
            </c:extLst>
          </c:dPt>
          <c:dPt>
            <c:idx val="17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23-CA33-4EEE-B768-3F04844D2E01}"/>
              </c:ext>
            </c:extLst>
          </c:dPt>
          <c:dPt>
            <c:idx val="18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25-CA33-4EEE-B768-3F04844D2E01}"/>
              </c:ext>
            </c:extLst>
          </c:dPt>
          <c:dPt>
            <c:idx val="19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27-CA33-4EEE-B768-3F04844D2E01}"/>
              </c:ext>
            </c:extLst>
          </c:dPt>
          <c:dPt>
            <c:idx val="20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29-CA33-4EEE-B768-3F04844D2E01}"/>
              </c:ext>
            </c:extLst>
          </c:dPt>
          <c:dPt>
            <c:idx val="21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2B-CA33-4EEE-B768-3F04844D2E01}"/>
              </c:ext>
            </c:extLst>
          </c:dPt>
          <c:dPt>
            <c:idx val="22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2D-CA33-4EEE-B768-3F04844D2E01}"/>
              </c:ext>
            </c:extLst>
          </c:dPt>
          <c:dPt>
            <c:idx val="23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2F-CA33-4EEE-B768-3F04844D2E01}"/>
              </c:ext>
            </c:extLst>
          </c:dPt>
          <c:dPt>
            <c:idx val="24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31-CA33-4EEE-B768-3F04844D2E01}"/>
              </c:ext>
            </c:extLst>
          </c:dPt>
          <c:dPt>
            <c:idx val="25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33-CA33-4EEE-B768-3F04844D2E01}"/>
              </c:ext>
            </c:extLst>
          </c:dPt>
          <c:dPt>
            <c:idx val="26"/>
            <c:invertIfNegative val="0"/>
            <c:bubble3D val="0"/>
            <c:spPr>
              <a:solidFill>
                <a:srgbClr val="FF64FF"/>
              </a:solidFill>
            </c:spPr>
            <c:extLst>
              <c:ext xmlns:c16="http://schemas.microsoft.com/office/drawing/2014/chart" uri="{C3380CC4-5D6E-409C-BE32-E72D297353CC}">
                <c16:uniqueId val="{00000035-CA33-4EEE-B768-3F04844D2E01}"/>
              </c:ext>
            </c:extLst>
          </c:dPt>
          <c:dPt>
            <c:idx val="27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37-CA33-4EEE-B768-3F04844D2E01}"/>
              </c:ext>
            </c:extLst>
          </c:dPt>
          <c:dPt>
            <c:idx val="28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39-CA33-4EEE-B768-3F04844D2E01}"/>
              </c:ext>
            </c:extLst>
          </c:dPt>
          <c:dPt>
            <c:idx val="29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3B-CA33-4EEE-B768-3F04844D2E01}"/>
              </c:ext>
            </c:extLst>
          </c:dPt>
          <c:dPt>
            <c:idx val="30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3D-CA33-4EEE-B768-3F04844D2E01}"/>
              </c:ext>
            </c:extLst>
          </c:dPt>
          <c:dLbls>
            <c:dLbl>
              <c:idx val="0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CA33-4EEE-B768-3F04844D2E01}"/>
                </c:ext>
              </c:extLst>
            </c:dLbl>
            <c:dLbl>
              <c:idx val="1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CA33-4EEE-B768-3F04844D2E01}"/>
                </c:ext>
              </c:extLst>
            </c:dLbl>
            <c:dLbl>
              <c:idx val="2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CA33-4EEE-B768-3F04844D2E01}"/>
                </c:ext>
              </c:extLst>
            </c:dLbl>
            <c:dLbl>
              <c:idx val="3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CA33-4EEE-B768-3F04844D2E01}"/>
                </c:ext>
              </c:extLst>
            </c:dLbl>
            <c:dLbl>
              <c:idx val="4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CA33-4EEE-B768-3F04844D2E01}"/>
                </c:ext>
              </c:extLst>
            </c:dLbl>
            <c:dLbl>
              <c:idx val="5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CA33-4EEE-B768-3F04844D2E01}"/>
                </c:ext>
              </c:extLst>
            </c:dLbl>
            <c:dLbl>
              <c:idx val="6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CA33-4EEE-B768-3F04844D2E01}"/>
                </c:ext>
              </c:extLst>
            </c:dLbl>
            <c:dLbl>
              <c:idx val="7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F-CA33-4EEE-B768-3F04844D2E01}"/>
                </c:ext>
              </c:extLst>
            </c:dLbl>
            <c:dLbl>
              <c:idx val="8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1-CA33-4EEE-B768-3F04844D2E01}"/>
                </c:ext>
              </c:extLst>
            </c:dLbl>
            <c:dLbl>
              <c:idx val="9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3-CA33-4EEE-B768-3F04844D2E01}"/>
                </c:ext>
              </c:extLst>
            </c:dLbl>
            <c:dLbl>
              <c:idx val="10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5-CA33-4EEE-B768-3F04844D2E01}"/>
                </c:ext>
              </c:extLst>
            </c:dLbl>
            <c:dLbl>
              <c:idx val="11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7-CA33-4EEE-B768-3F04844D2E01}"/>
                </c:ext>
              </c:extLst>
            </c:dLbl>
            <c:dLbl>
              <c:idx val="12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9-CA33-4EEE-B768-3F04844D2E01}"/>
                </c:ext>
              </c:extLst>
            </c:dLbl>
            <c:dLbl>
              <c:idx val="13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B-CA33-4EEE-B768-3F04844D2E01}"/>
                </c:ext>
              </c:extLst>
            </c:dLbl>
            <c:dLbl>
              <c:idx val="14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D-CA33-4EEE-B768-3F04844D2E01}"/>
                </c:ext>
              </c:extLst>
            </c:dLbl>
            <c:dLbl>
              <c:idx val="15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F-CA33-4EEE-B768-3F04844D2E01}"/>
                </c:ext>
              </c:extLst>
            </c:dLbl>
            <c:dLbl>
              <c:idx val="16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1-CA33-4EEE-B768-3F04844D2E01}"/>
                </c:ext>
              </c:extLst>
            </c:dLbl>
            <c:dLbl>
              <c:idx val="17"/>
              <c:tx>
                <c:rich>
                  <a:bodyPr/>
                  <a:lstStyle/>
                  <a:p>
                    <a:pPr>
                      <a:defRPr sz="800" b="1" baseline="0">
                        <a:solidFill>
                          <a:srgbClr val="000000"/>
                        </a:solidFill>
                        <a:latin typeface="Arial"/>
                      </a:defRPr>
                    </a:pPr>
                    <a:r>
                      <a:rPr lang="en-US"/>
                      <a:t>0.12</a:t>
                    </a:r>
                  </a:p>
                </c:rich>
              </c:tx>
              <c:numFmt formatCode="0.00" sourceLinked="0"/>
              <c:spPr>
                <a:noFill/>
                <a:ln w="25374">
                  <a:noFill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CA33-4EEE-B768-3F04844D2E01}"/>
                </c:ext>
              </c:extLst>
            </c:dLbl>
            <c:dLbl>
              <c:idx val="18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5-CA33-4EEE-B768-3F04844D2E01}"/>
                </c:ext>
              </c:extLst>
            </c:dLbl>
            <c:dLbl>
              <c:idx val="19"/>
              <c:tx>
                <c:rich>
                  <a:bodyPr/>
                  <a:lstStyle/>
                  <a:p>
                    <a:pPr>
                      <a:defRPr sz="800" b="1" baseline="0">
                        <a:solidFill>
                          <a:srgbClr val="000000"/>
                        </a:solidFill>
                        <a:latin typeface="Arial"/>
                      </a:defRPr>
                    </a:pPr>
                    <a:r>
                      <a:rPr lang="en-US"/>
                      <a:t>0.06</a:t>
                    </a:r>
                  </a:p>
                </c:rich>
              </c:tx>
              <c:numFmt formatCode="0.00" sourceLinked="0"/>
              <c:spPr>
                <a:noFill/>
                <a:ln w="25374">
                  <a:noFill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CA33-4EEE-B768-3F04844D2E01}"/>
                </c:ext>
              </c:extLst>
            </c:dLbl>
            <c:dLbl>
              <c:idx val="20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9-CA33-4EEE-B768-3F04844D2E01}"/>
                </c:ext>
              </c:extLst>
            </c:dLbl>
            <c:dLbl>
              <c:idx val="21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B-CA33-4EEE-B768-3F04844D2E01}"/>
                </c:ext>
              </c:extLst>
            </c:dLbl>
            <c:dLbl>
              <c:idx val="22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D-CA33-4EEE-B768-3F04844D2E01}"/>
                </c:ext>
              </c:extLst>
            </c:dLbl>
            <c:dLbl>
              <c:idx val="23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F-CA33-4EEE-B768-3F04844D2E01}"/>
                </c:ext>
              </c:extLst>
            </c:dLbl>
            <c:dLbl>
              <c:idx val="24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31-CA33-4EEE-B768-3F04844D2E01}"/>
                </c:ext>
              </c:extLst>
            </c:dLbl>
            <c:dLbl>
              <c:idx val="25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33-CA33-4EEE-B768-3F04844D2E01}"/>
                </c:ext>
              </c:extLst>
            </c:dLbl>
            <c:dLbl>
              <c:idx val="26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35-CA33-4EEE-B768-3F04844D2E01}"/>
                </c:ext>
              </c:extLst>
            </c:dLbl>
            <c:dLbl>
              <c:idx val="27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37-CA33-4EEE-B768-3F04844D2E01}"/>
                </c:ext>
              </c:extLst>
            </c:dLbl>
            <c:dLbl>
              <c:idx val="28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39-CA33-4EEE-B768-3F04844D2E01}"/>
                </c:ext>
              </c:extLst>
            </c:dLbl>
            <c:dLbl>
              <c:idx val="29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3B-CA33-4EEE-B768-3F04844D2E01}"/>
                </c:ext>
              </c:extLst>
            </c:dLbl>
            <c:dLbl>
              <c:idx val="30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3D-CA33-4EEE-B768-3F04844D2E01}"/>
                </c:ext>
              </c:extLst>
            </c:dLbl>
            <c:numFmt formatCode="#,##0.00" sourceLinked="0"/>
            <c:spPr>
              <a:noFill/>
              <a:ln w="25374">
                <a:noFill/>
              </a:ln>
            </c:spPr>
            <c:txPr>
              <a:bodyPr/>
              <a:lstStyle/>
              <a:p>
                <a:pPr>
                  <a:defRPr sz="1000" baseline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Sheet1!$A$2:$A$32</c:f>
              <c:strCache>
                <c:ptCount val="31"/>
                <c:pt idx="0">
                  <c:v>Overall Satisfaction</c:v>
                </c:pt>
                <c:pt idx="1">
                  <c:v>Attribute 1</c:v>
                </c:pt>
                <c:pt idx="2">
                  <c:v>Attribute 2</c:v>
                </c:pt>
                <c:pt idx="3">
                  <c:v>Attribute 3</c:v>
                </c:pt>
                <c:pt idx="4">
                  <c:v>Attribute 4</c:v>
                </c:pt>
                <c:pt idx="5">
                  <c:v>Attribute 5</c:v>
                </c:pt>
                <c:pt idx="6">
                  <c:v>Attribute 6</c:v>
                </c:pt>
                <c:pt idx="7">
                  <c:v>Attribute 7</c:v>
                </c:pt>
                <c:pt idx="8">
                  <c:v>Attribute 8</c:v>
                </c:pt>
                <c:pt idx="9">
                  <c:v>Attribute 9</c:v>
                </c:pt>
                <c:pt idx="10">
                  <c:v>Attribute 10</c:v>
                </c:pt>
                <c:pt idx="11">
                  <c:v>Attribute 11</c:v>
                </c:pt>
                <c:pt idx="12">
                  <c:v>Attribute 12</c:v>
                </c:pt>
                <c:pt idx="13">
                  <c:v>Attribute 13</c:v>
                </c:pt>
                <c:pt idx="14">
                  <c:v>Attribute 14</c:v>
                </c:pt>
                <c:pt idx="15">
                  <c:v>Attribute 15</c:v>
                </c:pt>
                <c:pt idx="16">
                  <c:v>Attribute 16</c:v>
                </c:pt>
                <c:pt idx="17">
                  <c:v>Attribute 17</c:v>
                </c:pt>
                <c:pt idx="18">
                  <c:v>Attribute 18</c:v>
                </c:pt>
                <c:pt idx="19">
                  <c:v>Attribute 19</c:v>
                </c:pt>
                <c:pt idx="20">
                  <c:v>Attribute 20</c:v>
                </c:pt>
                <c:pt idx="21">
                  <c:v>Attribute 21</c:v>
                </c:pt>
                <c:pt idx="22">
                  <c:v>Attribute 22</c:v>
                </c:pt>
                <c:pt idx="23">
                  <c:v>Attribute 23</c:v>
                </c:pt>
                <c:pt idx="24">
                  <c:v>Attribute 24</c:v>
                </c:pt>
                <c:pt idx="25">
                  <c:v>Attribute 25</c:v>
                </c:pt>
                <c:pt idx="26">
                  <c:v>Attribute 26</c:v>
                </c:pt>
                <c:pt idx="27">
                  <c:v>Attribute 27</c:v>
                </c:pt>
                <c:pt idx="28">
                  <c:v>Attribute 28</c:v>
                </c:pt>
                <c:pt idx="29">
                  <c:v>Attribute 29</c:v>
                </c:pt>
                <c:pt idx="30">
                  <c:v>Attribute 30</c:v>
                </c:pt>
              </c:strCache>
            </c:strRef>
          </c:cat>
          <c:val>
            <c:numRef>
              <c:f>Sheet1!$B$2:$B$32</c:f>
              <c:numCache>
                <c:formatCode>0.00</c:formatCode>
                <c:ptCount val="31"/>
                <c:pt idx="0">
                  <c:v>0.14329</c:v>
                </c:pt>
                <c:pt idx="1">
                  <c:v>0.22469</c:v>
                </c:pt>
                <c:pt idx="2">
                  <c:v>0.23272000000000001</c:v>
                </c:pt>
                <c:pt idx="3">
                  <c:v>5.0479999999999997E-2</c:v>
                </c:pt>
                <c:pt idx="4">
                  <c:v>0.44694</c:v>
                </c:pt>
                <c:pt idx="5">
                  <c:v>0.24088999999999999</c:v>
                </c:pt>
                <c:pt idx="6">
                  <c:v>0.23541999999999999</c:v>
                </c:pt>
                <c:pt idx="7">
                  <c:v>0.19975999999999999</c:v>
                </c:pt>
                <c:pt idx="8">
                  <c:v>0.17854</c:v>
                </c:pt>
                <c:pt idx="9">
                  <c:v>0.19433</c:v>
                </c:pt>
                <c:pt idx="10">
                  <c:v>0.24196999999999999</c:v>
                </c:pt>
                <c:pt idx="11">
                  <c:v>0.23909</c:v>
                </c:pt>
                <c:pt idx="12">
                  <c:v>0.37646000000000002</c:v>
                </c:pt>
                <c:pt idx="13">
                  <c:v>0.19039</c:v>
                </c:pt>
                <c:pt idx="14">
                  <c:v>5.9119999999999999E-2</c:v>
                </c:pt>
                <c:pt idx="15">
                  <c:v>5.6509999999999998E-2</c:v>
                </c:pt>
                <c:pt idx="16">
                  <c:v>0.11787</c:v>
                </c:pt>
                <c:pt idx="17">
                  <c:v>-0.12075</c:v>
                </c:pt>
                <c:pt idx="18">
                  <c:v>0.14119999999999999</c:v>
                </c:pt>
                <c:pt idx="19">
                  <c:v>-5.5169999999999997E-2</c:v>
                </c:pt>
                <c:pt idx="20">
                  <c:v>7.2550000000000003E-2</c:v>
                </c:pt>
                <c:pt idx="21">
                  <c:v>0.27234000000000003</c:v>
                </c:pt>
                <c:pt idx="22">
                  <c:v>0.15009</c:v>
                </c:pt>
                <c:pt idx="23">
                  <c:v>0.28040999999999999</c:v>
                </c:pt>
                <c:pt idx="24">
                  <c:v>6.4130000000000006E-2</c:v>
                </c:pt>
                <c:pt idx="25">
                  <c:v>0.35088000000000003</c:v>
                </c:pt>
                <c:pt idx="26">
                  <c:v>6.6E-3</c:v>
                </c:pt>
                <c:pt idx="27">
                  <c:v>5.4730000000000001E-2</c:v>
                </c:pt>
                <c:pt idx="28">
                  <c:v>0.26934000000000002</c:v>
                </c:pt>
                <c:pt idx="29">
                  <c:v>0.17311000000000001</c:v>
                </c:pt>
                <c:pt idx="30">
                  <c:v>0.21679000000000001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E-CA33-4EEE-B768-3F04844D2E0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cat>
            <c:strRef>
              <c:f>Sheet1!$A$2:$A$32</c:f>
              <c:strCache>
                <c:ptCount val="31"/>
                <c:pt idx="0">
                  <c:v>Overall Satisfaction</c:v>
                </c:pt>
                <c:pt idx="1">
                  <c:v>Attribute 1</c:v>
                </c:pt>
                <c:pt idx="2">
                  <c:v>Attribute 2</c:v>
                </c:pt>
                <c:pt idx="3">
                  <c:v>Attribute 3</c:v>
                </c:pt>
                <c:pt idx="4">
                  <c:v>Attribute 4</c:v>
                </c:pt>
                <c:pt idx="5">
                  <c:v>Attribute 5</c:v>
                </c:pt>
                <c:pt idx="6">
                  <c:v>Attribute 6</c:v>
                </c:pt>
                <c:pt idx="7">
                  <c:v>Attribute 7</c:v>
                </c:pt>
                <c:pt idx="8">
                  <c:v>Attribute 8</c:v>
                </c:pt>
                <c:pt idx="9">
                  <c:v>Attribute 9</c:v>
                </c:pt>
                <c:pt idx="10">
                  <c:v>Attribute 10</c:v>
                </c:pt>
                <c:pt idx="11">
                  <c:v>Attribute 11</c:v>
                </c:pt>
                <c:pt idx="12">
                  <c:v>Attribute 12</c:v>
                </c:pt>
                <c:pt idx="13">
                  <c:v>Attribute 13</c:v>
                </c:pt>
                <c:pt idx="14">
                  <c:v>Attribute 14</c:v>
                </c:pt>
                <c:pt idx="15">
                  <c:v>Attribute 15</c:v>
                </c:pt>
                <c:pt idx="16">
                  <c:v>Attribute 16</c:v>
                </c:pt>
                <c:pt idx="17">
                  <c:v>Attribute 17</c:v>
                </c:pt>
                <c:pt idx="18">
                  <c:v>Attribute 18</c:v>
                </c:pt>
                <c:pt idx="19">
                  <c:v>Attribute 19</c:v>
                </c:pt>
                <c:pt idx="20">
                  <c:v>Attribute 20</c:v>
                </c:pt>
                <c:pt idx="21">
                  <c:v>Attribute 21</c:v>
                </c:pt>
                <c:pt idx="22">
                  <c:v>Attribute 22</c:v>
                </c:pt>
                <c:pt idx="23">
                  <c:v>Attribute 23</c:v>
                </c:pt>
                <c:pt idx="24">
                  <c:v>Attribute 24</c:v>
                </c:pt>
                <c:pt idx="25">
                  <c:v>Attribute 25</c:v>
                </c:pt>
                <c:pt idx="26">
                  <c:v>Attribute 26</c:v>
                </c:pt>
                <c:pt idx="27">
                  <c:v>Attribute 27</c:v>
                </c:pt>
                <c:pt idx="28">
                  <c:v>Attribute 28</c:v>
                </c:pt>
                <c:pt idx="29">
                  <c:v>Attribute 29</c:v>
                </c:pt>
                <c:pt idx="30">
                  <c:v>Attribute 30</c:v>
                </c:pt>
              </c:strCache>
            </c:strRef>
          </c:cat>
          <c:val>
            <c:numRef>
              <c:f>Sheet1!$C$2:$C$32</c:f>
              <c:numCache>
                <c:formatCode>General</c:formatCode>
                <c:ptCount val="31"/>
              </c:numCache>
            </c:numRef>
          </c:val>
          <c:extLst>
            <c:ext xmlns:c16="http://schemas.microsoft.com/office/drawing/2014/chart" uri="{C3380CC4-5D6E-409C-BE32-E72D297353CC}">
              <c16:uniqueId val="{0000003F-CA33-4EEE-B768-3F04844D2E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76"/>
        <c:axId val="48781568"/>
        <c:axId val="48807936"/>
      </c:barChart>
      <c:catAx>
        <c:axId val="48781568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one"/>
        <c:spPr>
          <a:ln>
            <a:solidFill>
              <a:schemeClr val="tx1"/>
            </a:solidFill>
          </a:ln>
        </c:spPr>
        <c:crossAx val="48807936"/>
        <c:crosses val="autoZero"/>
        <c:auto val="1"/>
        <c:lblAlgn val="ctr"/>
        <c:lblOffset val="100"/>
        <c:noMultiLvlLbl val="0"/>
      </c:catAx>
      <c:valAx>
        <c:axId val="48807936"/>
        <c:scaling>
          <c:orientation val="minMax"/>
          <c:max val="1.5"/>
          <c:min val="-1.5"/>
        </c:scaling>
        <c:delete val="0"/>
        <c:axPos val="t"/>
        <c:numFmt formatCode="0.00" sourceLinked="1"/>
        <c:majorTickMark val="none"/>
        <c:minorTickMark val="none"/>
        <c:tickLblPos val="none"/>
        <c:spPr>
          <a:ln>
            <a:noFill/>
          </a:ln>
        </c:spPr>
        <c:crossAx val="487815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3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72C9-4B13-B255-94993C77057F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3-72C9-4B13-B255-94993C77057F}"/>
              </c:ext>
            </c:extLst>
          </c:dPt>
          <c:dPt>
            <c:idx val="2"/>
            <c:bubble3D val="0"/>
            <c:spPr>
              <a:solidFill>
                <a:schemeClr val="accent6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72C9-4B13-B255-94993C77057F}"/>
              </c:ext>
            </c:extLst>
          </c:dPt>
          <c:dPt>
            <c:idx val="3"/>
            <c:bubble3D val="0"/>
            <c:spPr>
              <a:solidFill>
                <a:schemeClr val="accent3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7-72C9-4B13-B255-94993C77057F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9-72C9-4B13-B255-94993C77057F}"/>
              </c:ext>
            </c:extLst>
          </c:dPt>
          <c:dPt>
            <c:idx val="5"/>
            <c:bubble3D val="0"/>
            <c:spPr>
              <a:solidFill>
                <a:schemeClr val="accent6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B-72C9-4B13-B255-94993C77057F}"/>
              </c:ext>
            </c:extLst>
          </c:dPt>
          <c:dLbls>
            <c:spPr>
              <a:noFill/>
            </c:spPr>
            <c:txPr>
              <a:bodyPr/>
              <a:lstStyle/>
              <a:p>
                <a:pPr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4-5</c:v>
                </c:pt>
                <c:pt idx="1">
                  <c:v>3</c:v>
                </c:pt>
                <c:pt idx="2">
                  <c:v>1-2</c:v>
                </c:pt>
              </c:strCache>
            </c:strRef>
          </c:cat>
          <c:val>
            <c:numRef>
              <c:f>Sheet1!$B$2:$B$4</c:f>
              <c:numCache>
                <c:formatCode>#,##0%</c:formatCode>
                <c:ptCount val="3"/>
                <c:pt idx="0">
                  <c:v>0.77400000000000002</c:v>
                </c:pt>
                <c:pt idx="1">
                  <c:v>0.19500000000000001</c:v>
                </c:pt>
                <c:pt idx="2">
                  <c:v>3.1E-2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72C9-4B13-B255-94993C77057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935032511180005E-2"/>
          <c:y val="2.42980575876772E-2"/>
          <c:w val="0.97412768525885485"/>
          <c:h val="0.8443527647821772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01-92AD-4726-A41C-3CD237529332}"/>
              </c:ext>
            </c:extLst>
          </c:dPt>
          <c:dPt>
            <c:idx val="1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03-92AD-4726-A41C-3CD237529332}"/>
              </c:ext>
            </c:extLst>
          </c:dPt>
          <c:dPt>
            <c:idx val="2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05-92AD-4726-A41C-3CD237529332}"/>
              </c:ext>
            </c:extLst>
          </c:dPt>
          <c:dPt>
            <c:idx val="3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07-92AD-4726-A41C-3CD237529332}"/>
              </c:ext>
            </c:extLst>
          </c:dPt>
          <c:dPt>
            <c:idx val="4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09-92AD-4726-A41C-3CD237529332}"/>
              </c:ext>
            </c:extLst>
          </c:dPt>
          <c:dPt>
            <c:idx val="5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0B-92AD-4726-A41C-3CD237529332}"/>
              </c:ext>
            </c:extLst>
          </c:dPt>
          <c:dPt>
            <c:idx val="6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0D-92AD-4726-A41C-3CD237529332}"/>
              </c:ext>
            </c:extLst>
          </c:dPt>
          <c:dPt>
            <c:idx val="7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0F-92AD-4726-A41C-3CD237529332}"/>
              </c:ext>
            </c:extLst>
          </c:dPt>
          <c:dPt>
            <c:idx val="8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11-92AD-4726-A41C-3CD237529332}"/>
              </c:ext>
            </c:extLst>
          </c:dPt>
          <c:dPt>
            <c:idx val="9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13-92AD-4726-A41C-3CD237529332}"/>
              </c:ext>
            </c:extLst>
          </c:dPt>
          <c:dPt>
            <c:idx val="10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15-92AD-4726-A41C-3CD237529332}"/>
              </c:ext>
            </c:extLst>
          </c:dPt>
          <c:dPt>
            <c:idx val="11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17-92AD-4726-A41C-3CD237529332}"/>
              </c:ext>
            </c:extLst>
          </c:dPt>
          <c:dPt>
            <c:idx val="12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19-92AD-4726-A41C-3CD237529332}"/>
              </c:ext>
            </c:extLst>
          </c:dPt>
          <c:dPt>
            <c:idx val="13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1B-92AD-4726-A41C-3CD237529332}"/>
              </c:ext>
            </c:extLst>
          </c:dPt>
          <c:dPt>
            <c:idx val="14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1D-92AD-4726-A41C-3CD237529332}"/>
              </c:ext>
            </c:extLst>
          </c:dPt>
          <c:dPt>
            <c:idx val="15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1F-92AD-4726-A41C-3CD237529332}"/>
              </c:ext>
            </c:extLst>
          </c:dPt>
          <c:dPt>
            <c:idx val="16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21-92AD-4726-A41C-3CD237529332}"/>
              </c:ext>
            </c:extLst>
          </c:dPt>
          <c:dPt>
            <c:idx val="17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23-92AD-4726-A41C-3CD237529332}"/>
              </c:ext>
            </c:extLst>
          </c:dPt>
          <c:dPt>
            <c:idx val="18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25-92AD-4726-A41C-3CD237529332}"/>
              </c:ext>
            </c:extLst>
          </c:dPt>
          <c:dPt>
            <c:idx val="19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27-92AD-4726-A41C-3CD237529332}"/>
              </c:ext>
            </c:extLst>
          </c:dPt>
          <c:dPt>
            <c:idx val="20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29-92AD-4726-A41C-3CD237529332}"/>
              </c:ext>
            </c:extLst>
          </c:dPt>
          <c:dPt>
            <c:idx val="21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2B-92AD-4726-A41C-3CD237529332}"/>
              </c:ext>
            </c:extLst>
          </c:dPt>
          <c:dPt>
            <c:idx val="22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2D-92AD-4726-A41C-3CD237529332}"/>
              </c:ext>
            </c:extLst>
          </c:dPt>
          <c:dPt>
            <c:idx val="23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2F-92AD-4726-A41C-3CD237529332}"/>
              </c:ext>
            </c:extLst>
          </c:dPt>
          <c:dPt>
            <c:idx val="24"/>
            <c:invertIfNegative val="0"/>
            <c:bubble3D val="0"/>
            <c:spPr>
              <a:solidFill>
                <a:srgbClr val="42A0FF"/>
              </a:solidFill>
            </c:spPr>
            <c:extLst>
              <c:ext xmlns:c16="http://schemas.microsoft.com/office/drawing/2014/chart" uri="{C3380CC4-5D6E-409C-BE32-E72D297353CC}">
                <c16:uniqueId val="{00000031-92AD-4726-A41C-3CD237529332}"/>
              </c:ext>
            </c:extLst>
          </c:dPt>
          <c:dPt>
            <c:idx val="25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33-92AD-4726-A41C-3CD237529332}"/>
              </c:ext>
            </c:extLst>
          </c:dPt>
          <c:dPt>
            <c:idx val="26"/>
            <c:invertIfNegative val="0"/>
            <c:bubble3D val="0"/>
            <c:spPr>
              <a:solidFill>
                <a:srgbClr val="FF64FF"/>
              </a:solidFill>
            </c:spPr>
            <c:extLst>
              <c:ext xmlns:c16="http://schemas.microsoft.com/office/drawing/2014/chart" uri="{C3380CC4-5D6E-409C-BE32-E72D297353CC}">
                <c16:uniqueId val="{00000035-92AD-4726-A41C-3CD237529332}"/>
              </c:ext>
            </c:extLst>
          </c:dPt>
          <c:dPt>
            <c:idx val="27"/>
            <c:invertIfNegative val="0"/>
            <c:bubble3D val="0"/>
            <c:spPr>
              <a:solidFill>
                <a:srgbClr val="FF64FF"/>
              </a:solidFill>
            </c:spPr>
            <c:extLst>
              <c:ext xmlns:c16="http://schemas.microsoft.com/office/drawing/2014/chart" uri="{C3380CC4-5D6E-409C-BE32-E72D297353CC}">
                <c16:uniqueId val="{00000037-92AD-4726-A41C-3CD237529332}"/>
              </c:ext>
            </c:extLst>
          </c:dPt>
          <c:dPt>
            <c:idx val="28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39-92AD-4726-A41C-3CD237529332}"/>
              </c:ext>
            </c:extLst>
          </c:dPt>
          <c:dPt>
            <c:idx val="29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3B-92AD-4726-A41C-3CD237529332}"/>
              </c:ext>
            </c:extLst>
          </c:dPt>
          <c:dPt>
            <c:idx val="30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3D-92AD-4726-A41C-3CD237529332}"/>
              </c:ext>
            </c:extLst>
          </c:dPt>
          <c:dLbls>
            <c:dLbl>
              <c:idx val="0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92AD-4726-A41C-3CD237529332}"/>
                </c:ext>
              </c:extLst>
            </c:dLbl>
            <c:dLbl>
              <c:idx val="1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92AD-4726-A41C-3CD237529332}"/>
                </c:ext>
              </c:extLst>
            </c:dLbl>
            <c:dLbl>
              <c:idx val="2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92AD-4726-A41C-3CD237529332}"/>
                </c:ext>
              </c:extLst>
            </c:dLbl>
            <c:dLbl>
              <c:idx val="3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92AD-4726-A41C-3CD237529332}"/>
                </c:ext>
              </c:extLst>
            </c:dLbl>
            <c:dLbl>
              <c:idx val="4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92AD-4726-A41C-3CD237529332}"/>
                </c:ext>
              </c:extLst>
            </c:dLbl>
            <c:dLbl>
              <c:idx val="5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92AD-4726-A41C-3CD237529332}"/>
                </c:ext>
              </c:extLst>
            </c:dLbl>
            <c:dLbl>
              <c:idx val="6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92AD-4726-A41C-3CD237529332}"/>
                </c:ext>
              </c:extLst>
            </c:dLbl>
            <c:dLbl>
              <c:idx val="7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F-92AD-4726-A41C-3CD237529332}"/>
                </c:ext>
              </c:extLst>
            </c:dLbl>
            <c:dLbl>
              <c:idx val="8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1-92AD-4726-A41C-3CD237529332}"/>
                </c:ext>
              </c:extLst>
            </c:dLbl>
            <c:dLbl>
              <c:idx val="9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3-92AD-4726-A41C-3CD237529332}"/>
                </c:ext>
              </c:extLst>
            </c:dLbl>
            <c:dLbl>
              <c:idx val="10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5-92AD-4726-A41C-3CD237529332}"/>
                </c:ext>
              </c:extLst>
            </c:dLbl>
            <c:dLbl>
              <c:idx val="11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7-92AD-4726-A41C-3CD237529332}"/>
                </c:ext>
              </c:extLst>
            </c:dLbl>
            <c:dLbl>
              <c:idx val="12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9-92AD-4726-A41C-3CD237529332}"/>
                </c:ext>
              </c:extLst>
            </c:dLbl>
            <c:dLbl>
              <c:idx val="13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B-92AD-4726-A41C-3CD237529332}"/>
                </c:ext>
              </c:extLst>
            </c:dLbl>
            <c:dLbl>
              <c:idx val="14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D-92AD-4726-A41C-3CD237529332}"/>
                </c:ext>
              </c:extLst>
            </c:dLbl>
            <c:dLbl>
              <c:idx val="15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F-92AD-4726-A41C-3CD237529332}"/>
                </c:ext>
              </c:extLst>
            </c:dLbl>
            <c:dLbl>
              <c:idx val="16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1-92AD-4726-A41C-3CD237529332}"/>
                </c:ext>
              </c:extLst>
            </c:dLbl>
            <c:dLbl>
              <c:idx val="17"/>
              <c:tx>
                <c:rich>
                  <a:bodyPr/>
                  <a:lstStyle/>
                  <a:p>
                    <a:pPr>
                      <a:defRPr sz="800" b="1" baseline="0">
                        <a:solidFill>
                          <a:srgbClr val="000000"/>
                        </a:solidFill>
                        <a:latin typeface="Arial"/>
                      </a:defRPr>
                    </a:pPr>
                    <a:r>
                      <a:rPr lang="en-US"/>
                      <a:t>0.11</a:t>
                    </a:r>
                  </a:p>
                </c:rich>
              </c:tx>
              <c:numFmt formatCode="0.00" sourceLinked="0"/>
              <c:spPr>
                <a:noFill/>
                <a:ln w="25374">
                  <a:noFill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92AD-4726-A41C-3CD237529332}"/>
                </c:ext>
              </c:extLst>
            </c:dLbl>
            <c:dLbl>
              <c:idx val="18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5-92AD-4726-A41C-3CD237529332}"/>
                </c:ext>
              </c:extLst>
            </c:dLbl>
            <c:dLbl>
              <c:idx val="19"/>
              <c:tx>
                <c:rich>
                  <a:bodyPr/>
                  <a:lstStyle/>
                  <a:p>
                    <a:pPr>
                      <a:defRPr sz="800" b="1" baseline="0">
                        <a:solidFill>
                          <a:srgbClr val="000000"/>
                        </a:solidFill>
                        <a:latin typeface="Arial"/>
                      </a:defRPr>
                    </a:pPr>
                    <a:r>
                      <a:rPr lang="en-US"/>
                      <a:t>0.07</a:t>
                    </a:r>
                  </a:p>
                </c:rich>
              </c:tx>
              <c:numFmt formatCode="0.00" sourceLinked="0"/>
              <c:spPr>
                <a:noFill/>
                <a:ln w="25374">
                  <a:noFill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92AD-4726-A41C-3CD237529332}"/>
                </c:ext>
              </c:extLst>
            </c:dLbl>
            <c:dLbl>
              <c:idx val="20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9-92AD-4726-A41C-3CD237529332}"/>
                </c:ext>
              </c:extLst>
            </c:dLbl>
            <c:dLbl>
              <c:idx val="21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B-92AD-4726-A41C-3CD237529332}"/>
                </c:ext>
              </c:extLst>
            </c:dLbl>
            <c:dLbl>
              <c:idx val="22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D-92AD-4726-A41C-3CD237529332}"/>
                </c:ext>
              </c:extLst>
            </c:dLbl>
            <c:dLbl>
              <c:idx val="23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F-92AD-4726-A41C-3CD237529332}"/>
                </c:ext>
              </c:extLst>
            </c:dLbl>
            <c:dLbl>
              <c:idx val="24"/>
              <c:tx>
                <c:rich>
                  <a:bodyPr/>
                  <a:lstStyle/>
                  <a:p>
                    <a:pPr>
                      <a:defRPr sz="800" b="1" baseline="0">
                        <a:solidFill>
                          <a:srgbClr val="000000"/>
                        </a:solidFill>
                        <a:latin typeface="Arial"/>
                      </a:defRPr>
                    </a:pPr>
                    <a:r>
                      <a:rPr lang="en-US"/>
                      <a:t>0.01</a:t>
                    </a:r>
                  </a:p>
                </c:rich>
              </c:tx>
              <c:numFmt formatCode="0.00" sourceLinked="0"/>
              <c:spPr>
                <a:noFill/>
                <a:ln w="25374">
                  <a:noFill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1-92AD-4726-A41C-3CD237529332}"/>
                </c:ext>
              </c:extLst>
            </c:dLbl>
            <c:dLbl>
              <c:idx val="25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33-92AD-4726-A41C-3CD237529332}"/>
                </c:ext>
              </c:extLst>
            </c:dLbl>
            <c:dLbl>
              <c:idx val="26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35-92AD-4726-A41C-3CD237529332}"/>
                </c:ext>
              </c:extLst>
            </c:dLbl>
            <c:dLbl>
              <c:idx val="27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37-92AD-4726-A41C-3CD237529332}"/>
                </c:ext>
              </c:extLst>
            </c:dLbl>
            <c:dLbl>
              <c:idx val="28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39-92AD-4726-A41C-3CD237529332}"/>
                </c:ext>
              </c:extLst>
            </c:dLbl>
            <c:dLbl>
              <c:idx val="29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3B-92AD-4726-A41C-3CD237529332}"/>
                </c:ext>
              </c:extLst>
            </c:dLbl>
            <c:dLbl>
              <c:idx val="30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3D-92AD-4726-A41C-3CD237529332}"/>
                </c:ext>
              </c:extLst>
            </c:dLbl>
            <c:numFmt formatCode="#,##0.00" sourceLinked="0"/>
            <c:spPr>
              <a:noFill/>
              <a:ln w="25374">
                <a:noFill/>
              </a:ln>
            </c:spPr>
            <c:txPr>
              <a:bodyPr/>
              <a:lstStyle/>
              <a:p>
                <a:pPr>
                  <a:defRPr sz="1000" baseline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Sheet1!$A$2:$A$32</c:f>
              <c:strCache>
                <c:ptCount val="31"/>
                <c:pt idx="0">
                  <c:v>Overall Satisfaction</c:v>
                </c:pt>
                <c:pt idx="1">
                  <c:v>Attribute 1</c:v>
                </c:pt>
                <c:pt idx="2">
                  <c:v>Attribute 2</c:v>
                </c:pt>
                <c:pt idx="3">
                  <c:v>Attribute 3</c:v>
                </c:pt>
                <c:pt idx="4">
                  <c:v>Attribute 4</c:v>
                </c:pt>
                <c:pt idx="5">
                  <c:v>Attribute 5</c:v>
                </c:pt>
                <c:pt idx="6">
                  <c:v>Attribute 6</c:v>
                </c:pt>
                <c:pt idx="7">
                  <c:v>Attribute 7</c:v>
                </c:pt>
                <c:pt idx="8">
                  <c:v>Attribute 8</c:v>
                </c:pt>
                <c:pt idx="9">
                  <c:v>Attribute 9</c:v>
                </c:pt>
                <c:pt idx="10">
                  <c:v>Attribute 10</c:v>
                </c:pt>
                <c:pt idx="11">
                  <c:v>Attribute 11</c:v>
                </c:pt>
                <c:pt idx="12">
                  <c:v>Attribute 12</c:v>
                </c:pt>
                <c:pt idx="13">
                  <c:v>Attribute 13</c:v>
                </c:pt>
                <c:pt idx="14">
                  <c:v>Attribute 14</c:v>
                </c:pt>
                <c:pt idx="15">
                  <c:v>Attribute 15</c:v>
                </c:pt>
                <c:pt idx="16">
                  <c:v>Attribute 16</c:v>
                </c:pt>
                <c:pt idx="17">
                  <c:v>Attribute 17</c:v>
                </c:pt>
                <c:pt idx="18">
                  <c:v>Attribute 18</c:v>
                </c:pt>
                <c:pt idx="19">
                  <c:v>Attribute 19</c:v>
                </c:pt>
                <c:pt idx="20">
                  <c:v>Attribute 20</c:v>
                </c:pt>
                <c:pt idx="21">
                  <c:v>Attribute 21</c:v>
                </c:pt>
                <c:pt idx="22">
                  <c:v>Attribute 22</c:v>
                </c:pt>
                <c:pt idx="23">
                  <c:v>Attribute 23</c:v>
                </c:pt>
                <c:pt idx="24">
                  <c:v>Attribute 24</c:v>
                </c:pt>
                <c:pt idx="25">
                  <c:v>Attribute 25</c:v>
                </c:pt>
                <c:pt idx="26">
                  <c:v>Attribute 26</c:v>
                </c:pt>
                <c:pt idx="27">
                  <c:v>Attribute 27</c:v>
                </c:pt>
                <c:pt idx="28">
                  <c:v>Attribute 28</c:v>
                </c:pt>
                <c:pt idx="29">
                  <c:v>Attribute 29</c:v>
                </c:pt>
                <c:pt idx="30">
                  <c:v>Attribute 30</c:v>
                </c:pt>
              </c:strCache>
            </c:strRef>
          </c:cat>
          <c:val>
            <c:numRef>
              <c:f>Sheet1!$B$2:$B$32</c:f>
              <c:numCache>
                <c:formatCode>0.00</c:formatCode>
                <c:ptCount val="31"/>
                <c:pt idx="0">
                  <c:v>0.12927</c:v>
                </c:pt>
                <c:pt idx="1">
                  <c:v>0.16805999999999999</c:v>
                </c:pt>
                <c:pt idx="2">
                  <c:v>0.1895</c:v>
                </c:pt>
                <c:pt idx="3">
                  <c:v>0.13095999999999999</c:v>
                </c:pt>
                <c:pt idx="4">
                  <c:v>0.39906000000000003</c:v>
                </c:pt>
                <c:pt idx="5">
                  <c:v>0.20393</c:v>
                </c:pt>
                <c:pt idx="6">
                  <c:v>0.19542000000000001</c:v>
                </c:pt>
                <c:pt idx="7">
                  <c:v>0.16825999999999999</c:v>
                </c:pt>
                <c:pt idx="8">
                  <c:v>0.13611000000000001</c:v>
                </c:pt>
                <c:pt idx="9">
                  <c:v>0.1676</c:v>
                </c:pt>
                <c:pt idx="10">
                  <c:v>0.23361000000000001</c:v>
                </c:pt>
                <c:pt idx="11">
                  <c:v>0.22717999999999999</c:v>
                </c:pt>
                <c:pt idx="12">
                  <c:v>0.34952</c:v>
                </c:pt>
                <c:pt idx="13">
                  <c:v>0.17645</c:v>
                </c:pt>
                <c:pt idx="14">
                  <c:v>3.9600000000000003E-2</c:v>
                </c:pt>
                <c:pt idx="15">
                  <c:v>3.705E-2</c:v>
                </c:pt>
                <c:pt idx="16">
                  <c:v>0.14837</c:v>
                </c:pt>
                <c:pt idx="17">
                  <c:v>-0.11391</c:v>
                </c:pt>
                <c:pt idx="18">
                  <c:v>0.12859000000000001</c:v>
                </c:pt>
                <c:pt idx="19">
                  <c:v>-6.9080000000000003E-2</c:v>
                </c:pt>
                <c:pt idx="20">
                  <c:v>8.4529999999999994E-2</c:v>
                </c:pt>
                <c:pt idx="21">
                  <c:v>0.24085999999999999</c:v>
                </c:pt>
                <c:pt idx="22">
                  <c:v>0.12909000000000001</c:v>
                </c:pt>
                <c:pt idx="23">
                  <c:v>0.29357</c:v>
                </c:pt>
                <c:pt idx="24">
                  <c:v>-5.5500000000000002E-3</c:v>
                </c:pt>
                <c:pt idx="25">
                  <c:v>0.27112999999999998</c:v>
                </c:pt>
                <c:pt idx="27">
                  <c:v>1.6809999999999999E-2</c:v>
                </c:pt>
                <c:pt idx="28">
                  <c:v>0.25036999999999998</c:v>
                </c:pt>
                <c:pt idx="29">
                  <c:v>0.13000999999999999</c:v>
                </c:pt>
                <c:pt idx="30">
                  <c:v>0.18023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E-92AD-4726-A41C-3CD23752933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cat>
            <c:strRef>
              <c:f>Sheet1!$A$2:$A$32</c:f>
              <c:strCache>
                <c:ptCount val="31"/>
                <c:pt idx="0">
                  <c:v>Overall Satisfaction</c:v>
                </c:pt>
                <c:pt idx="1">
                  <c:v>Attribute 1</c:v>
                </c:pt>
                <c:pt idx="2">
                  <c:v>Attribute 2</c:v>
                </c:pt>
                <c:pt idx="3">
                  <c:v>Attribute 3</c:v>
                </c:pt>
                <c:pt idx="4">
                  <c:v>Attribute 4</c:v>
                </c:pt>
                <c:pt idx="5">
                  <c:v>Attribute 5</c:v>
                </c:pt>
                <c:pt idx="6">
                  <c:v>Attribute 6</c:v>
                </c:pt>
                <c:pt idx="7">
                  <c:v>Attribute 7</c:v>
                </c:pt>
                <c:pt idx="8">
                  <c:v>Attribute 8</c:v>
                </c:pt>
                <c:pt idx="9">
                  <c:v>Attribute 9</c:v>
                </c:pt>
                <c:pt idx="10">
                  <c:v>Attribute 10</c:v>
                </c:pt>
                <c:pt idx="11">
                  <c:v>Attribute 11</c:v>
                </c:pt>
                <c:pt idx="12">
                  <c:v>Attribute 12</c:v>
                </c:pt>
                <c:pt idx="13">
                  <c:v>Attribute 13</c:v>
                </c:pt>
                <c:pt idx="14">
                  <c:v>Attribute 14</c:v>
                </c:pt>
                <c:pt idx="15">
                  <c:v>Attribute 15</c:v>
                </c:pt>
                <c:pt idx="16">
                  <c:v>Attribute 16</c:v>
                </c:pt>
                <c:pt idx="17">
                  <c:v>Attribute 17</c:v>
                </c:pt>
                <c:pt idx="18">
                  <c:v>Attribute 18</c:v>
                </c:pt>
                <c:pt idx="19">
                  <c:v>Attribute 19</c:v>
                </c:pt>
                <c:pt idx="20">
                  <c:v>Attribute 20</c:v>
                </c:pt>
                <c:pt idx="21">
                  <c:v>Attribute 21</c:v>
                </c:pt>
                <c:pt idx="22">
                  <c:v>Attribute 22</c:v>
                </c:pt>
                <c:pt idx="23">
                  <c:v>Attribute 23</c:v>
                </c:pt>
                <c:pt idx="24">
                  <c:v>Attribute 24</c:v>
                </c:pt>
                <c:pt idx="25">
                  <c:v>Attribute 25</c:v>
                </c:pt>
                <c:pt idx="26">
                  <c:v>Attribute 26</c:v>
                </c:pt>
                <c:pt idx="27">
                  <c:v>Attribute 27</c:v>
                </c:pt>
                <c:pt idx="28">
                  <c:v>Attribute 28</c:v>
                </c:pt>
                <c:pt idx="29">
                  <c:v>Attribute 29</c:v>
                </c:pt>
                <c:pt idx="30">
                  <c:v>Attribute 30</c:v>
                </c:pt>
              </c:strCache>
            </c:strRef>
          </c:cat>
          <c:val>
            <c:numRef>
              <c:f>Sheet1!$C$2:$C$32</c:f>
              <c:numCache>
                <c:formatCode>General</c:formatCode>
                <c:ptCount val="31"/>
              </c:numCache>
            </c:numRef>
          </c:val>
          <c:extLst>
            <c:ext xmlns:c16="http://schemas.microsoft.com/office/drawing/2014/chart" uri="{C3380CC4-5D6E-409C-BE32-E72D297353CC}">
              <c16:uniqueId val="{0000003F-92AD-4726-A41C-3CD2375293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76"/>
        <c:axId val="49243264"/>
        <c:axId val="49244800"/>
      </c:barChart>
      <c:catAx>
        <c:axId val="49243264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one"/>
        <c:spPr>
          <a:ln>
            <a:solidFill>
              <a:schemeClr val="tx1"/>
            </a:solidFill>
          </a:ln>
        </c:spPr>
        <c:crossAx val="49244800"/>
        <c:crosses val="autoZero"/>
        <c:auto val="1"/>
        <c:lblAlgn val="ctr"/>
        <c:lblOffset val="100"/>
        <c:noMultiLvlLbl val="0"/>
      </c:catAx>
      <c:valAx>
        <c:axId val="49244800"/>
        <c:scaling>
          <c:orientation val="minMax"/>
          <c:max val="1.5"/>
          <c:min val="-1.5"/>
        </c:scaling>
        <c:delete val="0"/>
        <c:axPos val="t"/>
        <c:numFmt formatCode="0.00" sourceLinked="1"/>
        <c:majorTickMark val="none"/>
        <c:minorTickMark val="none"/>
        <c:tickLblPos val="none"/>
        <c:spPr>
          <a:ln>
            <a:noFill/>
          </a:ln>
        </c:spPr>
        <c:crossAx val="492432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935032511180005E-2"/>
          <c:y val="2.42980575876772E-2"/>
          <c:w val="0.97412768525885485"/>
          <c:h val="0.8443527647821772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01-0C26-4C29-8AB5-8FBAB4E5DB64}"/>
              </c:ext>
            </c:extLst>
          </c:dPt>
          <c:dPt>
            <c:idx val="1"/>
            <c:invertIfNegative val="0"/>
            <c:bubble3D val="0"/>
            <c:spPr>
              <a:solidFill>
                <a:srgbClr val="FF64FF"/>
              </a:solidFill>
            </c:spPr>
            <c:extLst>
              <c:ext xmlns:c16="http://schemas.microsoft.com/office/drawing/2014/chart" uri="{C3380CC4-5D6E-409C-BE32-E72D297353CC}">
                <c16:uniqueId val="{00000003-0C26-4C29-8AB5-8FBAB4E5DB64}"/>
              </c:ext>
            </c:extLst>
          </c:dPt>
          <c:dPt>
            <c:idx val="2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05-0C26-4C29-8AB5-8FBAB4E5DB64}"/>
              </c:ext>
            </c:extLst>
          </c:dPt>
          <c:dPt>
            <c:idx val="3"/>
            <c:invertIfNegative val="0"/>
            <c:bubble3D val="0"/>
            <c:spPr>
              <a:solidFill>
                <a:srgbClr val="FF64FF"/>
              </a:solidFill>
            </c:spPr>
            <c:extLst>
              <c:ext xmlns:c16="http://schemas.microsoft.com/office/drawing/2014/chart" uri="{C3380CC4-5D6E-409C-BE32-E72D297353CC}">
                <c16:uniqueId val="{00000007-0C26-4C29-8AB5-8FBAB4E5DB64}"/>
              </c:ext>
            </c:extLst>
          </c:dPt>
          <c:dPt>
            <c:idx val="4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09-0C26-4C29-8AB5-8FBAB4E5DB64}"/>
              </c:ext>
            </c:extLst>
          </c:dPt>
          <c:dPt>
            <c:idx val="5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0B-0C26-4C29-8AB5-8FBAB4E5DB64}"/>
              </c:ext>
            </c:extLst>
          </c:dPt>
          <c:dPt>
            <c:idx val="6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0D-0C26-4C29-8AB5-8FBAB4E5DB64}"/>
              </c:ext>
            </c:extLst>
          </c:dPt>
          <c:dPt>
            <c:idx val="7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0F-0C26-4C29-8AB5-8FBAB4E5DB64}"/>
              </c:ext>
            </c:extLst>
          </c:dPt>
          <c:dPt>
            <c:idx val="8"/>
            <c:invertIfNegative val="0"/>
            <c:bubble3D val="0"/>
            <c:spPr>
              <a:solidFill>
                <a:srgbClr val="FF64FF"/>
              </a:solidFill>
            </c:spPr>
            <c:extLst>
              <c:ext xmlns:c16="http://schemas.microsoft.com/office/drawing/2014/chart" uri="{C3380CC4-5D6E-409C-BE32-E72D297353CC}">
                <c16:uniqueId val="{00000011-0C26-4C29-8AB5-8FBAB4E5DB64}"/>
              </c:ext>
            </c:extLst>
          </c:dPt>
          <c:dPt>
            <c:idx val="9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13-0C26-4C29-8AB5-8FBAB4E5DB64}"/>
              </c:ext>
            </c:extLst>
          </c:dPt>
          <c:dPt>
            <c:idx val="10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15-0C26-4C29-8AB5-8FBAB4E5DB64}"/>
              </c:ext>
            </c:extLst>
          </c:dPt>
          <c:dPt>
            <c:idx val="11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17-0C26-4C29-8AB5-8FBAB4E5DB64}"/>
              </c:ext>
            </c:extLst>
          </c:dPt>
          <c:dPt>
            <c:idx val="12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19-0C26-4C29-8AB5-8FBAB4E5DB64}"/>
              </c:ext>
            </c:extLst>
          </c:dPt>
          <c:dPt>
            <c:idx val="13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1B-0C26-4C29-8AB5-8FBAB4E5DB64}"/>
              </c:ext>
            </c:extLst>
          </c:dPt>
          <c:dPt>
            <c:idx val="14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1D-0C26-4C29-8AB5-8FBAB4E5DB64}"/>
              </c:ext>
            </c:extLst>
          </c:dPt>
          <c:dPt>
            <c:idx val="15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1F-0C26-4C29-8AB5-8FBAB4E5DB64}"/>
              </c:ext>
            </c:extLst>
          </c:dPt>
          <c:dPt>
            <c:idx val="16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21-0C26-4C29-8AB5-8FBAB4E5DB64}"/>
              </c:ext>
            </c:extLst>
          </c:dPt>
          <c:dPt>
            <c:idx val="17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23-0C26-4C29-8AB5-8FBAB4E5DB64}"/>
              </c:ext>
            </c:extLst>
          </c:dPt>
          <c:dPt>
            <c:idx val="18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25-0C26-4C29-8AB5-8FBAB4E5DB64}"/>
              </c:ext>
            </c:extLst>
          </c:dPt>
          <c:dPt>
            <c:idx val="19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27-0C26-4C29-8AB5-8FBAB4E5DB64}"/>
              </c:ext>
            </c:extLst>
          </c:dPt>
          <c:dPt>
            <c:idx val="20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29-0C26-4C29-8AB5-8FBAB4E5DB64}"/>
              </c:ext>
            </c:extLst>
          </c:dPt>
          <c:dPt>
            <c:idx val="21"/>
            <c:invertIfNegative val="0"/>
            <c:bubble3D val="0"/>
            <c:spPr>
              <a:solidFill>
                <a:srgbClr val="42A0FF"/>
              </a:solidFill>
            </c:spPr>
            <c:extLst>
              <c:ext xmlns:c16="http://schemas.microsoft.com/office/drawing/2014/chart" uri="{C3380CC4-5D6E-409C-BE32-E72D297353CC}">
                <c16:uniqueId val="{0000002B-0C26-4C29-8AB5-8FBAB4E5DB64}"/>
              </c:ext>
            </c:extLst>
          </c:dPt>
          <c:dPt>
            <c:idx val="22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2D-0C26-4C29-8AB5-8FBAB4E5DB64}"/>
              </c:ext>
            </c:extLst>
          </c:dPt>
          <c:dPt>
            <c:idx val="23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2F-0C26-4C29-8AB5-8FBAB4E5DB64}"/>
              </c:ext>
            </c:extLst>
          </c:dPt>
          <c:dPt>
            <c:idx val="24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31-0C26-4C29-8AB5-8FBAB4E5DB64}"/>
              </c:ext>
            </c:extLst>
          </c:dPt>
          <c:dPt>
            <c:idx val="25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33-0C26-4C29-8AB5-8FBAB4E5DB64}"/>
              </c:ext>
            </c:extLst>
          </c:dPt>
          <c:dPt>
            <c:idx val="26"/>
            <c:invertIfNegative val="0"/>
            <c:bubble3D val="0"/>
            <c:spPr>
              <a:solidFill>
                <a:srgbClr val="FF64FF"/>
              </a:solidFill>
            </c:spPr>
            <c:extLst>
              <c:ext xmlns:c16="http://schemas.microsoft.com/office/drawing/2014/chart" uri="{C3380CC4-5D6E-409C-BE32-E72D297353CC}">
                <c16:uniqueId val="{00000035-0C26-4C29-8AB5-8FBAB4E5DB64}"/>
              </c:ext>
            </c:extLst>
          </c:dPt>
          <c:dPt>
            <c:idx val="27"/>
            <c:invertIfNegative val="0"/>
            <c:bubble3D val="0"/>
            <c:spPr>
              <a:solidFill>
                <a:srgbClr val="42A0FF"/>
              </a:solidFill>
            </c:spPr>
            <c:extLst>
              <c:ext xmlns:c16="http://schemas.microsoft.com/office/drawing/2014/chart" uri="{C3380CC4-5D6E-409C-BE32-E72D297353CC}">
                <c16:uniqueId val="{00000037-0C26-4C29-8AB5-8FBAB4E5DB64}"/>
              </c:ext>
            </c:extLst>
          </c:dPt>
          <c:dPt>
            <c:idx val="28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39-0C26-4C29-8AB5-8FBAB4E5DB64}"/>
              </c:ext>
            </c:extLst>
          </c:dPt>
          <c:dPt>
            <c:idx val="29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3B-0C26-4C29-8AB5-8FBAB4E5DB64}"/>
              </c:ext>
            </c:extLst>
          </c:dPt>
          <c:dPt>
            <c:idx val="30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3D-0C26-4C29-8AB5-8FBAB4E5DB64}"/>
              </c:ext>
            </c:extLst>
          </c:dPt>
          <c:dLbls>
            <c:dLbl>
              <c:idx val="0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0C26-4C29-8AB5-8FBAB4E5DB64}"/>
                </c:ext>
              </c:extLst>
            </c:dLbl>
            <c:dLbl>
              <c:idx val="1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0C26-4C29-8AB5-8FBAB4E5DB64}"/>
                </c:ext>
              </c:extLst>
            </c:dLbl>
            <c:dLbl>
              <c:idx val="2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0C26-4C29-8AB5-8FBAB4E5DB64}"/>
                </c:ext>
              </c:extLst>
            </c:dLbl>
            <c:dLbl>
              <c:idx val="3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0C26-4C29-8AB5-8FBAB4E5DB64}"/>
                </c:ext>
              </c:extLst>
            </c:dLbl>
            <c:dLbl>
              <c:idx val="4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0C26-4C29-8AB5-8FBAB4E5DB64}"/>
                </c:ext>
              </c:extLst>
            </c:dLbl>
            <c:dLbl>
              <c:idx val="5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0C26-4C29-8AB5-8FBAB4E5DB64}"/>
                </c:ext>
              </c:extLst>
            </c:dLbl>
            <c:dLbl>
              <c:idx val="6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0C26-4C29-8AB5-8FBAB4E5DB64}"/>
                </c:ext>
              </c:extLst>
            </c:dLbl>
            <c:dLbl>
              <c:idx val="7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F-0C26-4C29-8AB5-8FBAB4E5DB64}"/>
                </c:ext>
              </c:extLst>
            </c:dLbl>
            <c:dLbl>
              <c:idx val="8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1-0C26-4C29-8AB5-8FBAB4E5DB64}"/>
                </c:ext>
              </c:extLst>
            </c:dLbl>
            <c:dLbl>
              <c:idx val="9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3-0C26-4C29-8AB5-8FBAB4E5DB64}"/>
                </c:ext>
              </c:extLst>
            </c:dLbl>
            <c:dLbl>
              <c:idx val="10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5-0C26-4C29-8AB5-8FBAB4E5DB64}"/>
                </c:ext>
              </c:extLst>
            </c:dLbl>
            <c:dLbl>
              <c:idx val="11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7-0C26-4C29-8AB5-8FBAB4E5DB64}"/>
                </c:ext>
              </c:extLst>
            </c:dLbl>
            <c:dLbl>
              <c:idx val="12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9-0C26-4C29-8AB5-8FBAB4E5DB64}"/>
                </c:ext>
              </c:extLst>
            </c:dLbl>
            <c:dLbl>
              <c:idx val="13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B-0C26-4C29-8AB5-8FBAB4E5DB64}"/>
                </c:ext>
              </c:extLst>
            </c:dLbl>
            <c:dLbl>
              <c:idx val="14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D-0C26-4C29-8AB5-8FBAB4E5DB64}"/>
                </c:ext>
              </c:extLst>
            </c:dLbl>
            <c:dLbl>
              <c:idx val="15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F-0C26-4C29-8AB5-8FBAB4E5DB64}"/>
                </c:ext>
              </c:extLst>
            </c:dLbl>
            <c:dLbl>
              <c:idx val="16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1-0C26-4C29-8AB5-8FBAB4E5DB64}"/>
                </c:ext>
              </c:extLst>
            </c:dLbl>
            <c:dLbl>
              <c:idx val="17"/>
              <c:tx>
                <c:rich>
                  <a:bodyPr/>
                  <a:lstStyle/>
                  <a:p>
                    <a:pPr>
                      <a:defRPr sz="800" b="1" baseline="0">
                        <a:solidFill>
                          <a:srgbClr val="000000"/>
                        </a:solidFill>
                        <a:latin typeface="Arial"/>
                      </a:defRPr>
                    </a:pPr>
                    <a:r>
                      <a:rPr lang="en-US"/>
                      <a:t>0.01</a:t>
                    </a:r>
                  </a:p>
                </c:rich>
              </c:tx>
              <c:numFmt formatCode="0.00" sourceLinked="0"/>
              <c:spPr>
                <a:noFill/>
                <a:ln w="25374">
                  <a:noFill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0C26-4C29-8AB5-8FBAB4E5DB64}"/>
                </c:ext>
              </c:extLst>
            </c:dLbl>
            <c:dLbl>
              <c:idx val="18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5-0C26-4C29-8AB5-8FBAB4E5DB64}"/>
                </c:ext>
              </c:extLst>
            </c:dLbl>
            <c:dLbl>
              <c:idx val="19"/>
              <c:tx>
                <c:rich>
                  <a:bodyPr/>
                  <a:lstStyle/>
                  <a:p>
                    <a:pPr>
                      <a:defRPr sz="800" b="1" baseline="0">
                        <a:solidFill>
                          <a:srgbClr val="000000"/>
                        </a:solidFill>
                        <a:latin typeface="Arial"/>
                      </a:defRPr>
                    </a:pPr>
                    <a:r>
                      <a:rPr lang="en-US"/>
                      <a:t>0.19</a:t>
                    </a:r>
                  </a:p>
                </c:rich>
              </c:tx>
              <c:numFmt formatCode="0.00" sourceLinked="0"/>
              <c:spPr>
                <a:noFill/>
                <a:ln w="25374">
                  <a:noFill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0C26-4C29-8AB5-8FBAB4E5DB64}"/>
                </c:ext>
              </c:extLst>
            </c:dLbl>
            <c:dLbl>
              <c:idx val="20"/>
              <c:tx>
                <c:rich>
                  <a:bodyPr/>
                  <a:lstStyle/>
                  <a:p>
                    <a:pPr>
                      <a:defRPr sz="800" b="1" baseline="0">
                        <a:solidFill>
                          <a:srgbClr val="000000"/>
                        </a:solidFill>
                        <a:latin typeface="Arial"/>
                      </a:defRPr>
                    </a:pPr>
                    <a:r>
                      <a:rPr lang="en-US"/>
                      <a:t>0.05</a:t>
                    </a:r>
                  </a:p>
                </c:rich>
              </c:tx>
              <c:numFmt formatCode="0.00" sourceLinked="0"/>
              <c:spPr>
                <a:noFill/>
                <a:ln w="25374">
                  <a:noFill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9-0C26-4C29-8AB5-8FBAB4E5DB64}"/>
                </c:ext>
              </c:extLst>
            </c:dLbl>
            <c:dLbl>
              <c:idx val="21"/>
              <c:tx>
                <c:rich>
                  <a:bodyPr/>
                  <a:lstStyle/>
                  <a:p>
                    <a:pPr>
                      <a:defRPr sz="800" b="1" baseline="0">
                        <a:solidFill>
                          <a:srgbClr val="000000"/>
                        </a:solidFill>
                        <a:latin typeface="Arial"/>
                      </a:defRPr>
                    </a:pPr>
                    <a:r>
                      <a:rPr lang="en-US"/>
                      <a:t>0.05</a:t>
                    </a:r>
                  </a:p>
                </c:rich>
              </c:tx>
              <c:numFmt formatCode="0.00" sourceLinked="0"/>
              <c:spPr>
                <a:noFill/>
                <a:ln w="25374">
                  <a:noFill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B-0C26-4C29-8AB5-8FBAB4E5DB64}"/>
                </c:ext>
              </c:extLst>
            </c:dLbl>
            <c:dLbl>
              <c:idx val="22"/>
              <c:tx>
                <c:rich>
                  <a:bodyPr/>
                  <a:lstStyle/>
                  <a:p>
                    <a:pPr>
                      <a:defRPr sz="800" b="1" baseline="0">
                        <a:solidFill>
                          <a:srgbClr val="000000"/>
                        </a:solidFill>
                        <a:latin typeface="Arial"/>
                      </a:defRPr>
                    </a:pPr>
                    <a:r>
                      <a:rPr lang="en-US"/>
                      <a:t>0.28</a:t>
                    </a:r>
                  </a:p>
                </c:rich>
              </c:tx>
              <c:numFmt formatCode="0.00" sourceLinked="0"/>
              <c:spPr>
                <a:noFill/>
                <a:ln w="25374">
                  <a:noFill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D-0C26-4C29-8AB5-8FBAB4E5DB64}"/>
                </c:ext>
              </c:extLst>
            </c:dLbl>
            <c:dLbl>
              <c:idx val="23"/>
              <c:tx>
                <c:rich>
                  <a:bodyPr/>
                  <a:lstStyle/>
                  <a:p>
                    <a:pPr>
                      <a:defRPr sz="800" b="1" baseline="0">
                        <a:solidFill>
                          <a:srgbClr val="000000"/>
                        </a:solidFill>
                        <a:latin typeface="Arial"/>
                      </a:defRPr>
                    </a:pPr>
                    <a:r>
                      <a:rPr lang="en-US"/>
                      <a:t>0.10</a:t>
                    </a:r>
                  </a:p>
                </c:rich>
              </c:tx>
              <c:numFmt formatCode="0.00" sourceLinked="0"/>
              <c:spPr>
                <a:noFill/>
                <a:ln w="25374">
                  <a:noFill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F-0C26-4C29-8AB5-8FBAB4E5DB64}"/>
                </c:ext>
              </c:extLst>
            </c:dLbl>
            <c:dLbl>
              <c:idx val="24"/>
              <c:tx>
                <c:rich>
                  <a:bodyPr/>
                  <a:lstStyle/>
                  <a:p>
                    <a:pPr>
                      <a:defRPr sz="800" b="1" baseline="0">
                        <a:solidFill>
                          <a:srgbClr val="000000"/>
                        </a:solidFill>
                        <a:latin typeface="Arial"/>
                      </a:defRPr>
                    </a:pPr>
                    <a:r>
                      <a:rPr lang="en-US"/>
                      <a:t>0.10</a:t>
                    </a:r>
                  </a:p>
                </c:rich>
              </c:tx>
              <c:numFmt formatCode="0.00" sourceLinked="0"/>
              <c:spPr>
                <a:noFill/>
                <a:ln w="25374">
                  <a:noFill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1-0C26-4C29-8AB5-8FBAB4E5DB64}"/>
                </c:ext>
              </c:extLst>
            </c:dLbl>
            <c:dLbl>
              <c:idx val="25"/>
              <c:tx>
                <c:rich>
                  <a:bodyPr/>
                  <a:lstStyle/>
                  <a:p>
                    <a:pPr>
                      <a:defRPr sz="800" b="1" baseline="0">
                        <a:solidFill>
                          <a:srgbClr val="000000"/>
                        </a:solidFill>
                        <a:latin typeface="Arial"/>
                      </a:defRPr>
                    </a:pPr>
                    <a:r>
                      <a:rPr lang="en-US"/>
                      <a:t>0.18</a:t>
                    </a:r>
                  </a:p>
                </c:rich>
              </c:tx>
              <c:numFmt formatCode="0.00" sourceLinked="0"/>
              <c:spPr>
                <a:noFill/>
                <a:ln w="25374">
                  <a:noFill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3-0C26-4C29-8AB5-8FBAB4E5DB64}"/>
                </c:ext>
              </c:extLst>
            </c:dLbl>
            <c:dLbl>
              <c:idx val="26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35-0C26-4C29-8AB5-8FBAB4E5DB64}"/>
                </c:ext>
              </c:extLst>
            </c:dLbl>
            <c:dLbl>
              <c:idx val="27"/>
              <c:tx>
                <c:rich>
                  <a:bodyPr/>
                  <a:lstStyle/>
                  <a:p>
                    <a:pPr>
                      <a:defRPr sz="800" b="1" baseline="0">
                        <a:solidFill>
                          <a:srgbClr val="000000"/>
                        </a:solidFill>
                        <a:latin typeface="Arial"/>
                      </a:defRPr>
                    </a:pPr>
                    <a:r>
                      <a:rPr lang="en-US"/>
                      <a:t>0.02</a:t>
                    </a:r>
                  </a:p>
                </c:rich>
              </c:tx>
              <c:numFmt formatCode="0.00" sourceLinked="0"/>
              <c:spPr>
                <a:noFill/>
                <a:ln w="25374">
                  <a:noFill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7-0C26-4C29-8AB5-8FBAB4E5DB64}"/>
                </c:ext>
              </c:extLst>
            </c:dLbl>
            <c:dLbl>
              <c:idx val="28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39-0C26-4C29-8AB5-8FBAB4E5DB64}"/>
                </c:ext>
              </c:extLst>
            </c:dLbl>
            <c:dLbl>
              <c:idx val="29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3B-0C26-4C29-8AB5-8FBAB4E5DB64}"/>
                </c:ext>
              </c:extLst>
            </c:dLbl>
            <c:dLbl>
              <c:idx val="30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3D-0C26-4C29-8AB5-8FBAB4E5DB64}"/>
                </c:ext>
              </c:extLst>
            </c:dLbl>
            <c:numFmt formatCode="#,##0.00" sourceLinked="0"/>
            <c:spPr>
              <a:noFill/>
              <a:ln w="25374">
                <a:noFill/>
              </a:ln>
            </c:spPr>
            <c:txPr>
              <a:bodyPr/>
              <a:lstStyle/>
              <a:p>
                <a:pPr>
                  <a:defRPr sz="1000" baseline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Sheet1!$A$2:$A$32</c:f>
              <c:strCache>
                <c:ptCount val="31"/>
                <c:pt idx="0">
                  <c:v>Overall Satisfaction</c:v>
                </c:pt>
                <c:pt idx="1">
                  <c:v>Attribute 1</c:v>
                </c:pt>
                <c:pt idx="2">
                  <c:v>Attribute 2</c:v>
                </c:pt>
                <c:pt idx="3">
                  <c:v>Attribute 3</c:v>
                </c:pt>
                <c:pt idx="4">
                  <c:v>Attribute 4</c:v>
                </c:pt>
                <c:pt idx="5">
                  <c:v>Attribute 5</c:v>
                </c:pt>
                <c:pt idx="6">
                  <c:v>Attribute 6</c:v>
                </c:pt>
                <c:pt idx="7">
                  <c:v>Attribute 7</c:v>
                </c:pt>
                <c:pt idx="8">
                  <c:v>Attribute 8</c:v>
                </c:pt>
                <c:pt idx="9">
                  <c:v>Attribute 9</c:v>
                </c:pt>
                <c:pt idx="10">
                  <c:v>Attribute 10</c:v>
                </c:pt>
                <c:pt idx="11">
                  <c:v>Attribute 11</c:v>
                </c:pt>
                <c:pt idx="12">
                  <c:v>Attribute 12</c:v>
                </c:pt>
                <c:pt idx="13">
                  <c:v>Attribute 13</c:v>
                </c:pt>
                <c:pt idx="14">
                  <c:v>Attribute 14</c:v>
                </c:pt>
                <c:pt idx="15">
                  <c:v>Attribute 15</c:v>
                </c:pt>
                <c:pt idx="16">
                  <c:v>Attribute 16</c:v>
                </c:pt>
                <c:pt idx="17">
                  <c:v>Attribute 17</c:v>
                </c:pt>
                <c:pt idx="18">
                  <c:v>Attribute 18</c:v>
                </c:pt>
                <c:pt idx="19">
                  <c:v>Attribute 19</c:v>
                </c:pt>
                <c:pt idx="20">
                  <c:v>Attribute 20</c:v>
                </c:pt>
                <c:pt idx="21">
                  <c:v>Attribute 21</c:v>
                </c:pt>
                <c:pt idx="22">
                  <c:v>Attribute 22</c:v>
                </c:pt>
                <c:pt idx="23">
                  <c:v>Attribute 23</c:v>
                </c:pt>
                <c:pt idx="24">
                  <c:v>Attribute 24</c:v>
                </c:pt>
                <c:pt idx="25">
                  <c:v>Attribute 25</c:v>
                </c:pt>
                <c:pt idx="26">
                  <c:v>Attribute 26</c:v>
                </c:pt>
                <c:pt idx="27">
                  <c:v>Attribute 27</c:v>
                </c:pt>
                <c:pt idx="28">
                  <c:v>Attribute 28</c:v>
                </c:pt>
                <c:pt idx="29">
                  <c:v>Attribute 29</c:v>
                </c:pt>
                <c:pt idx="30">
                  <c:v>Attribute 30</c:v>
                </c:pt>
              </c:strCache>
            </c:strRef>
          </c:cat>
          <c:val>
            <c:numRef>
              <c:f>Sheet1!$B$2:$B$32</c:f>
              <c:numCache>
                <c:formatCode>0.00</c:formatCode>
                <c:ptCount val="31"/>
                <c:pt idx="0">
                  <c:v>6.8779999999999994E-2</c:v>
                </c:pt>
                <c:pt idx="1">
                  <c:v>2.2759999999999999E-2</c:v>
                </c:pt>
                <c:pt idx="2">
                  <c:v>0.11462</c:v>
                </c:pt>
                <c:pt idx="3">
                  <c:v>9.3310000000000004E-2</c:v>
                </c:pt>
                <c:pt idx="4">
                  <c:v>6.7129999999999995E-2</c:v>
                </c:pt>
                <c:pt idx="5">
                  <c:v>0.23250000000000001</c:v>
                </c:pt>
                <c:pt idx="6">
                  <c:v>0.22406000000000001</c:v>
                </c:pt>
                <c:pt idx="7">
                  <c:v>0.18337999999999999</c:v>
                </c:pt>
                <c:pt idx="8">
                  <c:v>0.10928</c:v>
                </c:pt>
                <c:pt idx="9">
                  <c:v>0.17343</c:v>
                </c:pt>
                <c:pt idx="10">
                  <c:v>0.21032999999999999</c:v>
                </c:pt>
                <c:pt idx="11">
                  <c:v>0.22091</c:v>
                </c:pt>
                <c:pt idx="12">
                  <c:v>0.31141999999999997</c:v>
                </c:pt>
                <c:pt idx="13">
                  <c:v>0.17657</c:v>
                </c:pt>
                <c:pt idx="14">
                  <c:v>0.14052999999999999</c:v>
                </c:pt>
                <c:pt idx="15">
                  <c:v>8.7499999999999994E-2</c:v>
                </c:pt>
                <c:pt idx="16">
                  <c:v>0.36092000000000002</c:v>
                </c:pt>
                <c:pt idx="17">
                  <c:v>-1.251E-2</c:v>
                </c:pt>
                <c:pt idx="18">
                  <c:v>0.13253999999999999</c:v>
                </c:pt>
                <c:pt idx="19">
                  <c:v>-0.18773999999999999</c:v>
                </c:pt>
                <c:pt idx="20">
                  <c:v>-5.339E-2</c:v>
                </c:pt>
                <c:pt idx="21">
                  <c:v>-4.829E-2</c:v>
                </c:pt>
                <c:pt idx="22">
                  <c:v>-0.27882000000000001</c:v>
                </c:pt>
                <c:pt idx="23">
                  <c:v>-0.10165</c:v>
                </c:pt>
                <c:pt idx="24">
                  <c:v>-0.1014</c:v>
                </c:pt>
                <c:pt idx="25">
                  <c:v>-0.17585000000000001</c:v>
                </c:pt>
                <c:pt idx="27">
                  <c:v>-2.4989999999999998E-2</c:v>
                </c:pt>
                <c:pt idx="28">
                  <c:v>0.20307</c:v>
                </c:pt>
                <c:pt idx="29">
                  <c:v>7.3450000000000001E-2</c:v>
                </c:pt>
                <c:pt idx="30">
                  <c:v>6.0900000000000003E-2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E-0C26-4C29-8AB5-8FBAB4E5DB6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cat>
            <c:strRef>
              <c:f>Sheet1!$A$2:$A$32</c:f>
              <c:strCache>
                <c:ptCount val="31"/>
                <c:pt idx="0">
                  <c:v>Overall Satisfaction</c:v>
                </c:pt>
                <c:pt idx="1">
                  <c:v>Attribute 1</c:v>
                </c:pt>
                <c:pt idx="2">
                  <c:v>Attribute 2</c:v>
                </c:pt>
                <c:pt idx="3">
                  <c:v>Attribute 3</c:v>
                </c:pt>
                <c:pt idx="4">
                  <c:v>Attribute 4</c:v>
                </c:pt>
                <c:pt idx="5">
                  <c:v>Attribute 5</c:v>
                </c:pt>
                <c:pt idx="6">
                  <c:v>Attribute 6</c:v>
                </c:pt>
                <c:pt idx="7">
                  <c:v>Attribute 7</c:v>
                </c:pt>
                <c:pt idx="8">
                  <c:v>Attribute 8</c:v>
                </c:pt>
                <c:pt idx="9">
                  <c:v>Attribute 9</c:v>
                </c:pt>
                <c:pt idx="10">
                  <c:v>Attribute 10</c:v>
                </c:pt>
                <c:pt idx="11">
                  <c:v>Attribute 11</c:v>
                </c:pt>
                <c:pt idx="12">
                  <c:v>Attribute 12</c:v>
                </c:pt>
                <c:pt idx="13">
                  <c:v>Attribute 13</c:v>
                </c:pt>
                <c:pt idx="14">
                  <c:v>Attribute 14</c:v>
                </c:pt>
                <c:pt idx="15">
                  <c:v>Attribute 15</c:v>
                </c:pt>
                <c:pt idx="16">
                  <c:v>Attribute 16</c:v>
                </c:pt>
                <c:pt idx="17">
                  <c:v>Attribute 17</c:v>
                </c:pt>
                <c:pt idx="18">
                  <c:v>Attribute 18</c:v>
                </c:pt>
                <c:pt idx="19">
                  <c:v>Attribute 19</c:v>
                </c:pt>
                <c:pt idx="20">
                  <c:v>Attribute 20</c:v>
                </c:pt>
                <c:pt idx="21">
                  <c:v>Attribute 21</c:v>
                </c:pt>
                <c:pt idx="22">
                  <c:v>Attribute 22</c:v>
                </c:pt>
                <c:pt idx="23">
                  <c:v>Attribute 23</c:v>
                </c:pt>
                <c:pt idx="24">
                  <c:v>Attribute 24</c:v>
                </c:pt>
                <c:pt idx="25">
                  <c:v>Attribute 25</c:v>
                </c:pt>
                <c:pt idx="26">
                  <c:v>Attribute 26</c:v>
                </c:pt>
                <c:pt idx="27">
                  <c:v>Attribute 27</c:v>
                </c:pt>
                <c:pt idx="28">
                  <c:v>Attribute 28</c:v>
                </c:pt>
                <c:pt idx="29">
                  <c:v>Attribute 29</c:v>
                </c:pt>
                <c:pt idx="30">
                  <c:v>Attribute 30</c:v>
                </c:pt>
              </c:strCache>
            </c:strRef>
          </c:cat>
          <c:val>
            <c:numRef>
              <c:f>Sheet1!$C$2:$C$32</c:f>
              <c:numCache>
                <c:formatCode>General</c:formatCode>
                <c:ptCount val="31"/>
              </c:numCache>
            </c:numRef>
          </c:val>
          <c:extLst>
            <c:ext xmlns:c16="http://schemas.microsoft.com/office/drawing/2014/chart" uri="{C3380CC4-5D6E-409C-BE32-E72D297353CC}">
              <c16:uniqueId val="{0000003F-0C26-4C29-8AB5-8FBAB4E5DB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76"/>
        <c:axId val="49401856"/>
        <c:axId val="49403392"/>
      </c:barChart>
      <c:catAx>
        <c:axId val="49401856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one"/>
        <c:spPr>
          <a:ln>
            <a:solidFill>
              <a:schemeClr val="tx1"/>
            </a:solidFill>
          </a:ln>
        </c:spPr>
        <c:crossAx val="49403392"/>
        <c:crosses val="autoZero"/>
        <c:auto val="1"/>
        <c:lblAlgn val="ctr"/>
        <c:lblOffset val="100"/>
        <c:noMultiLvlLbl val="0"/>
      </c:catAx>
      <c:valAx>
        <c:axId val="49403392"/>
        <c:scaling>
          <c:orientation val="minMax"/>
          <c:max val="1.5"/>
          <c:min val="-1.5"/>
        </c:scaling>
        <c:delete val="0"/>
        <c:axPos val="t"/>
        <c:numFmt formatCode="0.00" sourceLinked="1"/>
        <c:majorTickMark val="none"/>
        <c:minorTickMark val="none"/>
        <c:tickLblPos val="none"/>
        <c:spPr>
          <a:ln>
            <a:noFill/>
          </a:ln>
        </c:spPr>
        <c:crossAx val="494018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7614556745951482E-2"/>
          <c:y val="3.0050013671465394E-2"/>
          <c:w val="0.95100402929258787"/>
          <c:h val="0.7817886676904646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11</c:v>
                </c:pt>
              </c:strCache>
            </c:strRef>
          </c:tx>
          <c:spPr>
            <a:solidFill>
              <a:schemeClr val="accent1"/>
            </a:solidFill>
            <a:ln w="8324">
              <a:solidFill>
                <a:schemeClr val="tx2"/>
              </a:solidFill>
              <a:prstDash val="solid"/>
            </a:ln>
          </c:spPr>
          <c:invertIfNegative val="0"/>
          <c:dPt>
            <c:idx val="6"/>
            <c:invertIfNegative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BA7A-42A7-ABA3-4E2924A73ABB}"/>
              </c:ext>
            </c:extLst>
          </c:dPt>
          <c:dPt>
            <c:idx val="3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BA7A-42A7-ABA3-4E2924A73ABB}"/>
              </c:ext>
            </c:extLst>
          </c:dPt>
          <c:dLbls>
            <c:numFmt formatCode="#,##0.00" sourceLinked="0"/>
            <c:spPr>
              <a:noFill/>
              <a:ln w="16647">
                <a:noFill/>
              </a:ln>
            </c:spPr>
            <c:txPr>
              <a:bodyPr rot="0" vert="horz"/>
              <a:lstStyle/>
              <a:p>
                <a:pPr>
                  <a:defRPr sz="800" baseline="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DL
n = 3025</c:v>
                </c:pt>
                <c:pt idx="1">
                  <c:v>WN
n = 458</c:v>
                </c:pt>
                <c:pt idx="2">
                  <c:v>UA
n = 84</c:v>
                </c:pt>
                <c:pt idx="3">
                  <c:v>NK
n = 61</c:v>
                </c:pt>
                <c:pt idx="4">
                  <c:v>AA
n = 143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4.12</c:v>
                </c:pt>
                <c:pt idx="1">
                  <c:v>4.0999999999999996</c:v>
                </c:pt>
                <c:pt idx="2">
                  <c:v>4.08</c:v>
                </c:pt>
                <c:pt idx="3">
                  <c:v>4.05</c:v>
                </c:pt>
                <c:pt idx="4">
                  <c:v>3.85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A7A-42A7-ABA3-4E2924A73AB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21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trendline>
            <c:trendlineType val="linear"/>
            <c:dispRSqr val="0"/>
            <c:dispEq val="0"/>
          </c:trendline>
          <c:trendline>
            <c:spPr>
              <a:ln w="12700">
                <a:solidFill>
                  <a:srgbClr val="FF0000"/>
                </a:solidFill>
              </a:ln>
            </c:spPr>
            <c:trendlineType val="linear"/>
            <c:dispRSqr val="0"/>
            <c:dispEq val="0"/>
          </c:trendline>
          <c:trendline>
            <c:spPr>
              <a:ln>
                <a:solidFill>
                  <a:srgbClr val="FF3399"/>
                </a:solidFill>
              </a:ln>
            </c:spPr>
            <c:trendlineType val="linear"/>
            <c:dispRSqr val="0"/>
            <c:dispEq val="0"/>
          </c:trendline>
          <c:cat>
            <c:strRef>
              <c:f>Sheet1!$A$2:$A$6</c:f>
              <c:strCache>
                <c:ptCount val="5"/>
                <c:pt idx="0">
                  <c:v>DL
n = 3025</c:v>
                </c:pt>
                <c:pt idx="1">
                  <c:v>WN
n = 458</c:v>
                </c:pt>
                <c:pt idx="2">
                  <c:v>UA
n = 84</c:v>
                </c:pt>
                <c:pt idx="3">
                  <c:v>NK
n = 61</c:v>
                </c:pt>
                <c:pt idx="4">
                  <c:v>AA
n = 143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4.1100000000000003</c:v>
                </c:pt>
                <c:pt idx="1">
                  <c:v>4.1100000000000003</c:v>
                </c:pt>
                <c:pt idx="2">
                  <c:v>4.1100000000000003</c:v>
                </c:pt>
                <c:pt idx="3">
                  <c:v>4.1100000000000003</c:v>
                </c:pt>
                <c:pt idx="4">
                  <c:v>4.1100000000000003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A7A-42A7-ABA3-4E2924A73A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49474944"/>
        <c:axId val="148833408"/>
      </c:barChart>
      <c:catAx>
        <c:axId val="494749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800" baseline="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148833408"/>
        <c:crosses val="autoZero"/>
        <c:auto val="1"/>
        <c:lblAlgn val="ctr"/>
        <c:lblOffset val="100"/>
        <c:noMultiLvlLbl val="0"/>
      </c:catAx>
      <c:valAx>
        <c:axId val="148833408"/>
        <c:scaling>
          <c:orientation val="minMax"/>
          <c:max val="6"/>
          <c:min val="1"/>
        </c:scaling>
        <c:delete val="1"/>
        <c:axPos val="l"/>
        <c:title>
          <c:tx>
            <c:rich>
              <a:bodyPr rot="-5400000" vert="horz"/>
              <a:lstStyle/>
              <a:p>
                <a:pPr>
                  <a:defRPr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r>
                  <a:rPr lang="en-US" sz="800" b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Average</a:t>
                </a:r>
                <a:endParaRPr lang="en-US" sz="590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layout>
            <c:manualLayout>
              <c:xMode val="edge"/>
              <c:yMode val="edge"/>
              <c:x val="2.3743794323687895E-3"/>
              <c:y val="0.31739999256697027"/>
            </c:manualLayout>
          </c:layout>
          <c:overlay val="0"/>
        </c:title>
        <c:numFmt formatCode="General" sourceLinked="1"/>
        <c:majorTickMark val="out"/>
        <c:minorTickMark val="out"/>
        <c:tickLblPos val="nextTo"/>
        <c:crossAx val="49474944"/>
        <c:crosses val="autoZero"/>
        <c:crossBetween val="between"/>
        <c:majorUnit val="1"/>
        <c:minorUnit val="0.2"/>
      </c:valAx>
      <c:spPr>
        <a:noFill/>
        <a:ln w="25397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80"/>
      </a:pPr>
      <a:endParaRPr lang="en-US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7614556745951482E-2"/>
          <c:y val="3.0050013671465394E-2"/>
          <c:w val="0.95100402929258787"/>
          <c:h val="0.7817886676904646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 w="8324">
              <a:solidFill>
                <a:schemeClr val="tx2"/>
              </a:solidFill>
              <a:prstDash val="solid"/>
            </a:ln>
          </c:spPr>
          <c:invertIfNegative val="0"/>
          <c:dPt>
            <c:idx val="6"/>
            <c:invertIfNegative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FD80-41BF-898A-3B47880C7E43}"/>
              </c:ext>
            </c:extLst>
          </c:dPt>
          <c:dPt>
            <c:idx val="3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FD80-41BF-898A-3B47880C7E43}"/>
              </c:ext>
            </c:extLst>
          </c:dPt>
          <c:dLbls>
            <c:numFmt formatCode="#,##0.00" sourceLinked="0"/>
            <c:spPr>
              <a:noFill/>
              <a:ln w="16647">
                <a:noFill/>
              </a:ln>
            </c:spPr>
            <c:txPr>
              <a:bodyPr rot="0" vert="horz"/>
              <a:lstStyle/>
              <a:p>
                <a:pPr>
                  <a:defRPr sz="800" baseline="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DL
n = 3025</c:v>
                </c:pt>
                <c:pt idx="1">
                  <c:v>WN
n = 458</c:v>
                </c:pt>
                <c:pt idx="2">
                  <c:v>AA
n = 143</c:v>
                </c:pt>
                <c:pt idx="3">
                  <c:v>UA
n = 84</c:v>
                </c:pt>
                <c:pt idx="4">
                  <c:v>NK
n = 61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4.12</c:v>
                </c:pt>
                <c:pt idx="1">
                  <c:v>4.0999999999999996</c:v>
                </c:pt>
                <c:pt idx="2">
                  <c:v>3.85</c:v>
                </c:pt>
                <c:pt idx="3">
                  <c:v>4.08</c:v>
                </c:pt>
                <c:pt idx="4">
                  <c:v>4.05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D80-41BF-898A-3B47880C7E4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dLbls>
            <c:delete val="1"/>
          </c:dLbls>
          <c:trendline>
            <c:trendlineType val="linear"/>
            <c:dispRSqr val="0"/>
            <c:dispEq val="0"/>
          </c:trendline>
          <c:trendline>
            <c:spPr>
              <a:ln w="12700">
                <a:solidFill>
                  <a:srgbClr val="FF0000"/>
                </a:solidFill>
              </a:ln>
            </c:spPr>
            <c:trendlineType val="linear"/>
            <c:dispRSqr val="0"/>
            <c:dispEq val="0"/>
          </c:trendline>
          <c:trendline>
            <c:spPr>
              <a:ln>
                <a:solidFill>
                  <a:srgbClr val="FF3399"/>
                </a:solidFill>
              </a:ln>
            </c:spPr>
            <c:trendlineType val="linear"/>
            <c:dispRSqr val="0"/>
            <c:dispEq val="0"/>
          </c:trendline>
          <c:cat>
            <c:strRef>
              <c:f>Sheet1!$A$2:$A$6</c:f>
              <c:strCache>
                <c:ptCount val="5"/>
                <c:pt idx="0">
                  <c:v>DL
n = 3025</c:v>
                </c:pt>
                <c:pt idx="1">
                  <c:v>WN
n = 458</c:v>
                </c:pt>
                <c:pt idx="2">
                  <c:v>AA
n = 143</c:v>
                </c:pt>
                <c:pt idx="3">
                  <c:v>UA
n = 84</c:v>
                </c:pt>
                <c:pt idx="4">
                  <c:v>NK
n = 61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4.1100000000000003</c:v>
                </c:pt>
                <c:pt idx="1">
                  <c:v>4.1100000000000003</c:v>
                </c:pt>
                <c:pt idx="2">
                  <c:v>4.1100000000000003</c:v>
                </c:pt>
                <c:pt idx="3">
                  <c:v>4.1100000000000003</c:v>
                </c:pt>
                <c:pt idx="4">
                  <c:v>4.1100000000000003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D80-41BF-898A-3B47880C7E4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overlap val="100"/>
        <c:axId val="148890752"/>
        <c:axId val="148892288"/>
      </c:barChart>
      <c:catAx>
        <c:axId val="1488907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800" baseline="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148892288"/>
        <c:crosses val="autoZero"/>
        <c:auto val="1"/>
        <c:lblAlgn val="ctr"/>
        <c:lblOffset val="100"/>
        <c:noMultiLvlLbl val="0"/>
      </c:catAx>
      <c:valAx>
        <c:axId val="148892288"/>
        <c:scaling>
          <c:orientation val="minMax"/>
          <c:max val="6"/>
          <c:min val="1"/>
        </c:scaling>
        <c:delete val="1"/>
        <c:axPos val="l"/>
        <c:title>
          <c:tx>
            <c:rich>
              <a:bodyPr rot="-5400000" vert="horz"/>
              <a:lstStyle/>
              <a:p>
                <a:pPr>
                  <a:defRPr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r>
                  <a:rPr lang="en-US" sz="800" b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Average</a:t>
                </a:r>
                <a:endParaRPr lang="en-US" sz="590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layout>
            <c:manualLayout>
              <c:xMode val="edge"/>
              <c:yMode val="edge"/>
              <c:x val="2.3743794323687895E-3"/>
              <c:y val="0.31739999256697027"/>
            </c:manualLayout>
          </c:layout>
          <c:overlay val="0"/>
        </c:title>
        <c:numFmt formatCode="General" sourceLinked="1"/>
        <c:majorTickMark val="out"/>
        <c:minorTickMark val="out"/>
        <c:tickLblPos val="nextTo"/>
        <c:crossAx val="148890752"/>
        <c:crosses val="autoZero"/>
        <c:crossBetween val="between"/>
        <c:majorUnit val="1"/>
        <c:minorUnit val="0.2"/>
      </c:valAx>
      <c:spPr>
        <a:noFill/>
        <a:ln w="25397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80"/>
      </a:pPr>
      <a:endParaRPr lang="en-US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7614556745951482E-2"/>
          <c:y val="3.0050013671465394E-2"/>
          <c:w val="0.95100402929258787"/>
          <c:h val="0.7817886676904646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11</c:v>
                </c:pt>
              </c:strCache>
            </c:strRef>
          </c:tx>
          <c:spPr>
            <a:solidFill>
              <a:schemeClr val="accent1"/>
            </a:solidFill>
            <a:ln w="8324">
              <a:solidFill>
                <a:schemeClr val="tx2"/>
              </a:solidFill>
              <a:prstDash val="solid"/>
            </a:ln>
          </c:spPr>
          <c:invertIfNegative val="0"/>
          <c:dPt>
            <c:idx val="6"/>
            <c:invertIfNegative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549A-4BE7-95C5-8D8025BF5BA0}"/>
              </c:ext>
            </c:extLst>
          </c:dPt>
          <c:dPt>
            <c:idx val="3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549A-4BE7-95C5-8D8025BF5BA0}"/>
              </c:ext>
            </c:extLst>
          </c:dPt>
          <c:dLbls>
            <c:numFmt formatCode="#,##0.00" sourceLinked="0"/>
            <c:spPr>
              <a:noFill/>
              <a:ln w="16647">
                <a:noFill/>
              </a:ln>
            </c:spPr>
            <c:txPr>
              <a:bodyPr rot="0" vert="horz"/>
              <a:lstStyle/>
              <a:p>
                <a:pPr>
                  <a:defRPr sz="800" baseline="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UA
n = 69</c:v>
                </c:pt>
                <c:pt idx="1">
                  <c:v>DL
n = 1340</c:v>
                </c:pt>
                <c:pt idx="2">
                  <c:v>WN
n = 325</c:v>
                </c:pt>
                <c:pt idx="3">
                  <c:v>AA
n = 129</c:v>
                </c:pt>
                <c:pt idx="4">
                  <c:v>NK
n = 57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4.13</c:v>
                </c:pt>
                <c:pt idx="1">
                  <c:v>4.03</c:v>
                </c:pt>
                <c:pt idx="2">
                  <c:v>4.03</c:v>
                </c:pt>
                <c:pt idx="3">
                  <c:v>3.93</c:v>
                </c:pt>
                <c:pt idx="4">
                  <c:v>3.82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49A-4BE7-95C5-8D8025BF5BA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21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trendline>
            <c:trendlineType val="linear"/>
            <c:dispRSqr val="0"/>
            <c:dispEq val="0"/>
          </c:trendline>
          <c:trendline>
            <c:spPr>
              <a:ln w="12700">
                <a:solidFill>
                  <a:srgbClr val="FF0000"/>
                </a:solidFill>
              </a:ln>
            </c:spPr>
            <c:trendlineType val="linear"/>
            <c:dispRSqr val="0"/>
            <c:dispEq val="0"/>
          </c:trendline>
          <c:trendline>
            <c:spPr>
              <a:ln>
                <a:solidFill>
                  <a:srgbClr val="FF3399"/>
                </a:solidFill>
              </a:ln>
            </c:spPr>
            <c:trendlineType val="linear"/>
            <c:dispRSqr val="0"/>
            <c:dispEq val="0"/>
          </c:trendline>
          <c:cat>
            <c:strRef>
              <c:f>Sheet1!$A$2:$A$6</c:f>
              <c:strCache>
                <c:ptCount val="5"/>
                <c:pt idx="0">
                  <c:v>UA
n = 69</c:v>
                </c:pt>
                <c:pt idx="1">
                  <c:v>DL
n = 1340</c:v>
                </c:pt>
                <c:pt idx="2">
                  <c:v>WN
n = 325</c:v>
                </c:pt>
                <c:pt idx="3">
                  <c:v>AA
n = 129</c:v>
                </c:pt>
                <c:pt idx="4">
                  <c:v>NK
n = 57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4.0199999999999996</c:v>
                </c:pt>
                <c:pt idx="1">
                  <c:v>4.0199999999999996</c:v>
                </c:pt>
                <c:pt idx="2">
                  <c:v>4.0199999999999996</c:v>
                </c:pt>
                <c:pt idx="3">
                  <c:v>4.0199999999999996</c:v>
                </c:pt>
                <c:pt idx="4">
                  <c:v>4.0199999999999996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49A-4BE7-95C5-8D8025BF5B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149667200"/>
        <c:axId val="149673088"/>
      </c:barChart>
      <c:catAx>
        <c:axId val="1496672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800" baseline="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149673088"/>
        <c:crosses val="autoZero"/>
        <c:auto val="1"/>
        <c:lblAlgn val="ctr"/>
        <c:lblOffset val="100"/>
        <c:noMultiLvlLbl val="0"/>
      </c:catAx>
      <c:valAx>
        <c:axId val="149673088"/>
        <c:scaling>
          <c:orientation val="minMax"/>
          <c:max val="6"/>
          <c:min val="1"/>
        </c:scaling>
        <c:delete val="1"/>
        <c:axPos val="l"/>
        <c:title>
          <c:tx>
            <c:rich>
              <a:bodyPr rot="-5400000" vert="horz"/>
              <a:lstStyle/>
              <a:p>
                <a:pPr>
                  <a:defRPr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r>
                  <a:rPr lang="en-US" sz="800" b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Average</a:t>
                </a:r>
                <a:endParaRPr lang="en-US" sz="590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layout>
            <c:manualLayout>
              <c:xMode val="edge"/>
              <c:yMode val="edge"/>
              <c:x val="2.3743794323687895E-3"/>
              <c:y val="0.31739999256697027"/>
            </c:manualLayout>
          </c:layout>
          <c:overlay val="0"/>
        </c:title>
        <c:numFmt formatCode="General" sourceLinked="1"/>
        <c:majorTickMark val="out"/>
        <c:minorTickMark val="out"/>
        <c:tickLblPos val="nextTo"/>
        <c:crossAx val="149667200"/>
        <c:crosses val="autoZero"/>
        <c:crossBetween val="between"/>
        <c:majorUnit val="1"/>
        <c:minorUnit val="0.2"/>
      </c:valAx>
      <c:spPr>
        <a:noFill/>
        <a:ln w="25397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80"/>
      </a:pPr>
      <a:endParaRPr lang="en-US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7614556745951482E-2"/>
          <c:y val="3.0050013671465394E-2"/>
          <c:w val="0.95100402929258787"/>
          <c:h val="0.7817886676904646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 w="8324">
              <a:solidFill>
                <a:schemeClr val="tx2"/>
              </a:solidFill>
              <a:prstDash val="solid"/>
            </a:ln>
          </c:spPr>
          <c:invertIfNegative val="0"/>
          <c:dPt>
            <c:idx val="6"/>
            <c:invertIfNegative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A2DC-4DDD-AE50-6AAA8D4D83F8}"/>
              </c:ext>
            </c:extLst>
          </c:dPt>
          <c:dPt>
            <c:idx val="3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A2DC-4DDD-AE50-6AAA8D4D83F8}"/>
              </c:ext>
            </c:extLst>
          </c:dPt>
          <c:dLbls>
            <c:numFmt formatCode="#,##0.00" sourceLinked="0"/>
            <c:spPr>
              <a:noFill/>
              <a:ln w="16647">
                <a:noFill/>
              </a:ln>
            </c:spPr>
            <c:txPr>
              <a:bodyPr rot="0" vert="horz"/>
              <a:lstStyle/>
              <a:p>
                <a:pPr>
                  <a:defRPr sz="800" baseline="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DL
n = 1340</c:v>
                </c:pt>
                <c:pt idx="1">
                  <c:v>WN
n = 325</c:v>
                </c:pt>
                <c:pt idx="2">
                  <c:v>AA
n = 129</c:v>
                </c:pt>
                <c:pt idx="3">
                  <c:v>UA
n = 69</c:v>
                </c:pt>
                <c:pt idx="4">
                  <c:v>NK
n = 57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4.03</c:v>
                </c:pt>
                <c:pt idx="1">
                  <c:v>4.03</c:v>
                </c:pt>
                <c:pt idx="2">
                  <c:v>3.93</c:v>
                </c:pt>
                <c:pt idx="3">
                  <c:v>4.13</c:v>
                </c:pt>
                <c:pt idx="4">
                  <c:v>3.82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2DC-4DDD-AE50-6AAA8D4D83F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trendline>
            <c:trendlineType val="linear"/>
            <c:dispRSqr val="0"/>
            <c:dispEq val="0"/>
          </c:trendline>
          <c:trendline>
            <c:spPr>
              <a:ln w="12700">
                <a:solidFill>
                  <a:srgbClr val="FF0000"/>
                </a:solidFill>
              </a:ln>
            </c:spPr>
            <c:trendlineType val="linear"/>
            <c:dispRSqr val="0"/>
            <c:dispEq val="0"/>
          </c:trendline>
          <c:trendline>
            <c:spPr>
              <a:ln>
                <a:solidFill>
                  <a:srgbClr val="FF3399"/>
                </a:solidFill>
              </a:ln>
            </c:spPr>
            <c:trendlineType val="linear"/>
            <c:dispRSqr val="0"/>
            <c:dispEq val="0"/>
          </c:trendline>
          <c:cat>
            <c:strRef>
              <c:f>Sheet1!$A$2:$A$6</c:f>
              <c:strCache>
                <c:ptCount val="5"/>
                <c:pt idx="0">
                  <c:v>DL
n = 1340</c:v>
                </c:pt>
                <c:pt idx="1">
                  <c:v>WN
n = 325</c:v>
                </c:pt>
                <c:pt idx="2">
                  <c:v>AA
n = 129</c:v>
                </c:pt>
                <c:pt idx="3">
                  <c:v>UA
n = 69</c:v>
                </c:pt>
                <c:pt idx="4">
                  <c:v>NK
n = 57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4.0199999999999996</c:v>
                </c:pt>
                <c:pt idx="1">
                  <c:v>4.0199999999999996</c:v>
                </c:pt>
                <c:pt idx="2">
                  <c:v>4.0199999999999996</c:v>
                </c:pt>
                <c:pt idx="3">
                  <c:v>4.0199999999999996</c:v>
                </c:pt>
                <c:pt idx="4">
                  <c:v>4.0199999999999996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2DC-4DDD-AE50-6AAA8D4D83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150058112"/>
        <c:axId val="150059648"/>
      </c:barChart>
      <c:catAx>
        <c:axId val="1500581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800" baseline="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150059648"/>
        <c:crosses val="autoZero"/>
        <c:auto val="1"/>
        <c:lblAlgn val="ctr"/>
        <c:lblOffset val="100"/>
        <c:noMultiLvlLbl val="0"/>
      </c:catAx>
      <c:valAx>
        <c:axId val="150059648"/>
        <c:scaling>
          <c:orientation val="minMax"/>
          <c:max val="6"/>
          <c:min val="1"/>
        </c:scaling>
        <c:delete val="1"/>
        <c:axPos val="l"/>
        <c:title>
          <c:tx>
            <c:rich>
              <a:bodyPr rot="-5400000" vert="horz"/>
              <a:lstStyle/>
              <a:p>
                <a:pPr>
                  <a:defRPr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r>
                  <a:rPr lang="en-US" sz="800" b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Average</a:t>
                </a:r>
                <a:endParaRPr lang="en-US" sz="590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layout>
            <c:manualLayout>
              <c:xMode val="edge"/>
              <c:yMode val="edge"/>
              <c:x val="2.3743794323687895E-3"/>
              <c:y val="0.31739999256697027"/>
            </c:manualLayout>
          </c:layout>
          <c:overlay val="0"/>
        </c:title>
        <c:numFmt formatCode="General" sourceLinked="1"/>
        <c:majorTickMark val="out"/>
        <c:minorTickMark val="out"/>
        <c:tickLblPos val="nextTo"/>
        <c:crossAx val="150058112"/>
        <c:crosses val="autoZero"/>
        <c:crossBetween val="between"/>
        <c:majorUnit val="1"/>
        <c:minorUnit val="0.2"/>
      </c:valAx>
      <c:spPr>
        <a:noFill/>
        <a:ln w="25397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80"/>
      </a:pPr>
      <a:endParaRPr lang="en-US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7614556745951482E-2"/>
          <c:y val="3.0050013671465394E-2"/>
          <c:w val="0.95100402929258787"/>
          <c:h val="0.7817886676904646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11</c:v>
                </c:pt>
              </c:strCache>
            </c:strRef>
          </c:tx>
          <c:spPr>
            <a:solidFill>
              <a:schemeClr val="accent1"/>
            </a:solidFill>
            <a:ln w="8324">
              <a:solidFill>
                <a:schemeClr val="tx2"/>
              </a:solidFill>
              <a:prstDash val="solid"/>
            </a:ln>
          </c:spPr>
          <c:invertIfNegative val="0"/>
          <c:dPt>
            <c:idx val="6"/>
            <c:invertIfNegative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F652-4B80-8C99-BAE359F3C9C9}"/>
              </c:ext>
            </c:extLst>
          </c:dPt>
          <c:dPt>
            <c:idx val="3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F652-4B80-8C99-BAE359F3C9C9}"/>
              </c:ext>
            </c:extLst>
          </c:dPt>
          <c:dLbls>
            <c:numFmt formatCode="#,##0.00" sourceLinked="0"/>
            <c:spPr>
              <a:noFill/>
              <a:ln w="16647">
                <a:noFill/>
              </a:ln>
            </c:spPr>
            <c:txPr>
              <a:bodyPr rot="0" vert="horz"/>
              <a:lstStyle/>
              <a:p>
                <a:pPr>
                  <a:defRPr sz="800" baseline="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WN
n = 322</c:v>
                </c:pt>
                <c:pt idx="1">
                  <c:v>UA
n = 72</c:v>
                </c:pt>
                <c:pt idx="2">
                  <c:v>DL
n = 1319</c:v>
                </c:pt>
                <c:pt idx="3">
                  <c:v>AA
n = 123</c:v>
                </c:pt>
                <c:pt idx="4">
                  <c:v>NK
n = 57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4.2</c:v>
                </c:pt>
                <c:pt idx="1">
                  <c:v>4.1900000000000004</c:v>
                </c:pt>
                <c:pt idx="2">
                  <c:v>4.13</c:v>
                </c:pt>
                <c:pt idx="3">
                  <c:v>4.09</c:v>
                </c:pt>
                <c:pt idx="4">
                  <c:v>3.82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652-4B80-8C99-BAE359F3C9C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21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trendline>
            <c:trendlineType val="linear"/>
            <c:dispRSqr val="0"/>
            <c:dispEq val="0"/>
          </c:trendline>
          <c:trendline>
            <c:spPr>
              <a:ln w="12700">
                <a:solidFill>
                  <a:srgbClr val="FF0000"/>
                </a:solidFill>
              </a:ln>
            </c:spPr>
            <c:trendlineType val="linear"/>
            <c:dispRSqr val="0"/>
            <c:dispEq val="0"/>
          </c:trendline>
          <c:trendline>
            <c:spPr>
              <a:ln>
                <a:solidFill>
                  <a:srgbClr val="FF3399"/>
                </a:solidFill>
              </a:ln>
            </c:spPr>
            <c:trendlineType val="linear"/>
            <c:dispRSqr val="0"/>
            <c:dispEq val="0"/>
          </c:trendline>
          <c:cat>
            <c:strRef>
              <c:f>Sheet1!$A$2:$A$6</c:f>
              <c:strCache>
                <c:ptCount val="5"/>
                <c:pt idx="0">
                  <c:v>WN
n = 322</c:v>
                </c:pt>
                <c:pt idx="1">
                  <c:v>UA
n = 72</c:v>
                </c:pt>
                <c:pt idx="2">
                  <c:v>DL
n = 1319</c:v>
                </c:pt>
                <c:pt idx="3">
                  <c:v>AA
n = 123</c:v>
                </c:pt>
                <c:pt idx="4">
                  <c:v>NK
n = 57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4.13</c:v>
                </c:pt>
                <c:pt idx="1">
                  <c:v>4.13</c:v>
                </c:pt>
                <c:pt idx="2">
                  <c:v>4.13</c:v>
                </c:pt>
                <c:pt idx="3">
                  <c:v>4.13</c:v>
                </c:pt>
                <c:pt idx="4">
                  <c:v>4.13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652-4B80-8C99-BAE359F3C9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162656256"/>
        <c:axId val="162657792"/>
      </c:barChart>
      <c:catAx>
        <c:axId val="1626562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800" baseline="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162657792"/>
        <c:crosses val="autoZero"/>
        <c:auto val="1"/>
        <c:lblAlgn val="ctr"/>
        <c:lblOffset val="100"/>
        <c:noMultiLvlLbl val="0"/>
      </c:catAx>
      <c:valAx>
        <c:axId val="162657792"/>
        <c:scaling>
          <c:orientation val="minMax"/>
          <c:max val="6"/>
          <c:min val="1"/>
        </c:scaling>
        <c:delete val="1"/>
        <c:axPos val="l"/>
        <c:title>
          <c:tx>
            <c:rich>
              <a:bodyPr rot="-5400000" vert="horz"/>
              <a:lstStyle/>
              <a:p>
                <a:pPr>
                  <a:defRPr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r>
                  <a:rPr lang="en-US" sz="800" b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Average</a:t>
                </a:r>
                <a:endParaRPr lang="en-US" sz="590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layout>
            <c:manualLayout>
              <c:xMode val="edge"/>
              <c:yMode val="edge"/>
              <c:x val="2.3743794323687895E-3"/>
              <c:y val="0.31739999256697027"/>
            </c:manualLayout>
          </c:layout>
          <c:overlay val="0"/>
        </c:title>
        <c:numFmt formatCode="General" sourceLinked="1"/>
        <c:majorTickMark val="out"/>
        <c:minorTickMark val="out"/>
        <c:tickLblPos val="nextTo"/>
        <c:crossAx val="162656256"/>
        <c:crosses val="autoZero"/>
        <c:crossBetween val="between"/>
        <c:majorUnit val="1"/>
        <c:minorUnit val="0.2"/>
      </c:valAx>
      <c:spPr>
        <a:noFill/>
        <a:ln w="25397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80"/>
      </a:pPr>
      <a:endParaRPr lang="en-US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7614556745951482E-2"/>
          <c:y val="3.0050013671465394E-2"/>
          <c:w val="0.95100402929258787"/>
          <c:h val="0.7817886676904646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 w="8324">
              <a:solidFill>
                <a:schemeClr val="tx2"/>
              </a:solidFill>
              <a:prstDash val="solid"/>
            </a:ln>
          </c:spPr>
          <c:invertIfNegative val="0"/>
          <c:dPt>
            <c:idx val="6"/>
            <c:invertIfNegative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19EB-4078-AA82-1E517C7E0E01}"/>
              </c:ext>
            </c:extLst>
          </c:dPt>
          <c:dPt>
            <c:idx val="3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19EB-4078-AA82-1E517C7E0E01}"/>
              </c:ext>
            </c:extLst>
          </c:dPt>
          <c:dLbls>
            <c:numFmt formatCode="#,##0.00" sourceLinked="0"/>
            <c:spPr>
              <a:noFill/>
              <a:ln w="16647">
                <a:noFill/>
              </a:ln>
            </c:spPr>
            <c:txPr>
              <a:bodyPr rot="0" vert="horz"/>
              <a:lstStyle/>
              <a:p>
                <a:pPr>
                  <a:defRPr sz="800" baseline="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DL
n = 1319</c:v>
                </c:pt>
                <c:pt idx="1">
                  <c:v>WN
n = 322</c:v>
                </c:pt>
                <c:pt idx="2">
                  <c:v>AA
n = 123</c:v>
                </c:pt>
                <c:pt idx="3">
                  <c:v>UA
n = 72</c:v>
                </c:pt>
                <c:pt idx="4">
                  <c:v>NK
n = 57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4.13</c:v>
                </c:pt>
                <c:pt idx="1">
                  <c:v>4.2</c:v>
                </c:pt>
                <c:pt idx="2">
                  <c:v>4.09</c:v>
                </c:pt>
                <c:pt idx="3">
                  <c:v>4.1900000000000004</c:v>
                </c:pt>
                <c:pt idx="4">
                  <c:v>3.82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9EB-4078-AA82-1E517C7E0E0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trendline>
            <c:trendlineType val="linear"/>
            <c:dispRSqr val="0"/>
            <c:dispEq val="0"/>
          </c:trendline>
          <c:trendline>
            <c:spPr>
              <a:ln w="12700">
                <a:solidFill>
                  <a:srgbClr val="FF0000"/>
                </a:solidFill>
              </a:ln>
            </c:spPr>
            <c:trendlineType val="linear"/>
            <c:dispRSqr val="0"/>
            <c:dispEq val="0"/>
          </c:trendline>
          <c:trendline>
            <c:spPr>
              <a:ln>
                <a:solidFill>
                  <a:srgbClr val="FF3399"/>
                </a:solidFill>
              </a:ln>
            </c:spPr>
            <c:trendlineType val="linear"/>
            <c:dispRSqr val="0"/>
            <c:dispEq val="0"/>
          </c:trendline>
          <c:cat>
            <c:strRef>
              <c:f>Sheet1!$A$2:$A$6</c:f>
              <c:strCache>
                <c:ptCount val="5"/>
                <c:pt idx="0">
                  <c:v>DL
n = 1319</c:v>
                </c:pt>
                <c:pt idx="1">
                  <c:v>WN
n = 322</c:v>
                </c:pt>
                <c:pt idx="2">
                  <c:v>AA
n = 123</c:v>
                </c:pt>
                <c:pt idx="3">
                  <c:v>UA
n = 72</c:v>
                </c:pt>
                <c:pt idx="4">
                  <c:v>NK
n = 57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4.13</c:v>
                </c:pt>
                <c:pt idx="1">
                  <c:v>4.13</c:v>
                </c:pt>
                <c:pt idx="2">
                  <c:v>4.13</c:v>
                </c:pt>
                <c:pt idx="3">
                  <c:v>4.13</c:v>
                </c:pt>
                <c:pt idx="4">
                  <c:v>4.13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9EB-4078-AA82-1E517C7E0E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162715136"/>
        <c:axId val="162716672"/>
      </c:barChart>
      <c:catAx>
        <c:axId val="1627151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800" baseline="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162716672"/>
        <c:crosses val="autoZero"/>
        <c:auto val="1"/>
        <c:lblAlgn val="ctr"/>
        <c:lblOffset val="100"/>
        <c:noMultiLvlLbl val="0"/>
      </c:catAx>
      <c:valAx>
        <c:axId val="162716672"/>
        <c:scaling>
          <c:orientation val="minMax"/>
          <c:max val="6"/>
          <c:min val="1"/>
        </c:scaling>
        <c:delete val="1"/>
        <c:axPos val="l"/>
        <c:title>
          <c:tx>
            <c:rich>
              <a:bodyPr rot="-5400000" vert="horz"/>
              <a:lstStyle/>
              <a:p>
                <a:pPr>
                  <a:defRPr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r>
                  <a:rPr lang="en-US" sz="800" b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Average</a:t>
                </a:r>
                <a:endParaRPr lang="en-US" sz="590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layout>
            <c:manualLayout>
              <c:xMode val="edge"/>
              <c:yMode val="edge"/>
              <c:x val="2.3743794323687895E-3"/>
              <c:y val="0.31739999256697027"/>
            </c:manualLayout>
          </c:layout>
          <c:overlay val="0"/>
        </c:title>
        <c:numFmt formatCode="General" sourceLinked="1"/>
        <c:majorTickMark val="out"/>
        <c:minorTickMark val="out"/>
        <c:tickLblPos val="nextTo"/>
        <c:crossAx val="162715136"/>
        <c:crosses val="autoZero"/>
        <c:crossBetween val="between"/>
        <c:majorUnit val="1"/>
        <c:minorUnit val="0.2"/>
      </c:valAx>
      <c:spPr>
        <a:noFill/>
        <a:ln w="25397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80"/>
      </a:pPr>
      <a:endParaRPr lang="en-US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7614556745951482E-2"/>
          <c:y val="3.0050013671465394E-2"/>
          <c:w val="0.95100402929258787"/>
          <c:h val="0.7817886676904646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11</c:v>
                </c:pt>
              </c:strCache>
            </c:strRef>
          </c:tx>
          <c:spPr>
            <a:solidFill>
              <a:schemeClr val="accent1"/>
            </a:solidFill>
            <a:ln w="8324">
              <a:solidFill>
                <a:schemeClr val="tx2"/>
              </a:solidFill>
              <a:prstDash val="solid"/>
            </a:ln>
          </c:spPr>
          <c:invertIfNegative val="0"/>
          <c:dPt>
            <c:idx val="6"/>
            <c:invertIfNegative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3A89-48C3-88CD-5F69B7BE93AC}"/>
              </c:ext>
            </c:extLst>
          </c:dPt>
          <c:dPt>
            <c:idx val="3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3A89-48C3-88CD-5F69B7BE93AC}"/>
              </c:ext>
            </c:extLst>
          </c:dPt>
          <c:dLbls>
            <c:numFmt formatCode="#,##0.00" sourceLinked="0"/>
            <c:spPr>
              <a:noFill/>
              <a:ln w="16647">
                <a:noFill/>
              </a:ln>
            </c:spPr>
            <c:txPr>
              <a:bodyPr rot="0" vert="horz"/>
              <a:lstStyle/>
              <a:p>
                <a:pPr>
                  <a:defRPr sz="800" baseline="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WN
n = 320</c:v>
                </c:pt>
                <c:pt idx="1">
                  <c:v>DL
n = 1318</c:v>
                </c:pt>
                <c:pt idx="2">
                  <c:v>UA
n = 73</c:v>
                </c:pt>
                <c:pt idx="3">
                  <c:v>AA
n = 120</c:v>
                </c:pt>
                <c:pt idx="4">
                  <c:v>NK
n = 55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4.28</c:v>
                </c:pt>
                <c:pt idx="1">
                  <c:v>4.1900000000000004</c:v>
                </c:pt>
                <c:pt idx="2">
                  <c:v>4.16</c:v>
                </c:pt>
                <c:pt idx="3">
                  <c:v>4.0999999999999996</c:v>
                </c:pt>
                <c:pt idx="4">
                  <c:v>3.73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A89-48C3-88CD-5F69B7BE93A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21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trendline>
            <c:trendlineType val="linear"/>
            <c:dispRSqr val="0"/>
            <c:dispEq val="0"/>
          </c:trendline>
          <c:trendline>
            <c:spPr>
              <a:ln w="12700">
                <a:solidFill>
                  <a:srgbClr val="FF0000"/>
                </a:solidFill>
              </a:ln>
            </c:spPr>
            <c:trendlineType val="linear"/>
            <c:dispRSqr val="0"/>
            <c:dispEq val="0"/>
          </c:trendline>
          <c:trendline>
            <c:spPr>
              <a:ln>
                <a:solidFill>
                  <a:srgbClr val="FF3399"/>
                </a:solidFill>
              </a:ln>
            </c:spPr>
            <c:trendlineType val="linear"/>
            <c:dispRSqr val="0"/>
            <c:dispEq val="0"/>
          </c:trendline>
          <c:cat>
            <c:strRef>
              <c:f>Sheet1!$A$2:$A$6</c:f>
              <c:strCache>
                <c:ptCount val="5"/>
                <c:pt idx="0">
                  <c:v>WN
n = 320</c:v>
                </c:pt>
                <c:pt idx="1">
                  <c:v>DL
n = 1318</c:v>
                </c:pt>
                <c:pt idx="2">
                  <c:v>UA
n = 73</c:v>
                </c:pt>
                <c:pt idx="3">
                  <c:v>AA
n = 120</c:v>
                </c:pt>
                <c:pt idx="4">
                  <c:v>NK
n = 55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4.1900000000000004</c:v>
                </c:pt>
                <c:pt idx="1">
                  <c:v>4.1900000000000004</c:v>
                </c:pt>
                <c:pt idx="2">
                  <c:v>4.1900000000000004</c:v>
                </c:pt>
                <c:pt idx="3">
                  <c:v>4.1900000000000004</c:v>
                </c:pt>
                <c:pt idx="4">
                  <c:v>4.1900000000000004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A89-48C3-88CD-5F69B7BE93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163078528"/>
        <c:axId val="163080064"/>
      </c:barChart>
      <c:catAx>
        <c:axId val="1630785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800" baseline="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163080064"/>
        <c:crosses val="autoZero"/>
        <c:auto val="1"/>
        <c:lblAlgn val="ctr"/>
        <c:lblOffset val="100"/>
        <c:noMultiLvlLbl val="0"/>
      </c:catAx>
      <c:valAx>
        <c:axId val="163080064"/>
        <c:scaling>
          <c:orientation val="minMax"/>
          <c:max val="6"/>
          <c:min val="1"/>
        </c:scaling>
        <c:delete val="1"/>
        <c:axPos val="l"/>
        <c:title>
          <c:tx>
            <c:rich>
              <a:bodyPr rot="-5400000" vert="horz"/>
              <a:lstStyle/>
              <a:p>
                <a:pPr>
                  <a:defRPr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r>
                  <a:rPr lang="en-US" sz="800" b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Average</a:t>
                </a:r>
                <a:endParaRPr lang="en-US" sz="590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layout>
            <c:manualLayout>
              <c:xMode val="edge"/>
              <c:yMode val="edge"/>
              <c:x val="2.3743794323687895E-3"/>
              <c:y val="0.31739999256697027"/>
            </c:manualLayout>
          </c:layout>
          <c:overlay val="0"/>
        </c:title>
        <c:numFmt formatCode="General" sourceLinked="1"/>
        <c:majorTickMark val="out"/>
        <c:minorTickMark val="out"/>
        <c:tickLblPos val="nextTo"/>
        <c:crossAx val="163078528"/>
        <c:crosses val="autoZero"/>
        <c:crossBetween val="between"/>
        <c:majorUnit val="1"/>
        <c:minorUnit val="0.2"/>
      </c:valAx>
      <c:spPr>
        <a:noFill/>
        <a:ln w="25397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80"/>
      </a:pPr>
      <a:endParaRPr lang="en-US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7614556745951482E-2"/>
          <c:y val="3.0050013671465394E-2"/>
          <c:w val="0.95100402929258787"/>
          <c:h val="0.7817886676904646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 w="8324">
              <a:solidFill>
                <a:schemeClr val="tx2"/>
              </a:solidFill>
              <a:prstDash val="solid"/>
            </a:ln>
          </c:spPr>
          <c:invertIfNegative val="0"/>
          <c:dPt>
            <c:idx val="6"/>
            <c:invertIfNegative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E1D6-43FD-ABF2-E68E2616EC46}"/>
              </c:ext>
            </c:extLst>
          </c:dPt>
          <c:dPt>
            <c:idx val="3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E1D6-43FD-ABF2-E68E2616EC46}"/>
              </c:ext>
            </c:extLst>
          </c:dPt>
          <c:dLbls>
            <c:numFmt formatCode="#,##0.00" sourceLinked="0"/>
            <c:spPr>
              <a:noFill/>
              <a:ln w="16647">
                <a:noFill/>
              </a:ln>
            </c:spPr>
            <c:txPr>
              <a:bodyPr rot="0" vert="horz"/>
              <a:lstStyle/>
              <a:p>
                <a:pPr>
                  <a:defRPr sz="800" baseline="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DL
n = 1318</c:v>
                </c:pt>
                <c:pt idx="1">
                  <c:v>WN
n = 320</c:v>
                </c:pt>
                <c:pt idx="2">
                  <c:v>AA
n = 120</c:v>
                </c:pt>
                <c:pt idx="3">
                  <c:v>UA
n = 73</c:v>
                </c:pt>
                <c:pt idx="4">
                  <c:v>NK
n = 55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4.1900000000000004</c:v>
                </c:pt>
                <c:pt idx="1">
                  <c:v>4.28</c:v>
                </c:pt>
                <c:pt idx="2">
                  <c:v>4.0999999999999996</c:v>
                </c:pt>
                <c:pt idx="3">
                  <c:v>4.16</c:v>
                </c:pt>
                <c:pt idx="4">
                  <c:v>3.73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1D6-43FD-ABF2-E68E2616EC4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trendline>
            <c:trendlineType val="linear"/>
            <c:dispRSqr val="0"/>
            <c:dispEq val="0"/>
          </c:trendline>
          <c:trendline>
            <c:spPr>
              <a:ln w="12700">
                <a:solidFill>
                  <a:srgbClr val="FF0000"/>
                </a:solidFill>
              </a:ln>
            </c:spPr>
            <c:trendlineType val="linear"/>
            <c:dispRSqr val="0"/>
            <c:dispEq val="0"/>
          </c:trendline>
          <c:trendline>
            <c:spPr>
              <a:ln>
                <a:solidFill>
                  <a:srgbClr val="FF3399"/>
                </a:solidFill>
              </a:ln>
            </c:spPr>
            <c:trendlineType val="linear"/>
            <c:dispRSqr val="0"/>
            <c:dispEq val="0"/>
          </c:trendline>
          <c:cat>
            <c:strRef>
              <c:f>Sheet1!$A$2:$A$6</c:f>
              <c:strCache>
                <c:ptCount val="5"/>
                <c:pt idx="0">
                  <c:v>DL
n = 1318</c:v>
                </c:pt>
                <c:pt idx="1">
                  <c:v>WN
n = 320</c:v>
                </c:pt>
                <c:pt idx="2">
                  <c:v>AA
n = 120</c:v>
                </c:pt>
                <c:pt idx="3">
                  <c:v>UA
n = 73</c:v>
                </c:pt>
                <c:pt idx="4">
                  <c:v>NK
n = 55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4.1900000000000004</c:v>
                </c:pt>
                <c:pt idx="1">
                  <c:v>4.1900000000000004</c:v>
                </c:pt>
                <c:pt idx="2">
                  <c:v>4.1900000000000004</c:v>
                </c:pt>
                <c:pt idx="3">
                  <c:v>4.1900000000000004</c:v>
                </c:pt>
                <c:pt idx="4">
                  <c:v>4.1900000000000004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1D6-43FD-ABF2-E68E2616EC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164611968"/>
        <c:axId val="164613504"/>
      </c:barChart>
      <c:catAx>
        <c:axId val="1646119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800" baseline="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164613504"/>
        <c:crosses val="autoZero"/>
        <c:auto val="1"/>
        <c:lblAlgn val="ctr"/>
        <c:lblOffset val="100"/>
        <c:noMultiLvlLbl val="0"/>
      </c:catAx>
      <c:valAx>
        <c:axId val="164613504"/>
        <c:scaling>
          <c:orientation val="minMax"/>
          <c:max val="6"/>
          <c:min val="1"/>
        </c:scaling>
        <c:delete val="1"/>
        <c:axPos val="l"/>
        <c:title>
          <c:tx>
            <c:rich>
              <a:bodyPr rot="-5400000" vert="horz"/>
              <a:lstStyle/>
              <a:p>
                <a:pPr>
                  <a:defRPr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r>
                  <a:rPr lang="en-US" sz="800" b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Average</a:t>
                </a:r>
                <a:endParaRPr lang="en-US" sz="590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layout>
            <c:manualLayout>
              <c:xMode val="edge"/>
              <c:yMode val="edge"/>
              <c:x val="2.3743794323687895E-3"/>
              <c:y val="0.31739999256697027"/>
            </c:manualLayout>
          </c:layout>
          <c:overlay val="0"/>
        </c:title>
        <c:numFmt formatCode="General" sourceLinked="1"/>
        <c:majorTickMark val="out"/>
        <c:minorTickMark val="out"/>
        <c:tickLblPos val="nextTo"/>
        <c:crossAx val="164611968"/>
        <c:crosses val="autoZero"/>
        <c:crossBetween val="between"/>
        <c:majorUnit val="1"/>
        <c:minorUnit val="0.2"/>
      </c:valAx>
      <c:spPr>
        <a:noFill/>
        <a:ln w="25397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8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5867141767860827E-2"/>
          <c:y val="0.10847292331034204"/>
          <c:w val="0.94826571646427837"/>
          <c:h val="0.6936800739821055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Poor (1)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4.0000000000000001E-3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476-4252-9028-095540FF828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Fair (2)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0%</c:formatCode>
                <c:ptCount val="1"/>
                <c:pt idx="0">
                  <c:v>2.8000000000000001E-2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476-4252-9028-095540FF828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Good (3)</c:v>
                </c:pt>
              </c:strCache>
            </c:strRef>
          </c:tx>
          <c:spPr>
            <a:solidFill>
              <a:srgbClr val="2EDA5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Sheet1!$D$2</c:f>
              <c:numCache>
                <c:formatCode>0%</c:formatCode>
                <c:ptCount val="1"/>
                <c:pt idx="0">
                  <c:v>0.19500000000000001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476-4252-9028-095540FF8287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Very good (4)</c:v>
                </c:pt>
              </c:strCache>
            </c:strRef>
          </c:tx>
          <c:spPr>
            <a:solidFill>
              <a:srgbClr val="00AE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Sheet1!$E$2</c:f>
              <c:numCache>
                <c:formatCode>0%</c:formatCode>
                <c:ptCount val="1"/>
                <c:pt idx="0">
                  <c:v>0.40799999999999997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476-4252-9028-095540FF8287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Excellent (5)</c:v>
                </c:pt>
              </c:strCache>
            </c:strRef>
          </c:tx>
          <c:spPr>
            <a:solidFill>
              <a:srgbClr val="0071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Sheet1!$F$2</c:f>
              <c:numCache>
                <c:formatCode>0%</c:formatCode>
                <c:ptCount val="1"/>
                <c:pt idx="0">
                  <c:v>0.36599999999999999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476-4252-9028-095540FF828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39162240"/>
        <c:axId val="39163776"/>
      </c:barChart>
      <c:catAx>
        <c:axId val="39162240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39163776"/>
        <c:crosses val="autoZero"/>
        <c:auto val="1"/>
        <c:lblAlgn val="ctr"/>
        <c:lblOffset val="100"/>
        <c:noMultiLvlLbl val="0"/>
      </c:catAx>
      <c:valAx>
        <c:axId val="39163776"/>
        <c:scaling>
          <c:orientation val="minMax"/>
          <c:max val="1"/>
          <c:min val="0"/>
        </c:scaling>
        <c:delete val="1"/>
        <c:axPos val="b"/>
        <c:numFmt formatCode="0%" sourceLinked="1"/>
        <c:majorTickMark val="out"/>
        <c:minorTickMark val="none"/>
        <c:tickLblPos val="nextTo"/>
        <c:crossAx val="3916224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2.1358074936572737E-2"/>
          <c:y val="0.66409654944292129"/>
          <c:w val="0.95022917509925608"/>
          <c:h val="0.1682634781683683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0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7614556745951482E-2"/>
          <c:y val="3.0050013671465394E-2"/>
          <c:w val="0.95100402929258787"/>
          <c:h val="0.7817886676904646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 w="8324">
              <a:solidFill>
                <a:schemeClr val="tx2"/>
              </a:solidFill>
              <a:prstDash val="solid"/>
            </a:ln>
          </c:spPr>
          <c:invertIfNegative val="0"/>
          <c:dPt>
            <c:idx val="6"/>
            <c:invertIfNegative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57A6-4B75-9BDF-10115017628C}"/>
              </c:ext>
            </c:extLst>
          </c:dPt>
          <c:dPt>
            <c:idx val="3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57A6-4B75-9BDF-10115017628C}"/>
              </c:ext>
            </c:extLst>
          </c:dPt>
          <c:dLbls>
            <c:numFmt formatCode="#,##0.00" sourceLinked="0"/>
            <c:spPr>
              <a:noFill/>
              <a:ln w="16647">
                <a:noFill/>
              </a:ln>
            </c:spPr>
            <c:txPr>
              <a:bodyPr rot="0" vert="horz"/>
              <a:lstStyle/>
              <a:p>
                <a:pPr>
                  <a:defRPr sz="800" baseline="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US
n = 3129</c:v>
                </c:pt>
                <c:pt idx="1">
                  <c:v>GB
n = 51</c:v>
                </c:pt>
                <c:pt idx="2">
                  <c:v>CA
n = 34</c:v>
                </c:pt>
                <c:pt idx="3">
                  <c:v>DE
n = 31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4.1500000000000004</c:v>
                </c:pt>
                <c:pt idx="1">
                  <c:v>3.85</c:v>
                </c:pt>
                <c:pt idx="2">
                  <c:v>4.09</c:v>
                </c:pt>
                <c:pt idx="3">
                  <c:v>3.94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7A6-4B75-9BDF-10115017628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trendline>
            <c:trendlineType val="linear"/>
            <c:dispRSqr val="0"/>
            <c:dispEq val="0"/>
          </c:trendline>
          <c:trendline>
            <c:spPr>
              <a:ln w="12700">
                <a:solidFill>
                  <a:srgbClr val="FF0000"/>
                </a:solidFill>
              </a:ln>
            </c:spPr>
            <c:trendlineType val="linear"/>
            <c:dispRSqr val="0"/>
            <c:dispEq val="0"/>
          </c:trendline>
          <c:trendline>
            <c:spPr>
              <a:ln>
                <a:solidFill>
                  <a:srgbClr val="FF3399"/>
                </a:solidFill>
              </a:ln>
            </c:spPr>
            <c:trendlineType val="linear"/>
            <c:dispRSqr val="0"/>
            <c:dispEq val="0"/>
          </c:trendline>
          <c:cat>
            <c:strRef>
              <c:f>Sheet1!$A$2:$A$5</c:f>
              <c:strCache>
                <c:ptCount val="4"/>
                <c:pt idx="0">
                  <c:v>US
n = 3129</c:v>
                </c:pt>
                <c:pt idx="1">
                  <c:v>GB
n = 51</c:v>
                </c:pt>
                <c:pt idx="2">
                  <c:v>CA
n = 34</c:v>
                </c:pt>
                <c:pt idx="3">
                  <c:v>DE
n = 31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4.1100000000000003</c:v>
                </c:pt>
                <c:pt idx="1">
                  <c:v>4.1100000000000003</c:v>
                </c:pt>
                <c:pt idx="2">
                  <c:v>4.1100000000000003</c:v>
                </c:pt>
                <c:pt idx="3">
                  <c:v>4.1100000000000003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7A6-4B75-9BDF-1011501762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164969088"/>
        <c:axId val="164999552"/>
      </c:barChart>
      <c:catAx>
        <c:axId val="1649690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800" baseline="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164999552"/>
        <c:crosses val="autoZero"/>
        <c:auto val="1"/>
        <c:lblAlgn val="ctr"/>
        <c:lblOffset val="100"/>
        <c:noMultiLvlLbl val="0"/>
      </c:catAx>
      <c:valAx>
        <c:axId val="164999552"/>
        <c:scaling>
          <c:orientation val="minMax"/>
          <c:max val="6"/>
          <c:min val="1"/>
        </c:scaling>
        <c:delete val="1"/>
        <c:axPos val="l"/>
        <c:title>
          <c:tx>
            <c:rich>
              <a:bodyPr rot="-5400000" vert="horz"/>
              <a:lstStyle/>
              <a:p>
                <a:pPr>
                  <a:defRPr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r>
                  <a:rPr lang="en-US" sz="800" b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Average</a:t>
                </a:r>
                <a:endParaRPr lang="en-US" sz="590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layout>
            <c:manualLayout>
              <c:xMode val="edge"/>
              <c:yMode val="edge"/>
              <c:x val="2.3743794323687895E-3"/>
              <c:y val="0.31739999256697027"/>
            </c:manualLayout>
          </c:layout>
          <c:overlay val="0"/>
        </c:title>
        <c:numFmt formatCode="General" sourceLinked="1"/>
        <c:majorTickMark val="out"/>
        <c:minorTickMark val="out"/>
        <c:tickLblPos val="nextTo"/>
        <c:crossAx val="164969088"/>
        <c:crosses val="autoZero"/>
        <c:crossBetween val="between"/>
        <c:majorUnit val="1"/>
        <c:minorUnit val="0.2"/>
      </c:valAx>
      <c:spPr>
        <a:noFill/>
        <a:ln w="25397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80"/>
      </a:pPr>
      <a:endParaRPr lang="en-US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7614556745951482E-2"/>
          <c:y val="3.0050013671465394E-2"/>
          <c:w val="0.95100402929258787"/>
          <c:h val="0.7817886676904646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11</c:v>
                </c:pt>
              </c:strCache>
            </c:strRef>
          </c:tx>
          <c:spPr>
            <a:solidFill>
              <a:schemeClr val="accent1"/>
            </a:solidFill>
            <a:ln w="8324">
              <a:solidFill>
                <a:schemeClr val="tx2"/>
              </a:solidFill>
              <a:prstDash val="solid"/>
            </a:ln>
          </c:spPr>
          <c:invertIfNegative val="0"/>
          <c:dPt>
            <c:idx val="6"/>
            <c:invertIfNegative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09C0-473C-A618-C068D6A7ED8C}"/>
              </c:ext>
            </c:extLst>
          </c:dPt>
          <c:dPt>
            <c:idx val="3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09C0-473C-A618-C068D6A7ED8C}"/>
              </c:ext>
            </c:extLst>
          </c:dPt>
          <c:dLbls>
            <c:numFmt formatCode="#,##0.00" sourceLinked="0"/>
            <c:spPr>
              <a:noFill/>
              <a:ln w="16647">
                <a:noFill/>
              </a:ln>
            </c:spPr>
            <c:txPr>
              <a:bodyPr rot="0" vert="horz"/>
              <a:lstStyle/>
              <a:p>
                <a:pPr>
                  <a:defRPr sz="800" baseline="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US
n = 3129</c:v>
                </c:pt>
                <c:pt idx="1">
                  <c:v>CA
n = 34</c:v>
                </c:pt>
                <c:pt idx="2">
                  <c:v>DE
n = 31</c:v>
                </c:pt>
                <c:pt idx="3">
                  <c:v>GB
n = 51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4.1500000000000004</c:v>
                </c:pt>
                <c:pt idx="1">
                  <c:v>4.09</c:v>
                </c:pt>
                <c:pt idx="2">
                  <c:v>3.94</c:v>
                </c:pt>
                <c:pt idx="3">
                  <c:v>3.85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9C0-473C-A618-C068D6A7ED8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21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trendline>
            <c:trendlineType val="linear"/>
            <c:dispRSqr val="0"/>
            <c:dispEq val="0"/>
          </c:trendline>
          <c:trendline>
            <c:spPr>
              <a:ln w="12700">
                <a:solidFill>
                  <a:srgbClr val="FF0000"/>
                </a:solidFill>
              </a:ln>
            </c:spPr>
            <c:trendlineType val="linear"/>
            <c:dispRSqr val="0"/>
            <c:dispEq val="0"/>
          </c:trendline>
          <c:trendline>
            <c:spPr>
              <a:ln>
                <a:solidFill>
                  <a:srgbClr val="FF3399"/>
                </a:solidFill>
              </a:ln>
            </c:spPr>
            <c:trendlineType val="linear"/>
            <c:dispRSqr val="0"/>
            <c:dispEq val="0"/>
          </c:trendline>
          <c:cat>
            <c:strRef>
              <c:f>Sheet1!$A$2:$A$5</c:f>
              <c:strCache>
                <c:ptCount val="4"/>
                <c:pt idx="0">
                  <c:v>US
n = 3129</c:v>
                </c:pt>
                <c:pt idx="1">
                  <c:v>CA
n = 34</c:v>
                </c:pt>
                <c:pt idx="2">
                  <c:v>DE
n = 31</c:v>
                </c:pt>
                <c:pt idx="3">
                  <c:v>GB
n = 51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4.1100000000000003</c:v>
                </c:pt>
                <c:pt idx="1">
                  <c:v>4.1100000000000003</c:v>
                </c:pt>
                <c:pt idx="2">
                  <c:v>4.1100000000000003</c:v>
                </c:pt>
                <c:pt idx="3">
                  <c:v>4.1100000000000003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9C0-473C-A618-C068D6A7ED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164868864"/>
        <c:axId val="164870400"/>
      </c:barChart>
      <c:catAx>
        <c:axId val="1648688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800" baseline="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164870400"/>
        <c:crosses val="autoZero"/>
        <c:auto val="1"/>
        <c:lblAlgn val="ctr"/>
        <c:lblOffset val="100"/>
        <c:noMultiLvlLbl val="0"/>
      </c:catAx>
      <c:valAx>
        <c:axId val="164870400"/>
        <c:scaling>
          <c:orientation val="minMax"/>
          <c:max val="6"/>
          <c:min val="1"/>
        </c:scaling>
        <c:delete val="1"/>
        <c:axPos val="l"/>
        <c:title>
          <c:tx>
            <c:rich>
              <a:bodyPr rot="-5400000" vert="horz"/>
              <a:lstStyle/>
              <a:p>
                <a:pPr>
                  <a:defRPr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r>
                  <a:rPr lang="en-US" sz="800" b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Average</a:t>
                </a:r>
                <a:endParaRPr lang="en-US" sz="590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layout>
            <c:manualLayout>
              <c:xMode val="edge"/>
              <c:yMode val="edge"/>
              <c:x val="2.3743794323687895E-3"/>
              <c:y val="0.31739999256697027"/>
            </c:manualLayout>
          </c:layout>
          <c:overlay val="0"/>
        </c:title>
        <c:numFmt formatCode="General" sourceLinked="1"/>
        <c:majorTickMark val="out"/>
        <c:minorTickMark val="out"/>
        <c:tickLblPos val="nextTo"/>
        <c:crossAx val="164868864"/>
        <c:crosses val="autoZero"/>
        <c:crossBetween val="between"/>
        <c:majorUnit val="1"/>
        <c:minorUnit val="0.2"/>
      </c:valAx>
      <c:spPr>
        <a:noFill/>
        <a:ln w="25397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80"/>
      </a:pPr>
      <a:endParaRPr lang="en-US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8616189100919796"/>
          <c:y val="0.13707970666730113"/>
          <c:w val="0.5554475769124787"/>
          <c:h val="0.70706132839996505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1st most important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 w="17615">
              <a:noFill/>
              <a:prstDash val="solid"/>
            </a:ln>
          </c:spPr>
          <c:invertIfNegative val="0"/>
          <c:dLbls>
            <c:spPr>
              <a:noFill/>
              <a:ln w="35230">
                <a:noFill/>
              </a:ln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Sheet1!$A$2:$A$11</c:f>
              <c:strCache>
                <c:ptCount val="10"/>
                <c:pt idx="0">
                  <c:v>1. Ease of finding your way through airport</c:v>
                </c:pt>
                <c:pt idx="1">
                  <c:v>2.  Cleanliness of washrooms/toilets</c:v>
                </c:pt>
                <c:pt idx="2">
                  <c:v>3.  Waiting time at security inspection</c:v>
                </c:pt>
                <c:pt idx="3">
                  <c:v>4.  Comfort of waiting/gate areas</c:v>
                </c:pt>
                <c:pt idx="4">
                  <c:v>5.  Availability of washrooms/toilets</c:v>
                </c:pt>
                <c:pt idx="5">
                  <c:v>6.  Internet access/Wi-Fi</c:v>
                </c:pt>
                <c:pt idx="6">
                  <c:v>7.  Ease of making connections with other flights</c:v>
                </c:pt>
                <c:pt idx="7">
                  <c:v>8.  Restaurant/Eating facilities</c:v>
                </c:pt>
                <c:pt idx="8">
                  <c:v>9.  Waiting time in check-in queue/line</c:v>
                </c:pt>
                <c:pt idx="9">
                  <c:v>10.  Feeling of being safe and secure</c:v>
                </c:pt>
              </c:strCache>
            </c:strRef>
          </c:cat>
          <c:val>
            <c:numRef>
              <c:f>Sheet1!$B$2:$B$11</c:f>
              <c:numCache>
                <c:formatCode>0.0%</c:formatCode>
                <c:ptCount val="10"/>
                <c:pt idx="0">
                  <c:v>0.30399999999999999</c:v>
                </c:pt>
                <c:pt idx="1">
                  <c:v>0.25700000000000001</c:v>
                </c:pt>
                <c:pt idx="2">
                  <c:v>0.19</c:v>
                </c:pt>
                <c:pt idx="3">
                  <c:v>0.189</c:v>
                </c:pt>
                <c:pt idx="4">
                  <c:v>0.16700000000000001</c:v>
                </c:pt>
                <c:pt idx="5">
                  <c:v>0.16500000000000001</c:v>
                </c:pt>
                <c:pt idx="6">
                  <c:v>0.153</c:v>
                </c:pt>
                <c:pt idx="7">
                  <c:v>0.151</c:v>
                </c:pt>
                <c:pt idx="8">
                  <c:v>0.14399999999999999</c:v>
                </c:pt>
                <c:pt idx="9">
                  <c:v>0.124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2A3-49F4-814E-F4A6601DEF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165679488"/>
        <c:axId val="165681024"/>
      </c:barChart>
      <c:catAx>
        <c:axId val="165679488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 rot="0" vert="horz"/>
          <a:lstStyle/>
          <a:p>
            <a:pPr>
              <a:defRPr sz="1000" b="1" baseline="0"/>
            </a:pPr>
            <a:endParaRPr lang="en-US"/>
          </a:p>
        </c:txPr>
        <c:crossAx val="165681024"/>
        <c:crosses val="autoZero"/>
        <c:auto val="1"/>
        <c:lblAlgn val="ctr"/>
        <c:lblOffset val="100"/>
        <c:noMultiLvlLbl val="0"/>
      </c:catAx>
      <c:valAx>
        <c:axId val="165681024"/>
        <c:scaling>
          <c:orientation val="minMax"/>
        </c:scaling>
        <c:delete val="0"/>
        <c:axPos val="t"/>
        <c:numFmt formatCode="#,##0.00" sourceLinked="0"/>
        <c:majorTickMark val="none"/>
        <c:minorTickMark val="none"/>
        <c:tickLblPos val="none"/>
        <c:spPr>
          <a:ln>
            <a:noFill/>
          </a:ln>
        </c:spPr>
        <c:crossAx val="165679488"/>
        <c:crosses val="autoZero"/>
        <c:crossBetween val="between"/>
      </c:valAx>
      <c:spPr>
        <a:noFill/>
        <a:ln w="2540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0354285857036319E-2"/>
          <c:y val="2.997273909491481E-2"/>
          <c:w val="0.90708700693897881"/>
          <c:h val="0.85896007208908154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Stated Importance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7"/>
            <c:spPr>
              <a:solidFill>
                <a:srgbClr val="00B050"/>
              </a:solidFill>
              <a:ln>
                <a:noFill/>
              </a:ln>
            </c:spPr>
          </c:marker>
          <c:dPt>
            <c:idx val="30"/>
            <c:marker>
              <c:symbol val="x"/>
              <c:size val="15"/>
              <c:spPr>
                <a:ln>
                  <a:solidFill>
                    <a:srgbClr val="FF0000"/>
                  </a:solidFill>
                </a:ln>
              </c:spPr>
            </c:marker>
            <c:bubble3D val="0"/>
            <c:spPr>
              <a:ln w="63500">
                <a:solidFill>
                  <a:srgbClr val="FF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62F1-4DAE-945A-D6C30367A65E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sz="800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A</a:t>
                    </a:r>
                    <a:endParaRPr lang="en-US" sz="8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2F1-4DAE-945A-D6C30367A65E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z="800" b="1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B</a:t>
                    </a:r>
                    <a:endParaRPr lang="en-US" sz="800" b="1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2F1-4DAE-945A-D6C30367A65E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 smtClean="0"/>
                      <a:t>C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2F1-4DAE-945A-D6C30367A65E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 smtClean="0"/>
                      <a:t>D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2F1-4DAE-945A-D6C30367A65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Sheet1!$B$2:$B$31</c:f>
              <c:numCache>
                <c:formatCode>0.00</c:formatCode>
                <c:ptCount val="30"/>
                <c:pt idx="0">
                  <c:v>4.01</c:v>
                </c:pt>
                <c:pt idx="1">
                  <c:v>3.72</c:v>
                </c:pt>
                <c:pt idx="2">
                  <c:v>3.23</c:v>
                </c:pt>
                <c:pt idx="3">
                  <c:v>3.85</c:v>
                </c:pt>
                <c:pt idx="4">
                  <c:v>4.0199999999999996</c:v>
                </c:pt>
                <c:pt idx="5">
                  <c:v>4.13</c:v>
                </c:pt>
                <c:pt idx="6">
                  <c:v>4.1900000000000004</c:v>
                </c:pt>
                <c:pt idx="7">
                  <c:v>4.0199999999999996</c:v>
                </c:pt>
                <c:pt idx="8">
                  <c:v>4.01</c:v>
                </c:pt>
                <c:pt idx="9">
                  <c:v>3.98</c:v>
                </c:pt>
                <c:pt idx="10">
                  <c:v>4.01</c:v>
                </c:pt>
                <c:pt idx="11">
                  <c:v>3.76</c:v>
                </c:pt>
                <c:pt idx="12">
                  <c:v>4.1100000000000003</c:v>
                </c:pt>
                <c:pt idx="13">
                  <c:v>4.1900000000000004</c:v>
                </c:pt>
                <c:pt idx="14">
                  <c:v>4.2300000000000004</c:v>
                </c:pt>
                <c:pt idx="15">
                  <c:v>3.77</c:v>
                </c:pt>
                <c:pt idx="16">
                  <c:v>4.09</c:v>
                </c:pt>
                <c:pt idx="17">
                  <c:v>4.18</c:v>
                </c:pt>
                <c:pt idx="18">
                  <c:v>4.04</c:v>
                </c:pt>
                <c:pt idx="19">
                  <c:v>3.39</c:v>
                </c:pt>
                <c:pt idx="20">
                  <c:v>3.85</c:v>
                </c:pt>
                <c:pt idx="21">
                  <c:v>3.93</c:v>
                </c:pt>
                <c:pt idx="22">
                  <c:v>3.31</c:v>
                </c:pt>
                <c:pt idx="23">
                  <c:v>3.86</c:v>
                </c:pt>
                <c:pt idx="24">
                  <c:v>3.93</c:v>
                </c:pt>
                <c:pt idx="25">
                  <c:v>4.22</c:v>
                </c:pt>
                <c:pt idx="26">
                  <c:v>4.09</c:v>
                </c:pt>
                <c:pt idx="27">
                  <c:v>3.76</c:v>
                </c:pt>
                <c:pt idx="28">
                  <c:v>4.17</c:v>
                </c:pt>
                <c:pt idx="29">
                  <c:v>3.97</c:v>
                </c:pt>
              </c:numCache>
            </c:numRef>
          </c:xVal>
          <c:yVal>
            <c:numRef>
              <c:f>Sheet1!$C$2:$C$31</c:f>
              <c:numCache>
                <c:formatCode>0.0%</c:formatCode>
                <c:ptCount val="30"/>
                <c:pt idx="0">
                  <c:v>4.2000000000000003E-2</c:v>
                </c:pt>
                <c:pt idx="1">
                  <c:v>2.5999999999999999E-2</c:v>
                </c:pt>
                <c:pt idx="2">
                  <c:v>1.7999999999999999E-2</c:v>
                </c:pt>
                <c:pt idx="3">
                  <c:v>1.2E-2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62F1-4DAE-945A-D6C30367A65E}"/>
            </c:ext>
          </c:extLst>
        </c:ser>
        <c:ser>
          <c:idx val="1"/>
          <c:order val="1"/>
          <c:tx>
            <c:strRef>
              <c:f>Sheet1!$D$1</c:f>
              <c:strCache>
                <c:ptCount val="1"/>
                <c:pt idx="0">
                  <c:v>Column1</c:v>
                </c:pt>
              </c:strCache>
            </c:strRef>
          </c:tx>
          <c:spPr>
            <a:ln w="28575">
              <a:noFill/>
            </a:ln>
          </c:spPr>
          <c:marker>
            <c:spPr>
              <a:solidFill>
                <a:srgbClr val="0070C0"/>
              </a:solidFill>
              <a:ln>
                <a:noFill/>
              </a:ln>
            </c:spPr>
          </c:marker>
          <c:dLbls>
            <c:dLbl>
              <c:idx val="4"/>
              <c:tx>
                <c:rich>
                  <a:bodyPr/>
                  <a:lstStyle/>
                  <a:p>
                    <a:r>
                      <a:rPr lang="en-US" dirty="0" smtClean="0"/>
                      <a:t>E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2F1-4DAE-945A-D6C30367A65E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dirty="0" smtClean="0"/>
                      <a:t>F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2F1-4DAE-945A-D6C30367A65E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 dirty="0" smtClean="0"/>
                      <a:t>G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2F1-4DAE-945A-D6C30367A65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Sheet1!$B$2:$B$31</c:f>
              <c:numCache>
                <c:formatCode>0.00</c:formatCode>
                <c:ptCount val="30"/>
                <c:pt idx="0">
                  <c:v>4.01</c:v>
                </c:pt>
                <c:pt idx="1">
                  <c:v>3.72</c:v>
                </c:pt>
                <c:pt idx="2">
                  <c:v>3.23</c:v>
                </c:pt>
                <c:pt idx="3">
                  <c:v>3.85</c:v>
                </c:pt>
                <c:pt idx="4">
                  <c:v>4.0199999999999996</c:v>
                </c:pt>
                <c:pt idx="5">
                  <c:v>4.13</c:v>
                </c:pt>
                <c:pt idx="6">
                  <c:v>4.1900000000000004</c:v>
                </c:pt>
                <c:pt idx="7">
                  <c:v>4.0199999999999996</c:v>
                </c:pt>
                <c:pt idx="8">
                  <c:v>4.01</c:v>
                </c:pt>
                <c:pt idx="9">
                  <c:v>3.98</c:v>
                </c:pt>
                <c:pt idx="10">
                  <c:v>4.01</c:v>
                </c:pt>
                <c:pt idx="11">
                  <c:v>3.76</c:v>
                </c:pt>
                <c:pt idx="12">
                  <c:v>4.1100000000000003</c:v>
                </c:pt>
                <c:pt idx="13">
                  <c:v>4.1900000000000004</c:v>
                </c:pt>
                <c:pt idx="14">
                  <c:v>4.2300000000000004</c:v>
                </c:pt>
                <c:pt idx="15">
                  <c:v>3.77</c:v>
                </c:pt>
                <c:pt idx="16">
                  <c:v>4.09</c:v>
                </c:pt>
                <c:pt idx="17">
                  <c:v>4.18</c:v>
                </c:pt>
                <c:pt idx="18">
                  <c:v>4.04</c:v>
                </c:pt>
                <c:pt idx="19">
                  <c:v>3.39</c:v>
                </c:pt>
                <c:pt idx="20">
                  <c:v>3.85</c:v>
                </c:pt>
                <c:pt idx="21">
                  <c:v>3.93</c:v>
                </c:pt>
                <c:pt idx="22">
                  <c:v>3.31</c:v>
                </c:pt>
                <c:pt idx="23">
                  <c:v>3.86</c:v>
                </c:pt>
                <c:pt idx="24">
                  <c:v>3.93</c:v>
                </c:pt>
                <c:pt idx="25">
                  <c:v>4.22</c:v>
                </c:pt>
                <c:pt idx="26">
                  <c:v>4.09</c:v>
                </c:pt>
                <c:pt idx="27">
                  <c:v>3.76</c:v>
                </c:pt>
                <c:pt idx="28">
                  <c:v>4.17</c:v>
                </c:pt>
                <c:pt idx="29">
                  <c:v>3.97</c:v>
                </c:pt>
              </c:numCache>
            </c:numRef>
          </c:xVal>
          <c:yVal>
            <c:numRef>
              <c:f>Sheet1!$D$2:$D$31</c:f>
              <c:numCache>
                <c:formatCode>General</c:formatCode>
                <c:ptCount val="30"/>
                <c:pt idx="4" formatCode="0.0%">
                  <c:v>0.14399999999999999</c:v>
                </c:pt>
                <c:pt idx="5" formatCode="0.0%">
                  <c:v>5.1999999999999998E-2</c:v>
                </c:pt>
                <c:pt idx="6" formatCode="0.0%">
                  <c:v>3.5999999999999997E-2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A-62F1-4DAE-945A-D6C30367A65E}"/>
            </c:ext>
          </c:extLst>
        </c:ser>
        <c:ser>
          <c:idx val="2"/>
          <c:order val="2"/>
          <c:tx>
            <c:strRef>
              <c:f>Sheet1!$E$1</c:f>
              <c:strCache>
                <c:ptCount val="1"/>
                <c:pt idx="0">
                  <c:v>Column2</c:v>
                </c:pt>
              </c:strCache>
            </c:strRef>
          </c:tx>
          <c:spPr>
            <a:ln w="28575">
              <a:noFill/>
            </a:ln>
          </c:spPr>
          <c:marker>
            <c:symbol val="dot"/>
            <c:size val="22"/>
            <c:spPr>
              <a:solidFill>
                <a:srgbClr val="9933FF"/>
              </a:solidFill>
              <a:ln>
                <a:noFill/>
              </a:ln>
            </c:spPr>
          </c:marker>
          <c:dLbls>
            <c:dLbl>
              <c:idx val="7"/>
              <c:tx>
                <c:rich>
                  <a:bodyPr/>
                  <a:lstStyle/>
                  <a:p>
                    <a:r>
                      <a:rPr lang="en-US" dirty="0" smtClean="0"/>
                      <a:t>H</a:t>
                    </a:r>
                    <a:endParaRPr lang="en-US" dirty="0"/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2F1-4DAE-945A-D6C30367A65E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en-US" dirty="0" smtClean="0"/>
                      <a:t>I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62F1-4DAE-945A-D6C30367A65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Sheet1!$B$2:$B$31</c:f>
              <c:numCache>
                <c:formatCode>0.00</c:formatCode>
                <c:ptCount val="30"/>
                <c:pt idx="0">
                  <c:v>4.01</c:v>
                </c:pt>
                <c:pt idx="1">
                  <c:v>3.72</c:v>
                </c:pt>
                <c:pt idx="2">
                  <c:v>3.23</c:v>
                </c:pt>
                <c:pt idx="3">
                  <c:v>3.85</c:v>
                </c:pt>
                <c:pt idx="4">
                  <c:v>4.0199999999999996</c:v>
                </c:pt>
                <c:pt idx="5">
                  <c:v>4.13</c:v>
                </c:pt>
                <c:pt idx="6">
                  <c:v>4.1900000000000004</c:v>
                </c:pt>
                <c:pt idx="7">
                  <c:v>4.0199999999999996</c:v>
                </c:pt>
                <c:pt idx="8">
                  <c:v>4.01</c:v>
                </c:pt>
                <c:pt idx="9">
                  <c:v>3.98</c:v>
                </c:pt>
                <c:pt idx="10">
                  <c:v>4.01</c:v>
                </c:pt>
                <c:pt idx="11">
                  <c:v>3.76</c:v>
                </c:pt>
                <c:pt idx="12">
                  <c:v>4.1100000000000003</c:v>
                </c:pt>
                <c:pt idx="13">
                  <c:v>4.1900000000000004</c:v>
                </c:pt>
                <c:pt idx="14">
                  <c:v>4.2300000000000004</c:v>
                </c:pt>
                <c:pt idx="15">
                  <c:v>3.77</c:v>
                </c:pt>
                <c:pt idx="16">
                  <c:v>4.09</c:v>
                </c:pt>
                <c:pt idx="17">
                  <c:v>4.18</c:v>
                </c:pt>
                <c:pt idx="18">
                  <c:v>4.04</c:v>
                </c:pt>
                <c:pt idx="19">
                  <c:v>3.39</c:v>
                </c:pt>
                <c:pt idx="20">
                  <c:v>3.85</c:v>
                </c:pt>
                <c:pt idx="21">
                  <c:v>3.93</c:v>
                </c:pt>
                <c:pt idx="22">
                  <c:v>3.31</c:v>
                </c:pt>
                <c:pt idx="23">
                  <c:v>3.86</c:v>
                </c:pt>
                <c:pt idx="24">
                  <c:v>3.93</c:v>
                </c:pt>
                <c:pt idx="25">
                  <c:v>4.22</c:v>
                </c:pt>
                <c:pt idx="26">
                  <c:v>4.09</c:v>
                </c:pt>
                <c:pt idx="27">
                  <c:v>3.76</c:v>
                </c:pt>
                <c:pt idx="28">
                  <c:v>4.17</c:v>
                </c:pt>
                <c:pt idx="29">
                  <c:v>3.97</c:v>
                </c:pt>
              </c:numCache>
            </c:numRef>
          </c:xVal>
          <c:yVal>
            <c:numRef>
              <c:f>Sheet1!$E$2:$E$31</c:f>
              <c:numCache>
                <c:formatCode>General</c:formatCode>
                <c:ptCount val="30"/>
                <c:pt idx="7" formatCode="0.0%">
                  <c:v>1.4999999999999999E-2</c:v>
                </c:pt>
                <c:pt idx="8" formatCode="0.0%">
                  <c:v>3.0000000000000001E-3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D-62F1-4DAE-945A-D6C30367A65E}"/>
            </c:ext>
          </c:extLst>
        </c:ser>
        <c:ser>
          <c:idx val="3"/>
          <c:order val="3"/>
          <c:tx>
            <c:strRef>
              <c:f>Sheet1!$F$1</c:f>
              <c:strCache>
                <c:ptCount val="1"/>
                <c:pt idx="0">
                  <c:v>Column3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7"/>
            <c:spPr>
              <a:solidFill>
                <a:srgbClr val="FFC000"/>
              </a:solidFill>
              <a:ln>
                <a:solidFill>
                  <a:schemeClr val="tx1"/>
                </a:solidFill>
              </a:ln>
            </c:spPr>
          </c:marker>
          <c:dLbls>
            <c:dLbl>
              <c:idx val="9"/>
              <c:tx>
                <c:rich>
                  <a:bodyPr/>
                  <a:lstStyle/>
                  <a:p>
                    <a:r>
                      <a:rPr lang="en-US" dirty="0" smtClean="0"/>
                      <a:t>J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62F1-4DAE-945A-D6C30367A65E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r>
                      <a:rPr lang="en-US" dirty="0" smtClean="0"/>
                      <a:t>K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62F1-4DAE-945A-D6C30367A65E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r>
                      <a:rPr lang="en-US" dirty="0" smtClean="0"/>
                      <a:t>L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62F1-4DAE-945A-D6C30367A65E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r>
                      <a:rPr lang="en-US" dirty="0" smtClean="0"/>
                      <a:t>M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62F1-4DAE-945A-D6C30367A65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Sheet1!$B$2:$B$31</c:f>
              <c:numCache>
                <c:formatCode>0.00</c:formatCode>
                <c:ptCount val="30"/>
                <c:pt idx="0">
                  <c:v>4.01</c:v>
                </c:pt>
                <c:pt idx="1">
                  <c:v>3.72</c:v>
                </c:pt>
                <c:pt idx="2">
                  <c:v>3.23</c:v>
                </c:pt>
                <c:pt idx="3">
                  <c:v>3.85</c:v>
                </c:pt>
                <c:pt idx="4">
                  <c:v>4.0199999999999996</c:v>
                </c:pt>
                <c:pt idx="5">
                  <c:v>4.13</c:v>
                </c:pt>
                <c:pt idx="6">
                  <c:v>4.1900000000000004</c:v>
                </c:pt>
                <c:pt idx="7">
                  <c:v>4.0199999999999996</c:v>
                </c:pt>
                <c:pt idx="8">
                  <c:v>4.01</c:v>
                </c:pt>
                <c:pt idx="9">
                  <c:v>3.98</c:v>
                </c:pt>
                <c:pt idx="10">
                  <c:v>4.01</c:v>
                </c:pt>
                <c:pt idx="11">
                  <c:v>3.76</c:v>
                </c:pt>
                <c:pt idx="12">
                  <c:v>4.1100000000000003</c:v>
                </c:pt>
                <c:pt idx="13">
                  <c:v>4.1900000000000004</c:v>
                </c:pt>
                <c:pt idx="14">
                  <c:v>4.2300000000000004</c:v>
                </c:pt>
                <c:pt idx="15">
                  <c:v>3.77</c:v>
                </c:pt>
                <c:pt idx="16">
                  <c:v>4.09</c:v>
                </c:pt>
                <c:pt idx="17">
                  <c:v>4.18</c:v>
                </c:pt>
                <c:pt idx="18">
                  <c:v>4.04</c:v>
                </c:pt>
                <c:pt idx="19">
                  <c:v>3.39</c:v>
                </c:pt>
                <c:pt idx="20">
                  <c:v>3.85</c:v>
                </c:pt>
                <c:pt idx="21">
                  <c:v>3.93</c:v>
                </c:pt>
                <c:pt idx="22">
                  <c:v>3.31</c:v>
                </c:pt>
                <c:pt idx="23">
                  <c:v>3.86</c:v>
                </c:pt>
                <c:pt idx="24">
                  <c:v>3.93</c:v>
                </c:pt>
                <c:pt idx="25">
                  <c:v>4.22</c:v>
                </c:pt>
                <c:pt idx="26">
                  <c:v>4.09</c:v>
                </c:pt>
                <c:pt idx="27">
                  <c:v>3.76</c:v>
                </c:pt>
                <c:pt idx="28">
                  <c:v>4.17</c:v>
                </c:pt>
                <c:pt idx="29">
                  <c:v>3.97</c:v>
                </c:pt>
              </c:numCache>
            </c:numRef>
          </c:xVal>
          <c:yVal>
            <c:numRef>
              <c:f>Sheet1!$F$2:$F$31</c:f>
              <c:numCache>
                <c:formatCode>General</c:formatCode>
                <c:ptCount val="30"/>
                <c:pt idx="9" formatCode="0.0%">
                  <c:v>7.8E-2</c:v>
                </c:pt>
                <c:pt idx="10" formatCode="0.0%">
                  <c:v>6.0999999999999999E-2</c:v>
                </c:pt>
                <c:pt idx="11" formatCode="0.0%">
                  <c:v>0.19</c:v>
                </c:pt>
                <c:pt idx="12" formatCode="0.0%">
                  <c:v>0.124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2-62F1-4DAE-945A-D6C30367A65E}"/>
            </c:ext>
          </c:extLst>
        </c:ser>
        <c:ser>
          <c:idx val="4"/>
          <c:order val="4"/>
          <c:tx>
            <c:strRef>
              <c:f>Sheet1!$G$1</c:f>
              <c:strCache>
                <c:ptCount val="1"/>
                <c:pt idx="0">
                  <c:v>Column4</c:v>
                </c:pt>
              </c:strCache>
            </c:strRef>
          </c:tx>
          <c:spPr>
            <a:ln w="28575">
              <a:noFill/>
            </a:ln>
          </c:spPr>
          <c:marker>
            <c:symbol val="plus"/>
            <c:size val="7"/>
            <c:spPr>
              <a:noFill/>
              <a:ln w="31750">
                <a:solidFill>
                  <a:srgbClr val="F53DC5"/>
                </a:solidFill>
              </a:ln>
            </c:spPr>
          </c:marker>
          <c:dLbls>
            <c:dLbl>
              <c:idx val="13"/>
              <c:tx>
                <c:rich>
                  <a:bodyPr/>
                  <a:lstStyle/>
                  <a:p>
                    <a:r>
                      <a:rPr lang="en-US" dirty="0" smtClean="0"/>
                      <a:t>N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62F1-4DAE-945A-D6C30367A65E}"/>
                </c:ext>
              </c:extLst>
            </c:dLbl>
            <c:dLbl>
              <c:idx val="14"/>
              <c:tx>
                <c:rich>
                  <a:bodyPr/>
                  <a:lstStyle/>
                  <a:p>
                    <a:r>
                      <a:rPr lang="en-US" dirty="0" smtClean="0"/>
                      <a:t>O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62F1-4DAE-945A-D6C30367A65E}"/>
                </c:ext>
              </c:extLst>
            </c:dLbl>
            <c:dLbl>
              <c:idx val="15"/>
              <c:tx>
                <c:rich>
                  <a:bodyPr/>
                  <a:lstStyle/>
                  <a:p>
                    <a:r>
                      <a:rPr lang="en-US" dirty="0" smtClean="0"/>
                      <a:t>P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62F1-4DAE-945A-D6C30367A65E}"/>
                </c:ext>
              </c:extLst>
            </c:dLbl>
            <c:dLbl>
              <c:idx val="16"/>
              <c:tx>
                <c:rich>
                  <a:bodyPr/>
                  <a:lstStyle/>
                  <a:p>
                    <a:r>
                      <a:rPr lang="en-US" dirty="0" smtClean="0"/>
                      <a:t>Q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62F1-4DAE-945A-D6C30367A65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Sheet1!$B$2:$B$31</c:f>
              <c:numCache>
                <c:formatCode>0.00</c:formatCode>
                <c:ptCount val="30"/>
                <c:pt idx="0">
                  <c:v>4.01</c:v>
                </c:pt>
                <c:pt idx="1">
                  <c:v>3.72</c:v>
                </c:pt>
                <c:pt idx="2">
                  <c:v>3.23</c:v>
                </c:pt>
                <c:pt idx="3">
                  <c:v>3.85</c:v>
                </c:pt>
                <c:pt idx="4">
                  <c:v>4.0199999999999996</c:v>
                </c:pt>
                <c:pt idx="5">
                  <c:v>4.13</c:v>
                </c:pt>
                <c:pt idx="6">
                  <c:v>4.1900000000000004</c:v>
                </c:pt>
                <c:pt idx="7">
                  <c:v>4.0199999999999996</c:v>
                </c:pt>
                <c:pt idx="8">
                  <c:v>4.01</c:v>
                </c:pt>
                <c:pt idx="9">
                  <c:v>3.98</c:v>
                </c:pt>
                <c:pt idx="10">
                  <c:v>4.01</c:v>
                </c:pt>
                <c:pt idx="11">
                  <c:v>3.76</c:v>
                </c:pt>
                <c:pt idx="12">
                  <c:v>4.1100000000000003</c:v>
                </c:pt>
                <c:pt idx="13">
                  <c:v>4.1900000000000004</c:v>
                </c:pt>
                <c:pt idx="14">
                  <c:v>4.2300000000000004</c:v>
                </c:pt>
                <c:pt idx="15">
                  <c:v>3.77</c:v>
                </c:pt>
                <c:pt idx="16">
                  <c:v>4.09</c:v>
                </c:pt>
                <c:pt idx="17">
                  <c:v>4.18</c:v>
                </c:pt>
                <c:pt idx="18">
                  <c:v>4.04</c:v>
                </c:pt>
                <c:pt idx="19">
                  <c:v>3.39</c:v>
                </c:pt>
                <c:pt idx="20">
                  <c:v>3.85</c:v>
                </c:pt>
                <c:pt idx="21">
                  <c:v>3.93</c:v>
                </c:pt>
                <c:pt idx="22">
                  <c:v>3.31</c:v>
                </c:pt>
                <c:pt idx="23">
                  <c:v>3.86</c:v>
                </c:pt>
                <c:pt idx="24">
                  <c:v>3.93</c:v>
                </c:pt>
                <c:pt idx="25">
                  <c:v>4.22</c:v>
                </c:pt>
                <c:pt idx="26">
                  <c:v>4.09</c:v>
                </c:pt>
                <c:pt idx="27">
                  <c:v>3.76</c:v>
                </c:pt>
                <c:pt idx="28">
                  <c:v>4.17</c:v>
                </c:pt>
                <c:pt idx="29">
                  <c:v>3.97</c:v>
                </c:pt>
              </c:numCache>
            </c:numRef>
          </c:xVal>
          <c:yVal>
            <c:numRef>
              <c:f>Sheet1!$G$2:$G$31</c:f>
              <c:numCache>
                <c:formatCode>General</c:formatCode>
                <c:ptCount val="30"/>
                <c:pt idx="13" formatCode="0.0%">
                  <c:v>0.30399999999999999</c:v>
                </c:pt>
                <c:pt idx="14" formatCode="0.0%">
                  <c:v>0.106</c:v>
                </c:pt>
                <c:pt idx="15" formatCode="0.0%">
                  <c:v>0.11</c:v>
                </c:pt>
                <c:pt idx="16" formatCode="0.0%">
                  <c:v>0.153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7-62F1-4DAE-945A-D6C30367A65E}"/>
            </c:ext>
          </c:extLst>
        </c:ser>
        <c:ser>
          <c:idx val="5"/>
          <c:order val="5"/>
          <c:tx>
            <c:strRef>
              <c:f>Sheet1!$H$1</c:f>
              <c:strCache>
                <c:ptCount val="1"/>
                <c:pt idx="0">
                  <c:v>Column5</c:v>
                </c:pt>
              </c:strCache>
            </c:strRef>
          </c:tx>
          <c:spPr>
            <a:ln w="28575">
              <a:noFill/>
            </a:ln>
          </c:spPr>
          <c:marker>
            <c:symbol val="triangle"/>
            <c:size val="7"/>
            <c:spPr>
              <a:solidFill>
                <a:srgbClr val="FF0000"/>
              </a:solidFill>
              <a:ln>
                <a:noFill/>
              </a:ln>
            </c:spPr>
          </c:marker>
          <c:dPt>
            <c:idx val="17"/>
            <c:bubble3D val="0"/>
            <c:extLst>
              <c:ext xmlns:c16="http://schemas.microsoft.com/office/drawing/2014/chart" uri="{C3380CC4-5D6E-409C-BE32-E72D297353CC}">
                <c16:uniqueId val="{00000018-62F1-4DAE-945A-D6C30367A65E}"/>
              </c:ext>
            </c:extLst>
          </c:dPt>
          <c:dLbls>
            <c:dLbl>
              <c:idx val="17"/>
              <c:tx>
                <c:rich>
                  <a:bodyPr/>
                  <a:lstStyle/>
                  <a:p>
                    <a:r>
                      <a:rPr lang="en-US" dirty="0" smtClean="0"/>
                      <a:t>R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62F1-4DAE-945A-D6C30367A65E}"/>
                </c:ext>
              </c:extLst>
            </c:dLbl>
            <c:dLbl>
              <c:idx val="18"/>
              <c:tx>
                <c:rich>
                  <a:bodyPr/>
                  <a:lstStyle/>
                  <a:p>
                    <a:r>
                      <a:rPr lang="en-US" dirty="0" smtClean="0"/>
                      <a:t>S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62F1-4DAE-945A-D6C30367A65E}"/>
                </c:ext>
              </c:extLst>
            </c:dLbl>
            <c:dLbl>
              <c:idx val="19"/>
              <c:tx>
                <c:rich>
                  <a:bodyPr/>
                  <a:lstStyle/>
                  <a:p>
                    <a:r>
                      <a:rPr lang="en-US" dirty="0" smtClean="0"/>
                      <a:t>T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62F1-4DAE-945A-D6C30367A65E}"/>
                </c:ext>
              </c:extLst>
            </c:dLbl>
            <c:dLbl>
              <c:idx val="20"/>
              <c:tx>
                <c:rich>
                  <a:bodyPr/>
                  <a:lstStyle/>
                  <a:p>
                    <a:r>
                      <a:rPr lang="en-US" dirty="0" smtClean="0"/>
                      <a:t>U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62F1-4DAE-945A-D6C30367A65E}"/>
                </c:ext>
              </c:extLst>
            </c:dLbl>
            <c:dLbl>
              <c:idx val="21"/>
              <c:tx>
                <c:rich>
                  <a:bodyPr/>
                  <a:lstStyle/>
                  <a:p>
                    <a:r>
                      <a:rPr lang="en-US" dirty="0" smtClean="0"/>
                      <a:t>V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62F1-4DAE-945A-D6C30367A65E}"/>
                </c:ext>
              </c:extLst>
            </c:dLbl>
            <c:dLbl>
              <c:idx val="22"/>
              <c:tx>
                <c:rich>
                  <a:bodyPr/>
                  <a:lstStyle/>
                  <a:p>
                    <a:r>
                      <a:rPr lang="en-US" dirty="0" smtClean="0"/>
                      <a:t>W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62F1-4DAE-945A-D6C30367A65E}"/>
                </c:ext>
              </c:extLst>
            </c:dLbl>
            <c:dLbl>
              <c:idx val="23"/>
              <c:tx>
                <c:rich>
                  <a:bodyPr/>
                  <a:lstStyle/>
                  <a:p>
                    <a:r>
                      <a:rPr lang="en-US" dirty="0" smtClean="0"/>
                      <a:t>X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62F1-4DAE-945A-D6C30367A65E}"/>
                </c:ext>
              </c:extLst>
            </c:dLbl>
            <c:dLbl>
              <c:idx val="24"/>
              <c:tx>
                <c:rich>
                  <a:bodyPr/>
                  <a:lstStyle/>
                  <a:p>
                    <a:r>
                      <a:rPr lang="en-US" dirty="0" smtClean="0"/>
                      <a:t>Y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62F1-4DAE-945A-D6C30367A65E}"/>
                </c:ext>
              </c:extLst>
            </c:dLbl>
            <c:dLbl>
              <c:idx val="25"/>
              <c:tx>
                <c:rich>
                  <a:bodyPr/>
                  <a:lstStyle/>
                  <a:p>
                    <a:r>
                      <a:rPr lang="en-US" dirty="0" smtClean="0"/>
                      <a:t>Z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62F1-4DAE-945A-D6C30367A65E}"/>
                </c:ext>
              </c:extLst>
            </c:dLbl>
            <c:dLbl>
              <c:idx val="26"/>
              <c:tx>
                <c:rich>
                  <a:bodyPr/>
                  <a:lstStyle/>
                  <a:p>
                    <a:r>
                      <a:rPr lang="en-US" dirty="0" smtClean="0"/>
                      <a:t>AA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62F1-4DAE-945A-D6C30367A65E}"/>
                </c:ext>
              </c:extLst>
            </c:dLbl>
            <c:dLbl>
              <c:idx val="27"/>
              <c:tx>
                <c:rich>
                  <a:bodyPr/>
                  <a:lstStyle/>
                  <a:p>
                    <a:r>
                      <a:rPr lang="en-US" dirty="0" smtClean="0"/>
                      <a:t>BB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62F1-4DAE-945A-D6C30367A65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Sheet1!$B$2:$B$31</c:f>
              <c:numCache>
                <c:formatCode>0.00</c:formatCode>
                <c:ptCount val="30"/>
                <c:pt idx="0">
                  <c:v>4.01</c:v>
                </c:pt>
                <c:pt idx="1">
                  <c:v>3.72</c:v>
                </c:pt>
                <c:pt idx="2">
                  <c:v>3.23</c:v>
                </c:pt>
                <c:pt idx="3">
                  <c:v>3.85</c:v>
                </c:pt>
                <c:pt idx="4">
                  <c:v>4.0199999999999996</c:v>
                </c:pt>
                <c:pt idx="5">
                  <c:v>4.13</c:v>
                </c:pt>
                <c:pt idx="6">
                  <c:v>4.1900000000000004</c:v>
                </c:pt>
                <c:pt idx="7">
                  <c:v>4.0199999999999996</c:v>
                </c:pt>
                <c:pt idx="8">
                  <c:v>4.01</c:v>
                </c:pt>
                <c:pt idx="9">
                  <c:v>3.98</c:v>
                </c:pt>
                <c:pt idx="10">
                  <c:v>4.01</c:v>
                </c:pt>
                <c:pt idx="11">
                  <c:v>3.76</c:v>
                </c:pt>
                <c:pt idx="12">
                  <c:v>4.1100000000000003</c:v>
                </c:pt>
                <c:pt idx="13">
                  <c:v>4.1900000000000004</c:v>
                </c:pt>
                <c:pt idx="14">
                  <c:v>4.2300000000000004</c:v>
                </c:pt>
                <c:pt idx="15">
                  <c:v>3.77</c:v>
                </c:pt>
                <c:pt idx="16">
                  <c:v>4.09</c:v>
                </c:pt>
                <c:pt idx="17">
                  <c:v>4.18</c:v>
                </c:pt>
                <c:pt idx="18">
                  <c:v>4.04</c:v>
                </c:pt>
                <c:pt idx="19">
                  <c:v>3.39</c:v>
                </c:pt>
                <c:pt idx="20">
                  <c:v>3.85</c:v>
                </c:pt>
                <c:pt idx="21">
                  <c:v>3.93</c:v>
                </c:pt>
                <c:pt idx="22">
                  <c:v>3.31</c:v>
                </c:pt>
                <c:pt idx="23">
                  <c:v>3.86</c:v>
                </c:pt>
                <c:pt idx="24">
                  <c:v>3.93</c:v>
                </c:pt>
                <c:pt idx="25">
                  <c:v>4.22</c:v>
                </c:pt>
                <c:pt idx="26">
                  <c:v>4.09</c:v>
                </c:pt>
                <c:pt idx="27">
                  <c:v>3.76</c:v>
                </c:pt>
                <c:pt idx="28">
                  <c:v>4.17</c:v>
                </c:pt>
                <c:pt idx="29">
                  <c:v>3.97</c:v>
                </c:pt>
              </c:numCache>
            </c:numRef>
          </c:xVal>
          <c:yVal>
            <c:numRef>
              <c:f>Sheet1!$H$2:$H$31</c:f>
              <c:numCache>
                <c:formatCode>General</c:formatCode>
                <c:ptCount val="30"/>
                <c:pt idx="17" formatCode="0.0%">
                  <c:v>0.113</c:v>
                </c:pt>
                <c:pt idx="18" formatCode="0.0%">
                  <c:v>0.151</c:v>
                </c:pt>
                <c:pt idx="19" formatCode="0.0%">
                  <c:v>6.2E-2</c:v>
                </c:pt>
                <c:pt idx="20" formatCode="0.0%">
                  <c:v>1.0999999999999999E-2</c:v>
                </c:pt>
                <c:pt idx="21" formatCode="0.0%">
                  <c:v>2.5000000000000001E-2</c:v>
                </c:pt>
                <c:pt idx="22" formatCode="0.0%">
                  <c:v>2.1999999999999999E-2</c:v>
                </c:pt>
                <c:pt idx="23" formatCode="0.0%">
                  <c:v>0.16500000000000001</c:v>
                </c:pt>
                <c:pt idx="24" formatCode="0.0%">
                  <c:v>1.6E-2</c:v>
                </c:pt>
                <c:pt idx="25" formatCode="0.0%">
                  <c:v>0.16700000000000001</c:v>
                </c:pt>
                <c:pt idx="26" formatCode="0.0%">
                  <c:v>0.25700000000000001</c:v>
                </c:pt>
                <c:pt idx="27" formatCode="0.0%">
                  <c:v>0.189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23-62F1-4DAE-945A-D6C30367A65E}"/>
            </c:ext>
          </c:extLst>
        </c:ser>
        <c:ser>
          <c:idx val="6"/>
          <c:order val="6"/>
          <c:tx>
            <c:strRef>
              <c:f>Sheet1!$I$1</c:f>
              <c:strCache>
                <c:ptCount val="1"/>
                <c:pt idx="0">
                  <c:v>Column6</c:v>
                </c:pt>
              </c:strCache>
            </c:strRef>
          </c:tx>
          <c:spPr>
            <a:ln w="28575">
              <a:noFill/>
            </a:ln>
          </c:spPr>
          <c:marker>
            <c:symbol val="x"/>
            <c:size val="6"/>
            <c:spPr>
              <a:ln w="28575">
                <a:solidFill>
                  <a:schemeClr val="tx1"/>
                </a:solidFill>
              </a:ln>
            </c:spPr>
          </c:marker>
          <c:dLbls>
            <c:dLbl>
              <c:idx val="28"/>
              <c:tx>
                <c:rich>
                  <a:bodyPr/>
                  <a:lstStyle/>
                  <a:p>
                    <a:r>
                      <a:rPr lang="en-US" sz="800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CC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62F1-4DAE-945A-D6C30367A65E}"/>
                </c:ext>
              </c:extLst>
            </c:dLbl>
            <c:dLbl>
              <c:idx val="29"/>
              <c:tx>
                <c:rich>
                  <a:bodyPr/>
                  <a:lstStyle/>
                  <a:p>
                    <a:r>
                      <a:rPr lang="en-US" sz="800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DD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62F1-4DAE-945A-D6C30367A65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Sheet1!$B$2:$B$31</c:f>
              <c:numCache>
                <c:formatCode>0.00</c:formatCode>
                <c:ptCount val="30"/>
                <c:pt idx="0">
                  <c:v>4.01</c:v>
                </c:pt>
                <c:pt idx="1">
                  <c:v>3.72</c:v>
                </c:pt>
                <c:pt idx="2">
                  <c:v>3.23</c:v>
                </c:pt>
                <c:pt idx="3">
                  <c:v>3.85</c:v>
                </c:pt>
                <c:pt idx="4">
                  <c:v>4.0199999999999996</c:v>
                </c:pt>
                <c:pt idx="5">
                  <c:v>4.13</c:v>
                </c:pt>
                <c:pt idx="6">
                  <c:v>4.1900000000000004</c:v>
                </c:pt>
                <c:pt idx="7">
                  <c:v>4.0199999999999996</c:v>
                </c:pt>
                <c:pt idx="8">
                  <c:v>4.01</c:v>
                </c:pt>
                <c:pt idx="9">
                  <c:v>3.98</c:v>
                </c:pt>
                <c:pt idx="10">
                  <c:v>4.01</c:v>
                </c:pt>
                <c:pt idx="11">
                  <c:v>3.76</c:v>
                </c:pt>
                <c:pt idx="12">
                  <c:v>4.1100000000000003</c:v>
                </c:pt>
                <c:pt idx="13">
                  <c:v>4.1900000000000004</c:v>
                </c:pt>
                <c:pt idx="14">
                  <c:v>4.2300000000000004</c:v>
                </c:pt>
                <c:pt idx="15">
                  <c:v>3.77</c:v>
                </c:pt>
                <c:pt idx="16">
                  <c:v>4.09</c:v>
                </c:pt>
                <c:pt idx="17">
                  <c:v>4.18</c:v>
                </c:pt>
                <c:pt idx="18">
                  <c:v>4.04</c:v>
                </c:pt>
                <c:pt idx="19">
                  <c:v>3.39</c:v>
                </c:pt>
                <c:pt idx="20">
                  <c:v>3.85</c:v>
                </c:pt>
                <c:pt idx="21">
                  <c:v>3.93</c:v>
                </c:pt>
                <c:pt idx="22">
                  <c:v>3.31</c:v>
                </c:pt>
                <c:pt idx="23">
                  <c:v>3.86</c:v>
                </c:pt>
                <c:pt idx="24">
                  <c:v>3.93</c:v>
                </c:pt>
                <c:pt idx="25">
                  <c:v>4.22</c:v>
                </c:pt>
                <c:pt idx="26">
                  <c:v>4.09</c:v>
                </c:pt>
                <c:pt idx="27">
                  <c:v>3.76</c:v>
                </c:pt>
                <c:pt idx="28">
                  <c:v>4.17</c:v>
                </c:pt>
                <c:pt idx="29">
                  <c:v>3.97</c:v>
                </c:pt>
              </c:numCache>
            </c:numRef>
          </c:xVal>
          <c:yVal>
            <c:numRef>
              <c:f>Sheet1!$I$2:$I$31</c:f>
              <c:numCache>
                <c:formatCode>General</c:formatCode>
                <c:ptCount val="30"/>
                <c:pt idx="28" formatCode="0.0%">
                  <c:v>0.10100000000000001</c:v>
                </c:pt>
                <c:pt idx="29" formatCode="0.0%">
                  <c:v>2.9000000000000001E-2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26-62F1-4DAE-945A-D6C30367A6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8396672"/>
        <c:axId val="168763392"/>
      </c:scatterChart>
      <c:valAx>
        <c:axId val="168396672"/>
        <c:scaling>
          <c:orientation val="minMax"/>
          <c:max val="4.3"/>
          <c:min val="3.1"/>
        </c:scaling>
        <c:delete val="0"/>
        <c:axPos val="b"/>
        <c:title>
          <c:tx>
            <c:rich>
              <a:bodyPr/>
              <a:lstStyle/>
              <a:p>
                <a:pPr>
                  <a:defRPr sz="1000" b="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r>
                  <a:rPr lang="en-US" sz="1000" b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Average Satisfaction Score</a:t>
                </a:r>
                <a:endParaRPr lang="en-US" sz="1000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overlay val="0"/>
        </c:title>
        <c:numFmt formatCode="General" sourceLinked="0"/>
        <c:majorTickMark val="none"/>
        <c:minorTickMark val="in"/>
        <c:tickLblPos val="nextTo"/>
        <c:txPr>
          <a:bodyPr/>
          <a:lstStyle/>
          <a:p>
            <a:pPr>
              <a:defRPr sz="7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168763392"/>
        <c:crosses val="autoZero"/>
        <c:crossBetween val="midCat"/>
        <c:majorUnit val="0.2"/>
      </c:valAx>
      <c:valAx>
        <c:axId val="168763392"/>
        <c:scaling>
          <c:orientation val="minMax"/>
          <c:max val="0.32"/>
          <c:min val="0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900" b="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r>
                  <a:rPr lang="en-US" sz="900" b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Stated </a:t>
                </a:r>
                <a:r>
                  <a:rPr lang="en-US" sz="900" b="0" baseline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Importance (%)</a:t>
                </a:r>
                <a:endParaRPr lang="en-US" sz="900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layout>
            <c:manualLayout>
              <c:xMode val="edge"/>
              <c:yMode val="edge"/>
              <c:x val="7.3996279793334804E-3"/>
              <c:y val="0.32862859104464803"/>
            </c:manualLayout>
          </c:layout>
          <c:overlay val="0"/>
        </c:title>
        <c:numFmt formatCode="0%" sourceLinked="0"/>
        <c:majorTickMark val="in"/>
        <c:minorTickMark val="none"/>
        <c:tickLblPos val="nextTo"/>
        <c:txPr>
          <a:bodyPr/>
          <a:lstStyle/>
          <a:p>
            <a:pPr>
              <a:defRPr sz="7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168396672"/>
        <c:crosses val="autoZero"/>
        <c:crossBetween val="midCat"/>
        <c:majorUnit val="2.0000000000000004E-2"/>
      </c:valAx>
      <c:spPr>
        <a:solidFill>
          <a:schemeClr val="accent1">
            <a:lumMod val="40000"/>
            <a:lumOff val="60000"/>
          </a:schemeClr>
        </a:solidFill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935032511180005E-2"/>
          <c:y val="2.42980575876772E-2"/>
          <c:w val="0.97412768525885485"/>
          <c:h val="0.8443527647821772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42A0FF"/>
              </a:solidFill>
            </c:spPr>
            <c:extLst>
              <c:ext xmlns:c16="http://schemas.microsoft.com/office/drawing/2014/chart" uri="{C3380CC4-5D6E-409C-BE32-E72D297353CC}">
                <c16:uniqueId val="{00000001-8695-430F-90F5-4FA2DD87B3F3}"/>
              </c:ext>
            </c:extLst>
          </c:dPt>
          <c:dPt>
            <c:idx val="1"/>
            <c:invertIfNegative val="0"/>
            <c:bubble3D val="0"/>
            <c:spPr>
              <a:solidFill>
                <a:srgbClr val="FF64FF"/>
              </a:solidFill>
            </c:spPr>
            <c:extLst>
              <c:ext xmlns:c16="http://schemas.microsoft.com/office/drawing/2014/chart" uri="{C3380CC4-5D6E-409C-BE32-E72D297353CC}">
                <c16:uniqueId val="{00000003-8695-430F-90F5-4FA2DD87B3F3}"/>
              </c:ext>
            </c:extLst>
          </c:dPt>
          <c:dPt>
            <c:idx val="2"/>
            <c:invertIfNegative val="0"/>
            <c:bubble3D val="0"/>
            <c:spPr>
              <a:solidFill>
                <a:srgbClr val="42A0FF"/>
              </a:solidFill>
            </c:spPr>
            <c:extLst>
              <c:ext xmlns:c16="http://schemas.microsoft.com/office/drawing/2014/chart" uri="{C3380CC4-5D6E-409C-BE32-E72D297353CC}">
                <c16:uniqueId val="{00000005-8695-430F-90F5-4FA2DD87B3F3}"/>
              </c:ext>
            </c:extLst>
          </c:dPt>
          <c:dPt>
            <c:idx val="3"/>
            <c:invertIfNegative val="0"/>
            <c:bubble3D val="0"/>
            <c:spPr>
              <a:solidFill>
                <a:srgbClr val="42A0FF"/>
              </a:solidFill>
            </c:spPr>
            <c:extLst>
              <c:ext xmlns:c16="http://schemas.microsoft.com/office/drawing/2014/chart" uri="{C3380CC4-5D6E-409C-BE32-E72D297353CC}">
                <c16:uniqueId val="{00000007-8695-430F-90F5-4FA2DD87B3F3}"/>
              </c:ext>
            </c:extLst>
          </c:dPt>
          <c:dPt>
            <c:idx val="4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09-8695-430F-90F5-4FA2DD87B3F3}"/>
              </c:ext>
            </c:extLst>
          </c:dPt>
          <c:dPt>
            <c:idx val="5"/>
            <c:invertIfNegative val="0"/>
            <c:bubble3D val="0"/>
            <c:spPr>
              <a:solidFill>
                <a:srgbClr val="FF64FF"/>
              </a:solidFill>
            </c:spPr>
            <c:extLst>
              <c:ext xmlns:c16="http://schemas.microsoft.com/office/drawing/2014/chart" uri="{C3380CC4-5D6E-409C-BE32-E72D297353CC}">
                <c16:uniqueId val="{0000000B-8695-430F-90F5-4FA2DD87B3F3}"/>
              </c:ext>
            </c:extLst>
          </c:dPt>
          <c:dPt>
            <c:idx val="6"/>
            <c:invertIfNegative val="0"/>
            <c:bubble3D val="0"/>
            <c:spPr>
              <a:solidFill>
                <a:srgbClr val="FF64FF"/>
              </a:solidFill>
            </c:spPr>
            <c:extLst>
              <c:ext xmlns:c16="http://schemas.microsoft.com/office/drawing/2014/chart" uri="{C3380CC4-5D6E-409C-BE32-E72D297353CC}">
                <c16:uniqueId val="{0000000D-8695-430F-90F5-4FA2DD87B3F3}"/>
              </c:ext>
            </c:extLst>
          </c:dPt>
          <c:dPt>
            <c:idx val="7"/>
            <c:invertIfNegative val="0"/>
            <c:bubble3D val="0"/>
            <c:spPr>
              <a:solidFill>
                <a:srgbClr val="FF64FF"/>
              </a:solidFill>
            </c:spPr>
            <c:extLst>
              <c:ext xmlns:c16="http://schemas.microsoft.com/office/drawing/2014/chart" uri="{C3380CC4-5D6E-409C-BE32-E72D297353CC}">
                <c16:uniqueId val="{0000000F-8695-430F-90F5-4FA2DD87B3F3}"/>
              </c:ext>
            </c:extLst>
          </c:dPt>
          <c:dPt>
            <c:idx val="8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11-8695-430F-90F5-4FA2DD87B3F3}"/>
              </c:ext>
            </c:extLst>
          </c:dPt>
          <c:dPt>
            <c:idx val="9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13-8695-430F-90F5-4FA2DD87B3F3}"/>
              </c:ext>
            </c:extLst>
          </c:dPt>
          <c:dPt>
            <c:idx val="10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15-8695-430F-90F5-4FA2DD87B3F3}"/>
              </c:ext>
            </c:extLst>
          </c:dPt>
          <c:dPt>
            <c:idx val="11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17-8695-430F-90F5-4FA2DD87B3F3}"/>
              </c:ext>
            </c:extLst>
          </c:dPt>
          <c:dPt>
            <c:idx val="12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19-8695-430F-90F5-4FA2DD87B3F3}"/>
              </c:ext>
            </c:extLst>
          </c:dPt>
          <c:dPt>
            <c:idx val="13"/>
            <c:invertIfNegative val="0"/>
            <c:bubble3D val="0"/>
            <c:spPr>
              <a:solidFill>
                <a:srgbClr val="FF64FF"/>
              </a:solidFill>
            </c:spPr>
            <c:extLst>
              <c:ext xmlns:c16="http://schemas.microsoft.com/office/drawing/2014/chart" uri="{C3380CC4-5D6E-409C-BE32-E72D297353CC}">
                <c16:uniqueId val="{0000001B-8695-430F-90F5-4FA2DD87B3F3}"/>
              </c:ext>
            </c:extLst>
          </c:dPt>
          <c:dPt>
            <c:idx val="14"/>
            <c:invertIfNegative val="0"/>
            <c:bubble3D val="0"/>
            <c:spPr>
              <a:solidFill>
                <a:srgbClr val="42A0FF"/>
              </a:solidFill>
            </c:spPr>
            <c:extLst>
              <c:ext xmlns:c16="http://schemas.microsoft.com/office/drawing/2014/chart" uri="{C3380CC4-5D6E-409C-BE32-E72D297353CC}">
                <c16:uniqueId val="{0000001D-8695-430F-90F5-4FA2DD87B3F3}"/>
              </c:ext>
            </c:extLst>
          </c:dPt>
          <c:dPt>
            <c:idx val="15"/>
            <c:invertIfNegative val="0"/>
            <c:bubble3D val="0"/>
            <c:spPr>
              <a:solidFill>
                <a:srgbClr val="42A0FF"/>
              </a:solidFill>
            </c:spPr>
            <c:extLst>
              <c:ext xmlns:c16="http://schemas.microsoft.com/office/drawing/2014/chart" uri="{C3380CC4-5D6E-409C-BE32-E72D297353CC}">
                <c16:uniqueId val="{0000001F-8695-430F-90F5-4FA2DD87B3F3}"/>
              </c:ext>
            </c:extLst>
          </c:dPt>
          <c:dPt>
            <c:idx val="16"/>
            <c:invertIfNegative val="0"/>
            <c:bubble3D val="0"/>
            <c:spPr>
              <a:solidFill>
                <a:srgbClr val="42A0FF"/>
              </a:solidFill>
            </c:spPr>
            <c:extLst>
              <c:ext xmlns:c16="http://schemas.microsoft.com/office/drawing/2014/chart" uri="{C3380CC4-5D6E-409C-BE32-E72D297353CC}">
                <c16:uniqueId val="{00000021-8695-430F-90F5-4FA2DD87B3F3}"/>
              </c:ext>
            </c:extLst>
          </c:dPt>
          <c:dPt>
            <c:idx val="17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23-8695-430F-90F5-4FA2DD87B3F3}"/>
              </c:ext>
            </c:extLst>
          </c:dPt>
          <c:dPt>
            <c:idx val="18"/>
            <c:invertIfNegative val="0"/>
            <c:bubble3D val="0"/>
            <c:spPr>
              <a:solidFill>
                <a:srgbClr val="FF64FF"/>
              </a:solidFill>
            </c:spPr>
            <c:extLst>
              <c:ext xmlns:c16="http://schemas.microsoft.com/office/drawing/2014/chart" uri="{C3380CC4-5D6E-409C-BE32-E72D297353CC}">
                <c16:uniqueId val="{00000025-8695-430F-90F5-4FA2DD87B3F3}"/>
              </c:ext>
            </c:extLst>
          </c:dPt>
          <c:dPt>
            <c:idx val="19"/>
            <c:invertIfNegative val="0"/>
            <c:bubble3D val="0"/>
            <c:spPr>
              <a:solidFill>
                <a:srgbClr val="42A0FF"/>
              </a:solidFill>
            </c:spPr>
            <c:extLst>
              <c:ext xmlns:c16="http://schemas.microsoft.com/office/drawing/2014/chart" uri="{C3380CC4-5D6E-409C-BE32-E72D297353CC}">
                <c16:uniqueId val="{00000027-8695-430F-90F5-4FA2DD87B3F3}"/>
              </c:ext>
            </c:extLst>
          </c:dPt>
          <c:dPt>
            <c:idx val="20"/>
            <c:invertIfNegative val="0"/>
            <c:bubble3D val="0"/>
            <c:spPr>
              <a:solidFill>
                <a:srgbClr val="FF64FF"/>
              </a:solidFill>
            </c:spPr>
            <c:extLst>
              <c:ext xmlns:c16="http://schemas.microsoft.com/office/drawing/2014/chart" uri="{C3380CC4-5D6E-409C-BE32-E72D297353CC}">
                <c16:uniqueId val="{00000029-8695-430F-90F5-4FA2DD87B3F3}"/>
              </c:ext>
            </c:extLst>
          </c:dPt>
          <c:dPt>
            <c:idx val="21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2B-8695-430F-90F5-4FA2DD87B3F3}"/>
              </c:ext>
            </c:extLst>
          </c:dPt>
          <c:dPt>
            <c:idx val="22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2D-8695-430F-90F5-4FA2DD87B3F3}"/>
              </c:ext>
            </c:extLst>
          </c:dPt>
          <c:dPt>
            <c:idx val="23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2F-8695-430F-90F5-4FA2DD87B3F3}"/>
              </c:ext>
            </c:extLst>
          </c:dPt>
          <c:dPt>
            <c:idx val="24"/>
            <c:invertIfNegative val="0"/>
            <c:bubble3D val="0"/>
            <c:spPr>
              <a:solidFill>
                <a:srgbClr val="42A0FF"/>
              </a:solidFill>
            </c:spPr>
            <c:extLst>
              <c:ext xmlns:c16="http://schemas.microsoft.com/office/drawing/2014/chart" uri="{C3380CC4-5D6E-409C-BE32-E72D297353CC}">
                <c16:uniqueId val="{00000031-8695-430F-90F5-4FA2DD87B3F3}"/>
              </c:ext>
            </c:extLst>
          </c:dPt>
          <c:dPt>
            <c:idx val="25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33-8695-430F-90F5-4FA2DD87B3F3}"/>
              </c:ext>
            </c:extLst>
          </c:dPt>
          <c:dPt>
            <c:idx val="26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35-8695-430F-90F5-4FA2DD87B3F3}"/>
              </c:ext>
            </c:extLst>
          </c:dPt>
          <c:dPt>
            <c:idx val="27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37-8695-430F-90F5-4FA2DD87B3F3}"/>
              </c:ext>
            </c:extLst>
          </c:dPt>
          <c:dPt>
            <c:idx val="28"/>
            <c:invertIfNegative val="0"/>
            <c:bubble3D val="0"/>
            <c:spPr>
              <a:solidFill>
                <a:srgbClr val="FF64FF"/>
              </a:solidFill>
            </c:spPr>
            <c:extLst>
              <c:ext xmlns:c16="http://schemas.microsoft.com/office/drawing/2014/chart" uri="{C3380CC4-5D6E-409C-BE32-E72D297353CC}">
                <c16:uniqueId val="{00000039-8695-430F-90F5-4FA2DD87B3F3}"/>
              </c:ext>
            </c:extLst>
          </c:dPt>
          <c:dPt>
            <c:idx val="29"/>
            <c:invertIfNegative val="0"/>
            <c:bubble3D val="0"/>
            <c:spPr>
              <a:solidFill>
                <a:srgbClr val="42A0FF"/>
              </a:solidFill>
            </c:spPr>
            <c:extLst>
              <c:ext xmlns:c16="http://schemas.microsoft.com/office/drawing/2014/chart" uri="{C3380CC4-5D6E-409C-BE32-E72D297353CC}">
                <c16:uniqueId val="{0000003B-8695-430F-90F5-4FA2DD87B3F3}"/>
              </c:ext>
            </c:extLst>
          </c:dPt>
          <c:dPt>
            <c:idx val="30"/>
            <c:invertIfNegative val="0"/>
            <c:bubble3D val="0"/>
            <c:spPr>
              <a:solidFill>
                <a:srgbClr val="42A0FF"/>
              </a:solidFill>
            </c:spPr>
            <c:extLst>
              <c:ext xmlns:c16="http://schemas.microsoft.com/office/drawing/2014/chart" uri="{C3380CC4-5D6E-409C-BE32-E72D297353CC}">
                <c16:uniqueId val="{0000003D-8695-430F-90F5-4FA2DD87B3F3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pPr>
                      <a:defRPr sz="800" b="1" baseline="0">
                        <a:solidFill>
                          <a:srgbClr val="000000"/>
                        </a:solidFill>
                        <a:latin typeface="Arial"/>
                      </a:defRPr>
                    </a:pPr>
                    <a:r>
                      <a:rPr lang="en-US"/>
                      <a:t>0.01</a:t>
                    </a:r>
                  </a:p>
                </c:rich>
              </c:tx>
              <c:numFmt formatCode="0.00" sourceLinked="0"/>
              <c:spPr>
                <a:noFill/>
                <a:ln w="25374">
                  <a:noFill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695-430F-90F5-4FA2DD87B3F3}"/>
                </c:ext>
              </c:extLst>
            </c:dLbl>
            <c:dLbl>
              <c:idx val="1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8695-430F-90F5-4FA2DD87B3F3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pPr>
                      <a:defRPr sz="800" b="1" baseline="0">
                        <a:solidFill>
                          <a:srgbClr val="000000"/>
                        </a:solidFill>
                        <a:latin typeface="Arial"/>
                      </a:defRPr>
                    </a:pPr>
                    <a:r>
                      <a:rPr lang="en-US"/>
                      <a:t>0.08</a:t>
                    </a:r>
                  </a:p>
                </c:rich>
              </c:tx>
              <c:numFmt formatCode="0.00" sourceLinked="0"/>
              <c:spPr>
                <a:noFill/>
                <a:ln w="25374">
                  <a:noFill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695-430F-90F5-4FA2DD87B3F3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pPr>
                      <a:defRPr sz="800" b="1" baseline="0">
                        <a:solidFill>
                          <a:srgbClr val="000000"/>
                        </a:solidFill>
                        <a:latin typeface="Arial"/>
                      </a:defRPr>
                    </a:pPr>
                    <a:r>
                      <a:rPr lang="en-US"/>
                      <a:t>0.28</a:t>
                    </a:r>
                  </a:p>
                </c:rich>
              </c:tx>
              <c:numFmt formatCode="0.00" sourceLinked="0"/>
              <c:spPr>
                <a:noFill/>
                <a:ln w="25374">
                  <a:noFill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695-430F-90F5-4FA2DD87B3F3}"/>
                </c:ext>
              </c:extLst>
            </c:dLbl>
            <c:dLbl>
              <c:idx val="4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8695-430F-90F5-4FA2DD87B3F3}"/>
                </c:ext>
              </c:extLst>
            </c:dLbl>
            <c:dLbl>
              <c:idx val="5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8695-430F-90F5-4FA2DD87B3F3}"/>
                </c:ext>
              </c:extLst>
            </c:dLbl>
            <c:dLbl>
              <c:idx val="6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8695-430F-90F5-4FA2DD87B3F3}"/>
                </c:ext>
              </c:extLst>
            </c:dLbl>
            <c:dLbl>
              <c:idx val="7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F-8695-430F-90F5-4FA2DD87B3F3}"/>
                </c:ext>
              </c:extLst>
            </c:dLbl>
            <c:dLbl>
              <c:idx val="8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1-8695-430F-90F5-4FA2DD87B3F3}"/>
                </c:ext>
              </c:extLst>
            </c:dLbl>
            <c:dLbl>
              <c:idx val="9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3-8695-430F-90F5-4FA2DD87B3F3}"/>
                </c:ext>
              </c:extLst>
            </c:dLbl>
            <c:dLbl>
              <c:idx val="10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5-8695-430F-90F5-4FA2DD87B3F3}"/>
                </c:ext>
              </c:extLst>
            </c:dLbl>
            <c:dLbl>
              <c:idx val="11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7-8695-430F-90F5-4FA2DD87B3F3}"/>
                </c:ext>
              </c:extLst>
            </c:dLbl>
            <c:dLbl>
              <c:idx val="12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9-8695-430F-90F5-4FA2DD87B3F3}"/>
                </c:ext>
              </c:extLst>
            </c:dLbl>
            <c:dLbl>
              <c:idx val="13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B-8695-430F-90F5-4FA2DD87B3F3}"/>
                </c:ext>
              </c:extLst>
            </c:dLbl>
            <c:dLbl>
              <c:idx val="14"/>
              <c:tx>
                <c:rich>
                  <a:bodyPr/>
                  <a:lstStyle/>
                  <a:p>
                    <a:pPr>
                      <a:defRPr sz="800" b="1" baseline="0">
                        <a:solidFill>
                          <a:srgbClr val="000000"/>
                        </a:solidFill>
                        <a:latin typeface="Arial"/>
                      </a:defRPr>
                    </a:pPr>
                    <a:r>
                      <a:rPr lang="en-US"/>
                      <a:t>0.07</a:t>
                    </a:r>
                  </a:p>
                </c:rich>
              </c:tx>
              <c:numFmt formatCode="0.00" sourceLinked="0"/>
              <c:spPr>
                <a:noFill/>
                <a:ln w="25374">
                  <a:noFill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8695-430F-90F5-4FA2DD87B3F3}"/>
                </c:ext>
              </c:extLst>
            </c:dLbl>
            <c:dLbl>
              <c:idx val="15"/>
              <c:tx>
                <c:rich>
                  <a:bodyPr/>
                  <a:lstStyle/>
                  <a:p>
                    <a:pPr>
                      <a:defRPr sz="800" b="1" baseline="0">
                        <a:solidFill>
                          <a:srgbClr val="000000"/>
                        </a:solidFill>
                        <a:latin typeface="Arial"/>
                      </a:defRPr>
                    </a:pPr>
                    <a:r>
                      <a:rPr lang="en-US"/>
                      <a:t>0.02</a:t>
                    </a:r>
                  </a:p>
                </c:rich>
              </c:tx>
              <c:numFmt formatCode="0.00" sourceLinked="0"/>
              <c:spPr>
                <a:noFill/>
                <a:ln w="25374">
                  <a:noFill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8695-430F-90F5-4FA2DD87B3F3}"/>
                </c:ext>
              </c:extLst>
            </c:dLbl>
            <c:dLbl>
              <c:idx val="16"/>
              <c:tx>
                <c:rich>
                  <a:bodyPr/>
                  <a:lstStyle/>
                  <a:p>
                    <a:pPr>
                      <a:defRPr sz="800" b="1" baseline="0">
                        <a:solidFill>
                          <a:srgbClr val="000000"/>
                        </a:solidFill>
                        <a:latin typeface="Arial"/>
                      </a:defRPr>
                    </a:pPr>
                    <a:r>
                      <a:rPr lang="en-US"/>
                      <a:t>0.05</a:t>
                    </a:r>
                  </a:p>
                </c:rich>
              </c:tx>
              <c:numFmt formatCode="0.00" sourceLinked="0"/>
              <c:spPr>
                <a:noFill/>
                <a:ln w="25374">
                  <a:noFill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8695-430F-90F5-4FA2DD87B3F3}"/>
                </c:ext>
              </c:extLst>
            </c:dLbl>
            <c:dLbl>
              <c:idx val="17"/>
              <c:tx>
                <c:rich>
                  <a:bodyPr/>
                  <a:lstStyle/>
                  <a:p>
                    <a:pPr>
                      <a:defRPr sz="800" b="1" baseline="0">
                        <a:solidFill>
                          <a:srgbClr val="000000"/>
                        </a:solidFill>
                        <a:latin typeface="Arial"/>
                      </a:defRPr>
                    </a:pPr>
                    <a:r>
                      <a:rPr lang="en-US"/>
                      <a:t>0.14</a:t>
                    </a:r>
                  </a:p>
                </c:rich>
              </c:tx>
              <c:numFmt formatCode="0.00" sourceLinked="0"/>
              <c:spPr>
                <a:noFill/>
                <a:ln w="25374">
                  <a:noFill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8695-430F-90F5-4FA2DD87B3F3}"/>
                </c:ext>
              </c:extLst>
            </c:dLbl>
            <c:dLbl>
              <c:idx val="18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5-8695-430F-90F5-4FA2DD87B3F3}"/>
                </c:ext>
              </c:extLst>
            </c:dLbl>
            <c:dLbl>
              <c:idx val="19"/>
              <c:tx>
                <c:rich>
                  <a:bodyPr/>
                  <a:lstStyle/>
                  <a:p>
                    <a:pPr>
                      <a:defRPr sz="800" b="1" baseline="0">
                        <a:solidFill>
                          <a:srgbClr val="000000"/>
                        </a:solidFill>
                        <a:latin typeface="Arial"/>
                      </a:defRPr>
                    </a:pPr>
                    <a:r>
                      <a:rPr lang="en-US"/>
                      <a:t>0.04</a:t>
                    </a:r>
                  </a:p>
                </c:rich>
              </c:tx>
              <c:numFmt formatCode="0.00" sourceLinked="0"/>
              <c:spPr>
                <a:noFill/>
                <a:ln w="25374">
                  <a:noFill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8695-430F-90F5-4FA2DD87B3F3}"/>
                </c:ext>
              </c:extLst>
            </c:dLbl>
            <c:dLbl>
              <c:idx val="20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9-8695-430F-90F5-4FA2DD87B3F3}"/>
                </c:ext>
              </c:extLst>
            </c:dLbl>
            <c:dLbl>
              <c:idx val="21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B-8695-430F-90F5-4FA2DD87B3F3}"/>
                </c:ext>
              </c:extLst>
            </c:dLbl>
            <c:dLbl>
              <c:idx val="22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D-8695-430F-90F5-4FA2DD87B3F3}"/>
                </c:ext>
              </c:extLst>
            </c:dLbl>
            <c:dLbl>
              <c:idx val="23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F-8695-430F-90F5-4FA2DD87B3F3}"/>
                </c:ext>
              </c:extLst>
            </c:dLbl>
            <c:dLbl>
              <c:idx val="24"/>
              <c:tx>
                <c:rich>
                  <a:bodyPr/>
                  <a:lstStyle/>
                  <a:p>
                    <a:pPr>
                      <a:defRPr sz="800" b="1" baseline="0">
                        <a:solidFill>
                          <a:srgbClr val="000000"/>
                        </a:solidFill>
                        <a:latin typeface="Arial"/>
                      </a:defRPr>
                    </a:pPr>
                    <a:r>
                      <a:rPr lang="en-US"/>
                      <a:t>0.10</a:t>
                    </a:r>
                  </a:p>
                </c:rich>
              </c:tx>
              <c:numFmt formatCode="0.00" sourceLinked="0"/>
              <c:spPr>
                <a:noFill/>
                <a:ln w="25374">
                  <a:noFill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1-8695-430F-90F5-4FA2DD87B3F3}"/>
                </c:ext>
              </c:extLst>
            </c:dLbl>
            <c:dLbl>
              <c:idx val="25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33-8695-430F-90F5-4FA2DD87B3F3}"/>
                </c:ext>
              </c:extLst>
            </c:dLbl>
            <c:dLbl>
              <c:idx val="26"/>
              <c:tx>
                <c:rich>
                  <a:bodyPr/>
                  <a:lstStyle/>
                  <a:p>
                    <a:pPr>
                      <a:defRPr sz="800" b="1" baseline="0">
                        <a:solidFill>
                          <a:srgbClr val="000000"/>
                        </a:solidFill>
                        <a:latin typeface="Arial"/>
                      </a:defRPr>
                    </a:pPr>
                    <a:r>
                      <a:rPr lang="en-US"/>
                      <a:t>0.11</a:t>
                    </a:r>
                  </a:p>
                </c:rich>
              </c:tx>
              <c:numFmt formatCode="0.00" sourceLinked="0"/>
              <c:spPr>
                <a:noFill/>
                <a:ln w="25374">
                  <a:noFill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5-8695-430F-90F5-4FA2DD87B3F3}"/>
                </c:ext>
              </c:extLst>
            </c:dLbl>
            <c:dLbl>
              <c:idx val="27"/>
              <c:tx>
                <c:rich>
                  <a:bodyPr/>
                  <a:lstStyle/>
                  <a:p>
                    <a:pPr>
                      <a:defRPr sz="800" b="1" baseline="0">
                        <a:solidFill>
                          <a:srgbClr val="000000"/>
                        </a:solidFill>
                        <a:latin typeface="Arial"/>
                      </a:defRPr>
                    </a:pPr>
                    <a:r>
                      <a:rPr lang="en-US"/>
                      <a:t>0.12</a:t>
                    </a:r>
                  </a:p>
                </c:rich>
              </c:tx>
              <c:numFmt formatCode="0.00" sourceLinked="0"/>
              <c:spPr>
                <a:noFill/>
                <a:ln w="25374">
                  <a:noFill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7-8695-430F-90F5-4FA2DD87B3F3}"/>
                </c:ext>
              </c:extLst>
            </c:dLbl>
            <c:dLbl>
              <c:idx val="28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39-8695-430F-90F5-4FA2DD87B3F3}"/>
                </c:ext>
              </c:extLst>
            </c:dLbl>
            <c:dLbl>
              <c:idx val="29"/>
              <c:tx>
                <c:rich>
                  <a:bodyPr/>
                  <a:lstStyle/>
                  <a:p>
                    <a:pPr>
                      <a:defRPr sz="800" b="1" baseline="0">
                        <a:solidFill>
                          <a:srgbClr val="000000"/>
                        </a:solidFill>
                        <a:latin typeface="Arial"/>
                      </a:defRPr>
                    </a:pPr>
                    <a:r>
                      <a:rPr lang="en-US"/>
                      <a:t>0.02</a:t>
                    </a:r>
                  </a:p>
                </c:rich>
              </c:tx>
              <c:numFmt formatCode="0.00" sourceLinked="0"/>
              <c:spPr>
                <a:noFill/>
                <a:ln w="25374">
                  <a:noFill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B-8695-430F-90F5-4FA2DD87B3F3}"/>
                </c:ext>
              </c:extLst>
            </c:dLbl>
            <c:dLbl>
              <c:idx val="30"/>
              <c:tx>
                <c:rich>
                  <a:bodyPr/>
                  <a:lstStyle/>
                  <a:p>
                    <a:pPr>
                      <a:defRPr sz="800" b="1" baseline="0">
                        <a:solidFill>
                          <a:srgbClr val="000000"/>
                        </a:solidFill>
                        <a:latin typeface="Arial"/>
                      </a:defRPr>
                    </a:pPr>
                    <a:r>
                      <a:rPr lang="en-US"/>
                      <a:t>0.03</a:t>
                    </a:r>
                  </a:p>
                </c:rich>
              </c:tx>
              <c:numFmt formatCode="0.00" sourceLinked="0"/>
              <c:spPr>
                <a:noFill/>
                <a:ln w="25374">
                  <a:noFill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D-8695-430F-90F5-4FA2DD87B3F3}"/>
                </c:ext>
              </c:extLst>
            </c:dLbl>
            <c:numFmt formatCode="#,##0.00" sourceLinked="0"/>
            <c:spPr>
              <a:noFill/>
              <a:ln w="25374">
                <a:noFill/>
              </a:ln>
            </c:spPr>
            <c:txPr>
              <a:bodyPr/>
              <a:lstStyle/>
              <a:p>
                <a:pPr>
                  <a:defRPr sz="1000" baseline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Sheet1!$A$2:$A$32</c:f>
              <c:strCache>
                <c:ptCount val="31"/>
                <c:pt idx="0">
                  <c:v>Overall Satisfaction</c:v>
                </c:pt>
                <c:pt idx="1">
                  <c:v>Attribute 1</c:v>
                </c:pt>
                <c:pt idx="2">
                  <c:v>Attribute 2</c:v>
                </c:pt>
                <c:pt idx="3">
                  <c:v>Attribute 3</c:v>
                </c:pt>
                <c:pt idx="4">
                  <c:v>Attribute 4</c:v>
                </c:pt>
                <c:pt idx="5">
                  <c:v>Attribute 5</c:v>
                </c:pt>
                <c:pt idx="6">
                  <c:v>Attribute 6</c:v>
                </c:pt>
                <c:pt idx="7">
                  <c:v>Attribute 7</c:v>
                </c:pt>
                <c:pt idx="8">
                  <c:v>Attribute 8</c:v>
                </c:pt>
                <c:pt idx="9">
                  <c:v>Attribute 9</c:v>
                </c:pt>
                <c:pt idx="10">
                  <c:v>Attribute 10</c:v>
                </c:pt>
                <c:pt idx="11">
                  <c:v>Attribute 11</c:v>
                </c:pt>
                <c:pt idx="12">
                  <c:v>Attribute 12</c:v>
                </c:pt>
                <c:pt idx="13">
                  <c:v>Attribute 13</c:v>
                </c:pt>
                <c:pt idx="14">
                  <c:v>Attribute 14</c:v>
                </c:pt>
                <c:pt idx="15">
                  <c:v>Attribute 15</c:v>
                </c:pt>
                <c:pt idx="16">
                  <c:v>Attribute 16</c:v>
                </c:pt>
                <c:pt idx="17">
                  <c:v>Attribute 17</c:v>
                </c:pt>
                <c:pt idx="18">
                  <c:v>Attribute 18</c:v>
                </c:pt>
                <c:pt idx="19">
                  <c:v>Attribute 19</c:v>
                </c:pt>
                <c:pt idx="20">
                  <c:v>Attribute 20</c:v>
                </c:pt>
                <c:pt idx="21">
                  <c:v>Attribute 21</c:v>
                </c:pt>
                <c:pt idx="22">
                  <c:v>Attribute 22</c:v>
                </c:pt>
                <c:pt idx="23">
                  <c:v>Attribute 23</c:v>
                </c:pt>
                <c:pt idx="24">
                  <c:v>Attribute 24</c:v>
                </c:pt>
                <c:pt idx="25">
                  <c:v>Attribute 25</c:v>
                </c:pt>
                <c:pt idx="26">
                  <c:v>Attribute 26</c:v>
                </c:pt>
                <c:pt idx="27">
                  <c:v>Attribute 27</c:v>
                </c:pt>
                <c:pt idx="28">
                  <c:v>Attribute 28</c:v>
                </c:pt>
                <c:pt idx="29">
                  <c:v>Attribute 29</c:v>
                </c:pt>
                <c:pt idx="30">
                  <c:v>Attribute 30</c:v>
                </c:pt>
              </c:strCache>
            </c:strRef>
          </c:cat>
          <c:val>
            <c:numRef>
              <c:f>Sheet1!$B$2:$B$32</c:f>
              <c:numCache>
                <c:formatCode>0.00</c:formatCode>
                <c:ptCount val="31"/>
                <c:pt idx="0">
                  <c:v>-5.4400000000000004E-3</c:v>
                </c:pt>
                <c:pt idx="1">
                  <c:v>0.11198</c:v>
                </c:pt>
                <c:pt idx="2">
                  <c:v>-7.7539999999999998E-2</c:v>
                </c:pt>
                <c:pt idx="3">
                  <c:v>-0.27956999999999999</c:v>
                </c:pt>
                <c:pt idx="4">
                  <c:v>0.36359000000000002</c:v>
                </c:pt>
                <c:pt idx="5">
                  <c:v>4.9209999999999997E-2</c:v>
                </c:pt>
                <c:pt idx="6">
                  <c:v>0.10196</c:v>
                </c:pt>
                <c:pt idx="7">
                  <c:v>6.1949999999999998E-2</c:v>
                </c:pt>
                <c:pt idx="8">
                  <c:v>0.17343</c:v>
                </c:pt>
                <c:pt idx="9">
                  <c:v>0.17726</c:v>
                </c:pt>
                <c:pt idx="10">
                  <c:v>0.18318999999999999</c:v>
                </c:pt>
                <c:pt idx="11">
                  <c:v>0.13062000000000001</c:v>
                </c:pt>
                <c:pt idx="12">
                  <c:v>0.21651999999999999</c:v>
                </c:pt>
                <c:pt idx="13">
                  <c:v>6.9599999999999995E-2</c:v>
                </c:pt>
                <c:pt idx="14">
                  <c:v>-7.1220000000000006E-2</c:v>
                </c:pt>
                <c:pt idx="15">
                  <c:v>-2.3689999999999999E-2</c:v>
                </c:pt>
                <c:pt idx="16">
                  <c:v>-5.0279999999999998E-2</c:v>
                </c:pt>
                <c:pt idx="17">
                  <c:v>-0.14429</c:v>
                </c:pt>
                <c:pt idx="18">
                  <c:v>7.8170000000000003E-2</c:v>
                </c:pt>
                <c:pt idx="19">
                  <c:v>-4.0210000000000003E-2</c:v>
                </c:pt>
                <c:pt idx="20">
                  <c:v>8.6499999999999994E-2</c:v>
                </c:pt>
                <c:pt idx="21">
                  <c:v>0.25409999999999999</c:v>
                </c:pt>
                <c:pt idx="22">
                  <c:v>0.17107</c:v>
                </c:pt>
                <c:pt idx="23">
                  <c:v>0.22770000000000001</c:v>
                </c:pt>
                <c:pt idx="24">
                  <c:v>-9.715E-2</c:v>
                </c:pt>
                <c:pt idx="25">
                  <c:v>0.26440999999999998</c:v>
                </c:pt>
                <c:pt idx="26">
                  <c:v>-0.10768</c:v>
                </c:pt>
                <c:pt idx="27">
                  <c:v>-0.12239</c:v>
                </c:pt>
                <c:pt idx="28">
                  <c:v>3.3980000000000003E-2</c:v>
                </c:pt>
                <c:pt idx="29">
                  <c:v>-2.3630000000000002E-2</c:v>
                </c:pt>
                <c:pt idx="30">
                  <c:v>-3.2410000000000001E-2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E-8695-430F-90F5-4FA2DD87B3F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cat>
            <c:strRef>
              <c:f>Sheet1!$A$2:$A$32</c:f>
              <c:strCache>
                <c:ptCount val="31"/>
                <c:pt idx="0">
                  <c:v>Overall Satisfaction</c:v>
                </c:pt>
                <c:pt idx="1">
                  <c:v>Attribute 1</c:v>
                </c:pt>
                <c:pt idx="2">
                  <c:v>Attribute 2</c:v>
                </c:pt>
                <c:pt idx="3">
                  <c:v>Attribute 3</c:v>
                </c:pt>
                <c:pt idx="4">
                  <c:v>Attribute 4</c:v>
                </c:pt>
                <c:pt idx="5">
                  <c:v>Attribute 5</c:v>
                </c:pt>
                <c:pt idx="6">
                  <c:v>Attribute 6</c:v>
                </c:pt>
                <c:pt idx="7">
                  <c:v>Attribute 7</c:v>
                </c:pt>
                <c:pt idx="8">
                  <c:v>Attribute 8</c:v>
                </c:pt>
                <c:pt idx="9">
                  <c:v>Attribute 9</c:v>
                </c:pt>
                <c:pt idx="10">
                  <c:v>Attribute 10</c:v>
                </c:pt>
                <c:pt idx="11">
                  <c:v>Attribute 11</c:v>
                </c:pt>
                <c:pt idx="12">
                  <c:v>Attribute 12</c:v>
                </c:pt>
                <c:pt idx="13">
                  <c:v>Attribute 13</c:v>
                </c:pt>
                <c:pt idx="14">
                  <c:v>Attribute 14</c:v>
                </c:pt>
                <c:pt idx="15">
                  <c:v>Attribute 15</c:v>
                </c:pt>
                <c:pt idx="16">
                  <c:v>Attribute 16</c:v>
                </c:pt>
                <c:pt idx="17">
                  <c:v>Attribute 17</c:v>
                </c:pt>
                <c:pt idx="18">
                  <c:v>Attribute 18</c:v>
                </c:pt>
                <c:pt idx="19">
                  <c:v>Attribute 19</c:v>
                </c:pt>
                <c:pt idx="20">
                  <c:v>Attribute 20</c:v>
                </c:pt>
                <c:pt idx="21">
                  <c:v>Attribute 21</c:v>
                </c:pt>
                <c:pt idx="22">
                  <c:v>Attribute 22</c:v>
                </c:pt>
                <c:pt idx="23">
                  <c:v>Attribute 23</c:v>
                </c:pt>
                <c:pt idx="24">
                  <c:v>Attribute 24</c:v>
                </c:pt>
                <c:pt idx="25">
                  <c:v>Attribute 25</c:v>
                </c:pt>
                <c:pt idx="26">
                  <c:v>Attribute 26</c:v>
                </c:pt>
                <c:pt idx="27">
                  <c:v>Attribute 27</c:v>
                </c:pt>
                <c:pt idx="28">
                  <c:v>Attribute 28</c:v>
                </c:pt>
                <c:pt idx="29">
                  <c:v>Attribute 29</c:v>
                </c:pt>
                <c:pt idx="30">
                  <c:v>Attribute 30</c:v>
                </c:pt>
              </c:strCache>
            </c:strRef>
          </c:cat>
          <c:val>
            <c:numRef>
              <c:f>Sheet1!$C$2:$C$32</c:f>
              <c:numCache>
                <c:formatCode>General</c:formatCode>
                <c:ptCount val="31"/>
              </c:numCache>
            </c:numRef>
          </c:val>
          <c:extLst>
            <c:ext xmlns:c16="http://schemas.microsoft.com/office/drawing/2014/chart" uri="{C3380CC4-5D6E-409C-BE32-E72D297353CC}">
              <c16:uniqueId val="{0000003F-8695-430F-90F5-4FA2DD87B3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76"/>
        <c:axId val="204239232"/>
        <c:axId val="204240768"/>
      </c:barChart>
      <c:catAx>
        <c:axId val="204239232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one"/>
        <c:spPr>
          <a:ln>
            <a:solidFill>
              <a:schemeClr val="tx1"/>
            </a:solidFill>
          </a:ln>
        </c:spPr>
        <c:crossAx val="204240768"/>
        <c:crosses val="autoZero"/>
        <c:auto val="1"/>
        <c:lblAlgn val="ctr"/>
        <c:lblOffset val="100"/>
        <c:noMultiLvlLbl val="0"/>
      </c:catAx>
      <c:valAx>
        <c:axId val="204240768"/>
        <c:scaling>
          <c:orientation val="minMax"/>
          <c:max val="1.5"/>
          <c:min val="-1.5"/>
        </c:scaling>
        <c:delete val="0"/>
        <c:axPos val="t"/>
        <c:numFmt formatCode="0.00" sourceLinked="1"/>
        <c:majorTickMark val="none"/>
        <c:minorTickMark val="none"/>
        <c:tickLblPos val="none"/>
        <c:spPr>
          <a:ln>
            <a:noFill/>
          </a:ln>
        </c:spPr>
        <c:crossAx val="2042392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935032511180005E-2"/>
          <c:y val="2.42980575876772E-2"/>
          <c:w val="0.97412768525885485"/>
          <c:h val="0.8443527647821772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FF64FF"/>
              </a:solidFill>
            </c:spPr>
            <c:extLst>
              <c:ext xmlns:c16="http://schemas.microsoft.com/office/drawing/2014/chart" uri="{C3380CC4-5D6E-409C-BE32-E72D297353CC}">
                <c16:uniqueId val="{00000001-7F68-49BC-8646-7E9108DD8EE5}"/>
              </c:ext>
            </c:extLst>
          </c:dPt>
          <c:dPt>
            <c:idx val="1"/>
            <c:invertIfNegative val="0"/>
            <c:bubble3D val="0"/>
            <c:spPr>
              <a:solidFill>
                <a:srgbClr val="FF64FF"/>
              </a:solidFill>
            </c:spPr>
            <c:extLst>
              <c:ext xmlns:c16="http://schemas.microsoft.com/office/drawing/2014/chart" uri="{C3380CC4-5D6E-409C-BE32-E72D297353CC}">
                <c16:uniqueId val="{00000003-7F68-49BC-8646-7E9108DD8EE5}"/>
              </c:ext>
            </c:extLst>
          </c:dPt>
          <c:dPt>
            <c:idx val="2"/>
            <c:invertIfNegative val="0"/>
            <c:bubble3D val="0"/>
            <c:spPr>
              <a:solidFill>
                <a:srgbClr val="42A0FF"/>
              </a:solidFill>
            </c:spPr>
            <c:extLst>
              <c:ext xmlns:c16="http://schemas.microsoft.com/office/drawing/2014/chart" uri="{C3380CC4-5D6E-409C-BE32-E72D297353CC}">
                <c16:uniqueId val="{00000005-7F68-49BC-8646-7E9108DD8EE5}"/>
              </c:ext>
            </c:extLst>
          </c:dPt>
          <c:dPt>
            <c:idx val="3"/>
            <c:invertIfNegative val="0"/>
            <c:bubble3D val="0"/>
            <c:spPr>
              <a:solidFill>
                <a:srgbClr val="42A0FF"/>
              </a:solidFill>
            </c:spPr>
            <c:extLst>
              <c:ext xmlns:c16="http://schemas.microsoft.com/office/drawing/2014/chart" uri="{C3380CC4-5D6E-409C-BE32-E72D297353CC}">
                <c16:uniqueId val="{00000007-7F68-49BC-8646-7E9108DD8EE5}"/>
              </c:ext>
            </c:extLst>
          </c:dPt>
          <c:dPt>
            <c:idx val="4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09-7F68-49BC-8646-7E9108DD8EE5}"/>
              </c:ext>
            </c:extLst>
          </c:dPt>
          <c:dPt>
            <c:idx val="5"/>
            <c:invertIfNegative val="0"/>
            <c:bubble3D val="0"/>
            <c:spPr>
              <a:solidFill>
                <a:srgbClr val="FF64FF"/>
              </a:solidFill>
            </c:spPr>
            <c:extLst>
              <c:ext xmlns:c16="http://schemas.microsoft.com/office/drawing/2014/chart" uri="{C3380CC4-5D6E-409C-BE32-E72D297353CC}">
                <c16:uniqueId val="{0000000B-7F68-49BC-8646-7E9108DD8EE5}"/>
              </c:ext>
            </c:extLst>
          </c:dPt>
          <c:dPt>
            <c:idx val="6"/>
            <c:invertIfNegative val="0"/>
            <c:bubble3D val="0"/>
            <c:spPr>
              <a:solidFill>
                <a:srgbClr val="FF64FF"/>
              </a:solidFill>
            </c:spPr>
            <c:extLst>
              <c:ext xmlns:c16="http://schemas.microsoft.com/office/drawing/2014/chart" uri="{C3380CC4-5D6E-409C-BE32-E72D297353CC}">
                <c16:uniqueId val="{0000000D-7F68-49BC-8646-7E9108DD8EE5}"/>
              </c:ext>
            </c:extLst>
          </c:dPt>
          <c:dPt>
            <c:idx val="7"/>
            <c:invertIfNegative val="0"/>
            <c:bubble3D val="0"/>
            <c:spPr>
              <a:solidFill>
                <a:srgbClr val="FF64FF"/>
              </a:solidFill>
            </c:spPr>
            <c:extLst>
              <c:ext xmlns:c16="http://schemas.microsoft.com/office/drawing/2014/chart" uri="{C3380CC4-5D6E-409C-BE32-E72D297353CC}">
                <c16:uniqueId val="{0000000F-7F68-49BC-8646-7E9108DD8EE5}"/>
              </c:ext>
            </c:extLst>
          </c:dPt>
          <c:dPt>
            <c:idx val="8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11-7F68-49BC-8646-7E9108DD8EE5}"/>
              </c:ext>
            </c:extLst>
          </c:dPt>
          <c:dPt>
            <c:idx val="9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13-7F68-49BC-8646-7E9108DD8EE5}"/>
              </c:ext>
            </c:extLst>
          </c:dPt>
          <c:dPt>
            <c:idx val="10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15-7F68-49BC-8646-7E9108DD8EE5}"/>
              </c:ext>
            </c:extLst>
          </c:dPt>
          <c:dPt>
            <c:idx val="11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17-7F68-49BC-8646-7E9108DD8EE5}"/>
              </c:ext>
            </c:extLst>
          </c:dPt>
          <c:dPt>
            <c:idx val="12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19-7F68-49BC-8646-7E9108DD8EE5}"/>
              </c:ext>
            </c:extLst>
          </c:dPt>
          <c:dPt>
            <c:idx val="13"/>
            <c:invertIfNegative val="0"/>
            <c:bubble3D val="0"/>
            <c:spPr>
              <a:solidFill>
                <a:srgbClr val="FF64FF"/>
              </a:solidFill>
            </c:spPr>
            <c:extLst>
              <c:ext xmlns:c16="http://schemas.microsoft.com/office/drawing/2014/chart" uri="{C3380CC4-5D6E-409C-BE32-E72D297353CC}">
                <c16:uniqueId val="{0000001B-7F68-49BC-8646-7E9108DD8EE5}"/>
              </c:ext>
            </c:extLst>
          </c:dPt>
          <c:dPt>
            <c:idx val="14"/>
            <c:invertIfNegative val="0"/>
            <c:bubble3D val="0"/>
            <c:spPr>
              <a:solidFill>
                <a:srgbClr val="42A0FF"/>
              </a:solidFill>
            </c:spPr>
            <c:extLst>
              <c:ext xmlns:c16="http://schemas.microsoft.com/office/drawing/2014/chart" uri="{C3380CC4-5D6E-409C-BE32-E72D297353CC}">
                <c16:uniqueId val="{0000001D-7F68-49BC-8646-7E9108DD8EE5}"/>
              </c:ext>
            </c:extLst>
          </c:dPt>
          <c:dPt>
            <c:idx val="15"/>
            <c:invertIfNegative val="0"/>
            <c:bubble3D val="0"/>
            <c:spPr>
              <a:solidFill>
                <a:srgbClr val="42A0FF"/>
              </a:solidFill>
            </c:spPr>
            <c:extLst>
              <c:ext xmlns:c16="http://schemas.microsoft.com/office/drawing/2014/chart" uri="{C3380CC4-5D6E-409C-BE32-E72D297353CC}">
                <c16:uniqueId val="{0000001F-7F68-49BC-8646-7E9108DD8EE5}"/>
              </c:ext>
            </c:extLst>
          </c:dPt>
          <c:dPt>
            <c:idx val="16"/>
            <c:invertIfNegative val="0"/>
            <c:bubble3D val="0"/>
            <c:spPr>
              <a:solidFill>
                <a:srgbClr val="42A0FF"/>
              </a:solidFill>
            </c:spPr>
            <c:extLst>
              <c:ext xmlns:c16="http://schemas.microsoft.com/office/drawing/2014/chart" uri="{C3380CC4-5D6E-409C-BE32-E72D297353CC}">
                <c16:uniqueId val="{00000021-7F68-49BC-8646-7E9108DD8EE5}"/>
              </c:ext>
            </c:extLst>
          </c:dPt>
          <c:dPt>
            <c:idx val="17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23-7F68-49BC-8646-7E9108DD8EE5}"/>
              </c:ext>
            </c:extLst>
          </c:dPt>
          <c:dPt>
            <c:idx val="18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25-7F68-49BC-8646-7E9108DD8EE5}"/>
              </c:ext>
            </c:extLst>
          </c:dPt>
          <c:dPt>
            <c:idx val="19"/>
            <c:invertIfNegative val="0"/>
            <c:bubble3D val="0"/>
            <c:spPr>
              <a:solidFill>
                <a:srgbClr val="42A0FF"/>
              </a:solidFill>
            </c:spPr>
            <c:extLst>
              <c:ext xmlns:c16="http://schemas.microsoft.com/office/drawing/2014/chart" uri="{C3380CC4-5D6E-409C-BE32-E72D297353CC}">
                <c16:uniqueId val="{00000027-7F68-49BC-8646-7E9108DD8EE5}"/>
              </c:ext>
            </c:extLst>
          </c:dPt>
          <c:dPt>
            <c:idx val="20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29-7F68-49BC-8646-7E9108DD8EE5}"/>
              </c:ext>
            </c:extLst>
          </c:dPt>
          <c:dPt>
            <c:idx val="21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2B-7F68-49BC-8646-7E9108DD8EE5}"/>
              </c:ext>
            </c:extLst>
          </c:dPt>
          <c:dPt>
            <c:idx val="22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2D-7F68-49BC-8646-7E9108DD8EE5}"/>
              </c:ext>
            </c:extLst>
          </c:dPt>
          <c:dPt>
            <c:idx val="23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2F-7F68-49BC-8646-7E9108DD8EE5}"/>
              </c:ext>
            </c:extLst>
          </c:dPt>
          <c:dPt>
            <c:idx val="24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31-7F68-49BC-8646-7E9108DD8EE5}"/>
              </c:ext>
            </c:extLst>
          </c:dPt>
          <c:dPt>
            <c:idx val="25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33-7F68-49BC-8646-7E9108DD8EE5}"/>
              </c:ext>
            </c:extLst>
          </c:dPt>
          <c:dPt>
            <c:idx val="26"/>
            <c:invertIfNegative val="0"/>
            <c:bubble3D val="0"/>
            <c:spPr>
              <a:solidFill>
                <a:srgbClr val="42A0FF"/>
              </a:solidFill>
            </c:spPr>
            <c:extLst>
              <c:ext xmlns:c16="http://schemas.microsoft.com/office/drawing/2014/chart" uri="{C3380CC4-5D6E-409C-BE32-E72D297353CC}">
                <c16:uniqueId val="{00000035-7F68-49BC-8646-7E9108DD8EE5}"/>
              </c:ext>
            </c:extLst>
          </c:dPt>
          <c:dPt>
            <c:idx val="27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37-7F68-49BC-8646-7E9108DD8EE5}"/>
              </c:ext>
            </c:extLst>
          </c:dPt>
          <c:dPt>
            <c:idx val="28"/>
            <c:invertIfNegative val="0"/>
            <c:bubble3D val="0"/>
            <c:spPr>
              <a:solidFill>
                <a:srgbClr val="FF64FF"/>
              </a:solidFill>
            </c:spPr>
            <c:extLst>
              <c:ext xmlns:c16="http://schemas.microsoft.com/office/drawing/2014/chart" uri="{C3380CC4-5D6E-409C-BE32-E72D297353CC}">
                <c16:uniqueId val="{00000039-7F68-49BC-8646-7E9108DD8EE5}"/>
              </c:ext>
            </c:extLst>
          </c:dPt>
          <c:dPt>
            <c:idx val="29"/>
            <c:invertIfNegative val="0"/>
            <c:bubble3D val="0"/>
            <c:spPr>
              <a:solidFill>
                <a:srgbClr val="42A0FF"/>
              </a:solidFill>
            </c:spPr>
            <c:extLst>
              <c:ext xmlns:c16="http://schemas.microsoft.com/office/drawing/2014/chart" uri="{C3380CC4-5D6E-409C-BE32-E72D297353CC}">
                <c16:uniqueId val="{0000003B-7F68-49BC-8646-7E9108DD8EE5}"/>
              </c:ext>
            </c:extLst>
          </c:dPt>
          <c:dPt>
            <c:idx val="30"/>
            <c:invertIfNegative val="0"/>
            <c:bubble3D val="0"/>
            <c:spPr>
              <a:solidFill>
                <a:srgbClr val="42A0FF"/>
              </a:solidFill>
            </c:spPr>
            <c:extLst>
              <c:ext xmlns:c16="http://schemas.microsoft.com/office/drawing/2014/chart" uri="{C3380CC4-5D6E-409C-BE32-E72D297353CC}">
                <c16:uniqueId val="{0000003D-7F68-49BC-8646-7E9108DD8EE5}"/>
              </c:ext>
            </c:extLst>
          </c:dPt>
          <c:dLbls>
            <c:dLbl>
              <c:idx val="0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7F68-49BC-8646-7E9108DD8EE5}"/>
                </c:ext>
              </c:extLst>
            </c:dLbl>
            <c:dLbl>
              <c:idx val="1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7F68-49BC-8646-7E9108DD8EE5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pPr>
                      <a:defRPr sz="800" b="1" baseline="0">
                        <a:solidFill>
                          <a:srgbClr val="000000"/>
                        </a:solidFill>
                        <a:latin typeface="Arial"/>
                      </a:defRPr>
                    </a:pPr>
                    <a:r>
                      <a:rPr lang="en-US"/>
                      <a:t>0.11</a:t>
                    </a:r>
                  </a:p>
                </c:rich>
              </c:tx>
              <c:numFmt formatCode="0.00" sourceLinked="0"/>
              <c:spPr>
                <a:noFill/>
                <a:ln w="25374">
                  <a:noFill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F68-49BC-8646-7E9108DD8EE5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pPr>
                      <a:defRPr sz="800" b="1" baseline="0">
                        <a:solidFill>
                          <a:srgbClr val="000000"/>
                        </a:solidFill>
                        <a:latin typeface="Arial"/>
                      </a:defRPr>
                    </a:pPr>
                    <a:r>
                      <a:rPr lang="en-US"/>
                      <a:t>0.20</a:t>
                    </a:r>
                  </a:p>
                </c:rich>
              </c:tx>
              <c:numFmt formatCode="0.00" sourceLinked="0"/>
              <c:spPr>
                <a:noFill/>
                <a:ln w="25374">
                  <a:noFill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F68-49BC-8646-7E9108DD8EE5}"/>
                </c:ext>
              </c:extLst>
            </c:dLbl>
            <c:dLbl>
              <c:idx val="4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7F68-49BC-8646-7E9108DD8EE5}"/>
                </c:ext>
              </c:extLst>
            </c:dLbl>
            <c:dLbl>
              <c:idx val="5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7F68-49BC-8646-7E9108DD8EE5}"/>
                </c:ext>
              </c:extLst>
            </c:dLbl>
            <c:dLbl>
              <c:idx val="6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7F68-49BC-8646-7E9108DD8EE5}"/>
                </c:ext>
              </c:extLst>
            </c:dLbl>
            <c:dLbl>
              <c:idx val="7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F-7F68-49BC-8646-7E9108DD8EE5}"/>
                </c:ext>
              </c:extLst>
            </c:dLbl>
            <c:dLbl>
              <c:idx val="8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1-7F68-49BC-8646-7E9108DD8EE5}"/>
                </c:ext>
              </c:extLst>
            </c:dLbl>
            <c:dLbl>
              <c:idx val="9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3-7F68-49BC-8646-7E9108DD8EE5}"/>
                </c:ext>
              </c:extLst>
            </c:dLbl>
            <c:dLbl>
              <c:idx val="10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5-7F68-49BC-8646-7E9108DD8EE5}"/>
                </c:ext>
              </c:extLst>
            </c:dLbl>
            <c:dLbl>
              <c:idx val="11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7-7F68-49BC-8646-7E9108DD8EE5}"/>
                </c:ext>
              </c:extLst>
            </c:dLbl>
            <c:dLbl>
              <c:idx val="12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9-7F68-49BC-8646-7E9108DD8EE5}"/>
                </c:ext>
              </c:extLst>
            </c:dLbl>
            <c:dLbl>
              <c:idx val="13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B-7F68-49BC-8646-7E9108DD8EE5}"/>
                </c:ext>
              </c:extLst>
            </c:dLbl>
            <c:dLbl>
              <c:idx val="14"/>
              <c:tx>
                <c:rich>
                  <a:bodyPr/>
                  <a:lstStyle/>
                  <a:p>
                    <a:pPr>
                      <a:defRPr sz="800" b="1" baseline="0">
                        <a:solidFill>
                          <a:srgbClr val="000000"/>
                        </a:solidFill>
                        <a:latin typeface="Arial"/>
                      </a:defRPr>
                    </a:pPr>
                    <a:r>
                      <a:rPr lang="en-US"/>
                      <a:t>0.06</a:t>
                    </a:r>
                  </a:p>
                </c:rich>
              </c:tx>
              <c:numFmt formatCode="0.00" sourceLinked="0"/>
              <c:spPr>
                <a:noFill/>
                <a:ln w="25374">
                  <a:noFill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7F68-49BC-8646-7E9108DD8EE5}"/>
                </c:ext>
              </c:extLst>
            </c:dLbl>
            <c:dLbl>
              <c:idx val="15"/>
              <c:tx>
                <c:rich>
                  <a:bodyPr/>
                  <a:lstStyle/>
                  <a:p>
                    <a:pPr>
                      <a:defRPr sz="800" b="1" baseline="0">
                        <a:solidFill>
                          <a:srgbClr val="000000"/>
                        </a:solidFill>
                        <a:latin typeface="Arial"/>
                      </a:defRPr>
                    </a:pPr>
                    <a:r>
                      <a:rPr lang="en-US"/>
                      <a:t>0.02</a:t>
                    </a:r>
                  </a:p>
                </c:rich>
              </c:tx>
              <c:numFmt formatCode="0.00" sourceLinked="0"/>
              <c:spPr>
                <a:noFill/>
                <a:ln w="25374">
                  <a:noFill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7F68-49BC-8646-7E9108DD8EE5}"/>
                </c:ext>
              </c:extLst>
            </c:dLbl>
            <c:dLbl>
              <c:idx val="16"/>
              <c:tx>
                <c:rich>
                  <a:bodyPr/>
                  <a:lstStyle/>
                  <a:p>
                    <a:pPr>
                      <a:defRPr sz="800" b="1" baseline="0">
                        <a:solidFill>
                          <a:srgbClr val="000000"/>
                        </a:solidFill>
                        <a:latin typeface="Arial"/>
                      </a:defRPr>
                    </a:pPr>
                    <a:r>
                      <a:rPr lang="en-US"/>
                      <a:t>0.01</a:t>
                    </a:r>
                  </a:p>
                </c:rich>
              </c:tx>
              <c:numFmt formatCode="0.00" sourceLinked="0"/>
              <c:spPr>
                <a:noFill/>
                <a:ln w="25374">
                  <a:noFill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7F68-49BC-8646-7E9108DD8EE5}"/>
                </c:ext>
              </c:extLst>
            </c:dLbl>
            <c:dLbl>
              <c:idx val="17"/>
              <c:tx>
                <c:rich>
                  <a:bodyPr/>
                  <a:lstStyle/>
                  <a:p>
                    <a:pPr>
                      <a:defRPr sz="800" b="1" baseline="0">
                        <a:solidFill>
                          <a:srgbClr val="000000"/>
                        </a:solidFill>
                        <a:latin typeface="Arial"/>
                      </a:defRPr>
                    </a:pPr>
                    <a:r>
                      <a:rPr lang="en-US"/>
                      <a:t>0.13</a:t>
                    </a:r>
                  </a:p>
                </c:rich>
              </c:tx>
              <c:numFmt formatCode="0.00" sourceLinked="0"/>
              <c:spPr>
                <a:noFill/>
                <a:ln w="25374">
                  <a:noFill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7F68-49BC-8646-7E9108DD8EE5}"/>
                </c:ext>
              </c:extLst>
            </c:dLbl>
            <c:dLbl>
              <c:idx val="18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5-7F68-49BC-8646-7E9108DD8EE5}"/>
                </c:ext>
              </c:extLst>
            </c:dLbl>
            <c:dLbl>
              <c:idx val="19"/>
              <c:tx>
                <c:rich>
                  <a:bodyPr/>
                  <a:lstStyle/>
                  <a:p>
                    <a:pPr>
                      <a:defRPr sz="800" b="1" baseline="0">
                        <a:solidFill>
                          <a:srgbClr val="000000"/>
                        </a:solidFill>
                        <a:latin typeface="Arial"/>
                      </a:defRPr>
                    </a:pPr>
                    <a:r>
                      <a:rPr lang="en-US"/>
                      <a:t>0.02</a:t>
                    </a:r>
                  </a:p>
                </c:rich>
              </c:tx>
              <c:numFmt formatCode="0.00" sourceLinked="0"/>
              <c:spPr>
                <a:noFill/>
                <a:ln w="25374">
                  <a:noFill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7F68-49BC-8646-7E9108DD8EE5}"/>
                </c:ext>
              </c:extLst>
            </c:dLbl>
            <c:dLbl>
              <c:idx val="20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9-7F68-49BC-8646-7E9108DD8EE5}"/>
                </c:ext>
              </c:extLst>
            </c:dLbl>
            <c:dLbl>
              <c:idx val="21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B-7F68-49BC-8646-7E9108DD8EE5}"/>
                </c:ext>
              </c:extLst>
            </c:dLbl>
            <c:dLbl>
              <c:idx val="22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D-7F68-49BC-8646-7E9108DD8EE5}"/>
                </c:ext>
              </c:extLst>
            </c:dLbl>
            <c:dLbl>
              <c:idx val="23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F-7F68-49BC-8646-7E9108DD8EE5}"/>
                </c:ext>
              </c:extLst>
            </c:dLbl>
            <c:dLbl>
              <c:idx val="24"/>
              <c:tx>
                <c:rich>
                  <a:bodyPr/>
                  <a:lstStyle/>
                  <a:p>
                    <a:pPr>
                      <a:defRPr sz="800" b="1" baseline="0">
                        <a:solidFill>
                          <a:srgbClr val="000000"/>
                        </a:solidFill>
                        <a:latin typeface="Arial"/>
                      </a:defRPr>
                    </a:pPr>
                    <a:r>
                      <a:rPr lang="en-US"/>
                      <a:t>0.15</a:t>
                    </a:r>
                  </a:p>
                </c:rich>
              </c:tx>
              <c:numFmt formatCode="0.00" sourceLinked="0"/>
              <c:spPr>
                <a:noFill/>
                <a:ln w="25374">
                  <a:noFill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1-7F68-49BC-8646-7E9108DD8EE5}"/>
                </c:ext>
              </c:extLst>
            </c:dLbl>
            <c:dLbl>
              <c:idx val="25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33-7F68-49BC-8646-7E9108DD8EE5}"/>
                </c:ext>
              </c:extLst>
            </c:dLbl>
            <c:dLbl>
              <c:idx val="26"/>
              <c:tx>
                <c:rich>
                  <a:bodyPr/>
                  <a:lstStyle/>
                  <a:p>
                    <a:pPr>
                      <a:defRPr sz="800" b="1" baseline="0">
                        <a:solidFill>
                          <a:srgbClr val="000000"/>
                        </a:solidFill>
                        <a:latin typeface="Arial"/>
                      </a:defRPr>
                    </a:pPr>
                    <a:r>
                      <a:rPr lang="en-US"/>
                      <a:t>0.08</a:t>
                    </a:r>
                  </a:p>
                </c:rich>
              </c:tx>
              <c:numFmt formatCode="0.00" sourceLinked="0"/>
              <c:spPr>
                <a:noFill/>
                <a:ln w="25374">
                  <a:noFill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5-7F68-49BC-8646-7E9108DD8EE5}"/>
                </c:ext>
              </c:extLst>
            </c:dLbl>
            <c:dLbl>
              <c:idx val="27"/>
              <c:tx>
                <c:rich>
                  <a:bodyPr/>
                  <a:lstStyle/>
                  <a:p>
                    <a:pPr>
                      <a:defRPr sz="800" b="1" baseline="0">
                        <a:solidFill>
                          <a:srgbClr val="000000"/>
                        </a:solidFill>
                        <a:latin typeface="Arial"/>
                      </a:defRPr>
                    </a:pPr>
                    <a:r>
                      <a:rPr lang="en-US"/>
                      <a:t>0.12</a:t>
                    </a:r>
                  </a:p>
                </c:rich>
              </c:tx>
              <c:numFmt formatCode="0.00" sourceLinked="0"/>
              <c:spPr>
                <a:noFill/>
                <a:ln w="25374">
                  <a:noFill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7-7F68-49BC-8646-7E9108DD8EE5}"/>
                </c:ext>
              </c:extLst>
            </c:dLbl>
            <c:dLbl>
              <c:idx val="28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39-7F68-49BC-8646-7E9108DD8EE5}"/>
                </c:ext>
              </c:extLst>
            </c:dLbl>
            <c:dLbl>
              <c:idx val="29"/>
              <c:tx>
                <c:rich>
                  <a:bodyPr/>
                  <a:lstStyle/>
                  <a:p>
                    <a:pPr>
                      <a:defRPr sz="800" b="1" baseline="0">
                        <a:solidFill>
                          <a:srgbClr val="000000"/>
                        </a:solidFill>
                        <a:latin typeface="Arial"/>
                      </a:defRPr>
                    </a:pPr>
                    <a:r>
                      <a:rPr lang="en-US"/>
                      <a:t>0.01</a:t>
                    </a:r>
                  </a:p>
                </c:rich>
              </c:tx>
              <c:numFmt formatCode="0.00" sourceLinked="0"/>
              <c:spPr>
                <a:noFill/>
                <a:ln w="25374">
                  <a:noFill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B-7F68-49BC-8646-7E9108DD8EE5}"/>
                </c:ext>
              </c:extLst>
            </c:dLbl>
            <c:dLbl>
              <c:idx val="30"/>
              <c:tx>
                <c:rich>
                  <a:bodyPr/>
                  <a:lstStyle/>
                  <a:p>
                    <a:pPr>
                      <a:defRPr sz="800" b="1" baseline="0">
                        <a:solidFill>
                          <a:srgbClr val="000000"/>
                        </a:solidFill>
                        <a:latin typeface="Arial"/>
                      </a:defRPr>
                    </a:pPr>
                    <a:r>
                      <a:rPr lang="en-US"/>
                      <a:t>0.01</a:t>
                    </a:r>
                  </a:p>
                </c:rich>
              </c:tx>
              <c:numFmt formatCode="0.00" sourceLinked="0"/>
              <c:spPr>
                <a:noFill/>
                <a:ln w="25374">
                  <a:noFill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D-7F68-49BC-8646-7E9108DD8EE5}"/>
                </c:ext>
              </c:extLst>
            </c:dLbl>
            <c:numFmt formatCode="#,##0.00" sourceLinked="0"/>
            <c:spPr>
              <a:noFill/>
              <a:ln w="25374">
                <a:noFill/>
              </a:ln>
            </c:spPr>
            <c:txPr>
              <a:bodyPr/>
              <a:lstStyle/>
              <a:p>
                <a:pPr>
                  <a:defRPr sz="1000" baseline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Sheet1!$A$2:$A$32</c:f>
              <c:strCache>
                <c:ptCount val="31"/>
                <c:pt idx="0">
                  <c:v>Overall Satisfaction</c:v>
                </c:pt>
                <c:pt idx="1">
                  <c:v>Attribute 1</c:v>
                </c:pt>
                <c:pt idx="2">
                  <c:v>Attribute 2</c:v>
                </c:pt>
                <c:pt idx="3">
                  <c:v>Attribute 3</c:v>
                </c:pt>
                <c:pt idx="4">
                  <c:v>Attribute 4</c:v>
                </c:pt>
                <c:pt idx="5">
                  <c:v>Attribute 5</c:v>
                </c:pt>
                <c:pt idx="6">
                  <c:v>Attribute 6</c:v>
                </c:pt>
                <c:pt idx="7">
                  <c:v>Attribute 7</c:v>
                </c:pt>
                <c:pt idx="8">
                  <c:v>Attribute 8</c:v>
                </c:pt>
                <c:pt idx="9">
                  <c:v>Attribute 9</c:v>
                </c:pt>
                <c:pt idx="10">
                  <c:v>Attribute 10</c:v>
                </c:pt>
                <c:pt idx="11">
                  <c:v>Attribute 11</c:v>
                </c:pt>
                <c:pt idx="12">
                  <c:v>Attribute 12</c:v>
                </c:pt>
                <c:pt idx="13">
                  <c:v>Attribute 13</c:v>
                </c:pt>
                <c:pt idx="14">
                  <c:v>Attribute 14</c:v>
                </c:pt>
                <c:pt idx="15">
                  <c:v>Attribute 15</c:v>
                </c:pt>
                <c:pt idx="16">
                  <c:v>Attribute 16</c:v>
                </c:pt>
                <c:pt idx="17">
                  <c:v>Attribute 17</c:v>
                </c:pt>
                <c:pt idx="18">
                  <c:v>Attribute 18</c:v>
                </c:pt>
                <c:pt idx="19">
                  <c:v>Attribute 19</c:v>
                </c:pt>
                <c:pt idx="20">
                  <c:v>Attribute 20</c:v>
                </c:pt>
                <c:pt idx="21">
                  <c:v>Attribute 21</c:v>
                </c:pt>
                <c:pt idx="22">
                  <c:v>Attribute 22</c:v>
                </c:pt>
                <c:pt idx="23">
                  <c:v>Attribute 23</c:v>
                </c:pt>
                <c:pt idx="24">
                  <c:v>Attribute 24</c:v>
                </c:pt>
                <c:pt idx="25">
                  <c:v>Attribute 25</c:v>
                </c:pt>
                <c:pt idx="26">
                  <c:v>Attribute 26</c:v>
                </c:pt>
                <c:pt idx="27">
                  <c:v>Attribute 27</c:v>
                </c:pt>
                <c:pt idx="28">
                  <c:v>Attribute 28</c:v>
                </c:pt>
                <c:pt idx="29">
                  <c:v>Attribute 29</c:v>
                </c:pt>
                <c:pt idx="30">
                  <c:v>Attribute 30</c:v>
                </c:pt>
              </c:strCache>
            </c:strRef>
          </c:cat>
          <c:val>
            <c:numRef>
              <c:f>Sheet1!$B$2:$B$32</c:f>
              <c:numCache>
                <c:formatCode>0.00</c:formatCode>
                <c:ptCount val="31"/>
                <c:pt idx="0">
                  <c:v>2.0729999999999998E-2</c:v>
                </c:pt>
                <c:pt idx="1">
                  <c:v>0.11033999999999999</c:v>
                </c:pt>
                <c:pt idx="2">
                  <c:v>-0.10756</c:v>
                </c:pt>
                <c:pt idx="3">
                  <c:v>-0.20133000000000001</c:v>
                </c:pt>
                <c:pt idx="4">
                  <c:v>0.33249000000000001</c:v>
                </c:pt>
                <c:pt idx="5">
                  <c:v>4.3900000000000002E-2</c:v>
                </c:pt>
                <c:pt idx="6">
                  <c:v>9.325E-2</c:v>
                </c:pt>
                <c:pt idx="7">
                  <c:v>5.6730000000000003E-2</c:v>
                </c:pt>
                <c:pt idx="8">
                  <c:v>0.17093</c:v>
                </c:pt>
                <c:pt idx="9">
                  <c:v>0.18210000000000001</c:v>
                </c:pt>
                <c:pt idx="10">
                  <c:v>0.19645000000000001</c:v>
                </c:pt>
                <c:pt idx="11">
                  <c:v>0.14413999999999999</c:v>
                </c:pt>
                <c:pt idx="12">
                  <c:v>0.22003</c:v>
                </c:pt>
                <c:pt idx="13">
                  <c:v>7.85E-2</c:v>
                </c:pt>
                <c:pt idx="14">
                  <c:v>-6.4509999999999998E-2</c:v>
                </c:pt>
                <c:pt idx="15">
                  <c:v>-1.9519999999999999E-2</c:v>
                </c:pt>
                <c:pt idx="16">
                  <c:v>-1.274E-2</c:v>
                </c:pt>
                <c:pt idx="17">
                  <c:v>-0.12848000000000001</c:v>
                </c:pt>
                <c:pt idx="18">
                  <c:v>8.8289999999999993E-2</c:v>
                </c:pt>
                <c:pt idx="19">
                  <c:v>-1.9709999999999998E-2</c:v>
                </c:pt>
                <c:pt idx="20">
                  <c:v>0.12474</c:v>
                </c:pt>
                <c:pt idx="21">
                  <c:v>0.2424</c:v>
                </c:pt>
                <c:pt idx="22">
                  <c:v>0.17022000000000001</c:v>
                </c:pt>
                <c:pt idx="23">
                  <c:v>0.25361</c:v>
                </c:pt>
                <c:pt idx="24">
                  <c:v>-0.14741000000000001</c:v>
                </c:pt>
                <c:pt idx="25">
                  <c:v>0.21196999999999999</c:v>
                </c:pt>
                <c:pt idx="26">
                  <c:v>-8.4440000000000001E-2</c:v>
                </c:pt>
                <c:pt idx="27">
                  <c:v>-0.11761000000000001</c:v>
                </c:pt>
                <c:pt idx="28">
                  <c:v>6.0019999999999997E-2</c:v>
                </c:pt>
                <c:pt idx="29">
                  <c:v>-1.4619999999999999E-2</c:v>
                </c:pt>
                <c:pt idx="30">
                  <c:v>-1.455E-2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E-7F68-49BC-8646-7E9108DD8EE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cat>
            <c:strRef>
              <c:f>Sheet1!$A$2:$A$32</c:f>
              <c:strCache>
                <c:ptCount val="31"/>
                <c:pt idx="0">
                  <c:v>Overall Satisfaction</c:v>
                </c:pt>
                <c:pt idx="1">
                  <c:v>Attribute 1</c:v>
                </c:pt>
                <c:pt idx="2">
                  <c:v>Attribute 2</c:v>
                </c:pt>
                <c:pt idx="3">
                  <c:v>Attribute 3</c:v>
                </c:pt>
                <c:pt idx="4">
                  <c:v>Attribute 4</c:v>
                </c:pt>
                <c:pt idx="5">
                  <c:v>Attribute 5</c:v>
                </c:pt>
                <c:pt idx="6">
                  <c:v>Attribute 6</c:v>
                </c:pt>
                <c:pt idx="7">
                  <c:v>Attribute 7</c:v>
                </c:pt>
                <c:pt idx="8">
                  <c:v>Attribute 8</c:v>
                </c:pt>
                <c:pt idx="9">
                  <c:v>Attribute 9</c:v>
                </c:pt>
                <c:pt idx="10">
                  <c:v>Attribute 10</c:v>
                </c:pt>
                <c:pt idx="11">
                  <c:v>Attribute 11</c:v>
                </c:pt>
                <c:pt idx="12">
                  <c:v>Attribute 12</c:v>
                </c:pt>
                <c:pt idx="13">
                  <c:v>Attribute 13</c:v>
                </c:pt>
                <c:pt idx="14">
                  <c:v>Attribute 14</c:v>
                </c:pt>
                <c:pt idx="15">
                  <c:v>Attribute 15</c:v>
                </c:pt>
                <c:pt idx="16">
                  <c:v>Attribute 16</c:v>
                </c:pt>
                <c:pt idx="17">
                  <c:v>Attribute 17</c:v>
                </c:pt>
                <c:pt idx="18">
                  <c:v>Attribute 18</c:v>
                </c:pt>
                <c:pt idx="19">
                  <c:v>Attribute 19</c:v>
                </c:pt>
                <c:pt idx="20">
                  <c:v>Attribute 20</c:v>
                </c:pt>
                <c:pt idx="21">
                  <c:v>Attribute 21</c:v>
                </c:pt>
                <c:pt idx="22">
                  <c:v>Attribute 22</c:v>
                </c:pt>
                <c:pt idx="23">
                  <c:v>Attribute 23</c:v>
                </c:pt>
                <c:pt idx="24">
                  <c:v>Attribute 24</c:v>
                </c:pt>
                <c:pt idx="25">
                  <c:v>Attribute 25</c:v>
                </c:pt>
                <c:pt idx="26">
                  <c:v>Attribute 26</c:v>
                </c:pt>
                <c:pt idx="27">
                  <c:v>Attribute 27</c:v>
                </c:pt>
                <c:pt idx="28">
                  <c:v>Attribute 28</c:v>
                </c:pt>
                <c:pt idx="29">
                  <c:v>Attribute 29</c:v>
                </c:pt>
                <c:pt idx="30">
                  <c:v>Attribute 30</c:v>
                </c:pt>
              </c:strCache>
            </c:strRef>
          </c:cat>
          <c:val>
            <c:numRef>
              <c:f>Sheet1!$C$2:$C$32</c:f>
              <c:numCache>
                <c:formatCode>General</c:formatCode>
                <c:ptCount val="31"/>
              </c:numCache>
            </c:numRef>
          </c:val>
          <c:extLst>
            <c:ext xmlns:c16="http://schemas.microsoft.com/office/drawing/2014/chart" uri="{C3380CC4-5D6E-409C-BE32-E72D297353CC}">
              <c16:uniqueId val="{0000003F-7F68-49BC-8646-7E9108DD8E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76"/>
        <c:axId val="204340224"/>
        <c:axId val="204432128"/>
      </c:barChart>
      <c:catAx>
        <c:axId val="204340224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one"/>
        <c:spPr>
          <a:ln>
            <a:solidFill>
              <a:schemeClr val="tx1"/>
            </a:solidFill>
          </a:ln>
        </c:spPr>
        <c:crossAx val="204432128"/>
        <c:crosses val="autoZero"/>
        <c:auto val="1"/>
        <c:lblAlgn val="ctr"/>
        <c:lblOffset val="100"/>
        <c:noMultiLvlLbl val="0"/>
      </c:catAx>
      <c:valAx>
        <c:axId val="204432128"/>
        <c:scaling>
          <c:orientation val="minMax"/>
          <c:max val="1.5"/>
          <c:min val="-1.5"/>
        </c:scaling>
        <c:delete val="0"/>
        <c:axPos val="t"/>
        <c:numFmt formatCode="0.00" sourceLinked="1"/>
        <c:majorTickMark val="none"/>
        <c:minorTickMark val="none"/>
        <c:tickLblPos val="none"/>
        <c:spPr>
          <a:ln>
            <a:noFill/>
          </a:ln>
        </c:spPr>
        <c:crossAx val="2043402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935032511180005E-2"/>
          <c:y val="2.42980575876772E-2"/>
          <c:w val="0.97412768525885485"/>
          <c:h val="0.8443527647821772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42A0FF"/>
              </a:solidFill>
            </c:spPr>
            <c:extLst>
              <c:ext xmlns:c16="http://schemas.microsoft.com/office/drawing/2014/chart" uri="{C3380CC4-5D6E-409C-BE32-E72D297353CC}">
                <c16:uniqueId val="{00000001-466C-4BB1-ABC9-B9BEA1A35F5F}"/>
              </c:ext>
            </c:extLst>
          </c:dPt>
          <c:dPt>
            <c:idx val="1"/>
            <c:invertIfNegative val="0"/>
            <c:bubble3D val="0"/>
            <c:spPr>
              <a:solidFill>
                <a:srgbClr val="42A0FF"/>
              </a:solidFill>
            </c:spPr>
            <c:extLst>
              <c:ext xmlns:c16="http://schemas.microsoft.com/office/drawing/2014/chart" uri="{C3380CC4-5D6E-409C-BE32-E72D297353CC}">
                <c16:uniqueId val="{00000003-466C-4BB1-ABC9-B9BEA1A35F5F}"/>
              </c:ext>
            </c:extLst>
          </c:dPt>
          <c:dPt>
            <c:idx val="2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05-466C-4BB1-ABC9-B9BEA1A35F5F}"/>
              </c:ext>
            </c:extLst>
          </c:dPt>
          <c:dPt>
            <c:idx val="3"/>
            <c:invertIfNegative val="0"/>
            <c:bubble3D val="0"/>
            <c:spPr>
              <a:solidFill>
                <a:srgbClr val="42A0FF"/>
              </a:solidFill>
            </c:spPr>
            <c:extLst>
              <c:ext xmlns:c16="http://schemas.microsoft.com/office/drawing/2014/chart" uri="{C3380CC4-5D6E-409C-BE32-E72D297353CC}">
                <c16:uniqueId val="{00000007-466C-4BB1-ABC9-B9BEA1A35F5F}"/>
              </c:ext>
            </c:extLst>
          </c:dPt>
          <c:dPt>
            <c:idx val="4"/>
            <c:invertIfNegative val="0"/>
            <c:bubble3D val="0"/>
            <c:spPr>
              <a:solidFill>
                <a:srgbClr val="42A0FF"/>
              </a:solidFill>
            </c:spPr>
            <c:extLst>
              <c:ext xmlns:c16="http://schemas.microsoft.com/office/drawing/2014/chart" uri="{C3380CC4-5D6E-409C-BE32-E72D297353CC}">
                <c16:uniqueId val="{00000009-466C-4BB1-ABC9-B9BEA1A35F5F}"/>
              </c:ext>
            </c:extLst>
          </c:dPt>
          <c:dPt>
            <c:idx val="5"/>
            <c:invertIfNegative val="0"/>
            <c:bubble3D val="0"/>
            <c:spPr>
              <a:solidFill>
                <a:srgbClr val="42A0FF"/>
              </a:solidFill>
            </c:spPr>
            <c:extLst>
              <c:ext xmlns:c16="http://schemas.microsoft.com/office/drawing/2014/chart" uri="{C3380CC4-5D6E-409C-BE32-E72D297353CC}">
                <c16:uniqueId val="{0000000B-466C-4BB1-ABC9-B9BEA1A35F5F}"/>
              </c:ext>
            </c:extLst>
          </c:dPt>
          <c:dPt>
            <c:idx val="6"/>
            <c:invertIfNegative val="0"/>
            <c:bubble3D val="0"/>
            <c:spPr>
              <a:solidFill>
                <a:srgbClr val="FF64FF"/>
              </a:solidFill>
            </c:spPr>
            <c:extLst>
              <c:ext xmlns:c16="http://schemas.microsoft.com/office/drawing/2014/chart" uri="{C3380CC4-5D6E-409C-BE32-E72D297353CC}">
                <c16:uniqueId val="{0000000D-466C-4BB1-ABC9-B9BEA1A35F5F}"/>
              </c:ext>
            </c:extLst>
          </c:dPt>
          <c:dPt>
            <c:idx val="7"/>
            <c:invertIfNegative val="0"/>
            <c:bubble3D val="0"/>
            <c:spPr>
              <a:solidFill>
                <a:srgbClr val="FF64FF"/>
              </a:solidFill>
            </c:spPr>
            <c:extLst>
              <c:ext xmlns:c16="http://schemas.microsoft.com/office/drawing/2014/chart" uri="{C3380CC4-5D6E-409C-BE32-E72D297353CC}">
                <c16:uniqueId val="{0000000F-466C-4BB1-ABC9-B9BEA1A35F5F}"/>
              </c:ext>
            </c:extLst>
          </c:dPt>
          <c:dPt>
            <c:idx val="8"/>
            <c:invertIfNegative val="0"/>
            <c:bubble3D val="0"/>
            <c:spPr>
              <a:solidFill>
                <a:srgbClr val="FF64FF"/>
              </a:solidFill>
            </c:spPr>
            <c:extLst>
              <c:ext xmlns:c16="http://schemas.microsoft.com/office/drawing/2014/chart" uri="{C3380CC4-5D6E-409C-BE32-E72D297353CC}">
                <c16:uniqueId val="{00000011-466C-4BB1-ABC9-B9BEA1A35F5F}"/>
              </c:ext>
            </c:extLst>
          </c:dPt>
          <c:dPt>
            <c:idx val="9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13-466C-4BB1-ABC9-B9BEA1A35F5F}"/>
              </c:ext>
            </c:extLst>
          </c:dPt>
          <c:dPt>
            <c:idx val="10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15-466C-4BB1-ABC9-B9BEA1A35F5F}"/>
              </c:ext>
            </c:extLst>
          </c:dPt>
          <c:dPt>
            <c:idx val="11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17-466C-4BB1-ABC9-B9BEA1A35F5F}"/>
              </c:ext>
            </c:extLst>
          </c:dPt>
          <c:dPt>
            <c:idx val="12"/>
            <c:invertIfNegative val="0"/>
            <c:bubble3D val="0"/>
            <c:spPr>
              <a:solidFill>
                <a:srgbClr val="FF64FF"/>
              </a:solidFill>
            </c:spPr>
            <c:extLst>
              <c:ext xmlns:c16="http://schemas.microsoft.com/office/drawing/2014/chart" uri="{C3380CC4-5D6E-409C-BE32-E72D297353CC}">
                <c16:uniqueId val="{00000019-466C-4BB1-ABC9-B9BEA1A35F5F}"/>
              </c:ext>
            </c:extLst>
          </c:dPt>
          <c:dPt>
            <c:idx val="13"/>
            <c:invertIfNegative val="0"/>
            <c:bubble3D val="0"/>
            <c:spPr>
              <a:solidFill>
                <a:srgbClr val="FF64FF"/>
              </a:solidFill>
            </c:spPr>
            <c:extLst>
              <c:ext xmlns:c16="http://schemas.microsoft.com/office/drawing/2014/chart" uri="{C3380CC4-5D6E-409C-BE32-E72D297353CC}">
                <c16:uniqueId val="{0000001B-466C-4BB1-ABC9-B9BEA1A35F5F}"/>
              </c:ext>
            </c:extLst>
          </c:dPt>
          <c:dPt>
            <c:idx val="14"/>
            <c:invertIfNegative val="0"/>
            <c:bubble3D val="0"/>
            <c:spPr>
              <a:solidFill>
                <a:srgbClr val="42A0FF"/>
              </a:solidFill>
            </c:spPr>
            <c:extLst>
              <c:ext xmlns:c16="http://schemas.microsoft.com/office/drawing/2014/chart" uri="{C3380CC4-5D6E-409C-BE32-E72D297353CC}">
                <c16:uniqueId val="{0000001D-466C-4BB1-ABC9-B9BEA1A35F5F}"/>
              </c:ext>
            </c:extLst>
          </c:dPt>
          <c:dPt>
            <c:idx val="15"/>
            <c:invertIfNegative val="0"/>
            <c:bubble3D val="0"/>
            <c:spPr>
              <a:solidFill>
                <a:srgbClr val="42A0FF"/>
              </a:solidFill>
            </c:spPr>
            <c:extLst>
              <c:ext xmlns:c16="http://schemas.microsoft.com/office/drawing/2014/chart" uri="{C3380CC4-5D6E-409C-BE32-E72D297353CC}">
                <c16:uniqueId val="{0000001F-466C-4BB1-ABC9-B9BEA1A35F5F}"/>
              </c:ext>
            </c:extLst>
          </c:dPt>
          <c:dPt>
            <c:idx val="16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21-466C-4BB1-ABC9-B9BEA1A35F5F}"/>
              </c:ext>
            </c:extLst>
          </c:dPt>
          <c:dPt>
            <c:idx val="17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23-466C-4BB1-ABC9-B9BEA1A35F5F}"/>
              </c:ext>
            </c:extLst>
          </c:dPt>
          <c:dPt>
            <c:idx val="18"/>
            <c:invertIfNegative val="0"/>
            <c:bubble3D val="0"/>
            <c:spPr>
              <a:solidFill>
                <a:srgbClr val="FF64FF"/>
              </a:solidFill>
            </c:spPr>
            <c:extLst>
              <c:ext xmlns:c16="http://schemas.microsoft.com/office/drawing/2014/chart" uri="{C3380CC4-5D6E-409C-BE32-E72D297353CC}">
                <c16:uniqueId val="{00000025-466C-4BB1-ABC9-B9BEA1A35F5F}"/>
              </c:ext>
            </c:extLst>
          </c:dPt>
          <c:dPt>
            <c:idx val="19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27-466C-4BB1-ABC9-B9BEA1A35F5F}"/>
              </c:ext>
            </c:extLst>
          </c:dPt>
          <c:dPt>
            <c:idx val="20"/>
            <c:invertIfNegative val="0"/>
            <c:bubble3D val="0"/>
            <c:spPr>
              <a:solidFill>
                <a:srgbClr val="42A0FF"/>
              </a:solidFill>
            </c:spPr>
            <c:extLst>
              <c:ext xmlns:c16="http://schemas.microsoft.com/office/drawing/2014/chart" uri="{C3380CC4-5D6E-409C-BE32-E72D297353CC}">
                <c16:uniqueId val="{00000029-466C-4BB1-ABC9-B9BEA1A35F5F}"/>
              </c:ext>
            </c:extLst>
          </c:dPt>
          <c:dPt>
            <c:idx val="21"/>
            <c:invertIfNegative val="0"/>
            <c:bubble3D val="0"/>
            <c:spPr>
              <a:solidFill>
                <a:srgbClr val="42A0FF"/>
              </a:solidFill>
            </c:spPr>
            <c:extLst>
              <c:ext xmlns:c16="http://schemas.microsoft.com/office/drawing/2014/chart" uri="{C3380CC4-5D6E-409C-BE32-E72D297353CC}">
                <c16:uniqueId val="{0000002B-466C-4BB1-ABC9-B9BEA1A35F5F}"/>
              </c:ext>
            </c:extLst>
          </c:dPt>
          <c:dPt>
            <c:idx val="22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2D-466C-4BB1-ABC9-B9BEA1A35F5F}"/>
              </c:ext>
            </c:extLst>
          </c:dPt>
          <c:dPt>
            <c:idx val="23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2F-466C-4BB1-ABC9-B9BEA1A35F5F}"/>
              </c:ext>
            </c:extLst>
          </c:dPt>
          <c:dPt>
            <c:idx val="24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31-466C-4BB1-ABC9-B9BEA1A35F5F}"/>
              </c:ext>
            </c:extLst>
          </c:dPt>
          <c:dPt>
            <c:idx val="25"/>
            <c:invertIfNegative val="0"/>
            <c:bubble3D val="0"/>
            <c:spPr>
              <a:solidFill>
                <a:srgbClr val="42A0FF"/>
              </a:solidFill>
            </c:spPr>
            <c:extLst>
              <c:ext xmlns:c16="http://schemas.microsoft.com/office/drawing/2014/chart" uri="{C3380CC4-5D6E-409C-BE32-E72D297353CC}">
                <c16:uniqueId val="{00000033-466C-4BB1-ABC9-B9BEA1A35F5F}"/>
              </c:ext>
            </c:extLst>
          </c:dPt>
          <c:dPt>
            <c:idx val="26"/>
            <c:invertIfNegative val="0"/>
            <c:bubble3D val="0"/>
            <c:spPr>
              <a:solidFill>
                <a:srgbClr val="42A0FF"/>
              </a:solidFill>
            </c:spPr>
            <c:extLst>
              <c:ext xmlns:c16="http://schemas.microsoft.com/office/drawing/2014/chart" uri="{C3380CC4-5D6E-409C-BE32-E72D297353CC}">
                <c16:uniqueId val="{00000035-466C-4BB1-ABC9-B9BEA1A35F5F}"/>
              </c:ext>
            </c:extLst>
          </c:dPt>
          <c:dPt>
            <c:idx val="27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37-466C-4BB1-ABC9-B9BEA1A35F5F}"/>
              </c:ext>
            </c:extLst>
          </c:dPt>
          <c:dPt>
            <c:idx val="28"/>
            <c:invertIfNegative val="0"/>
            <c:bubble3D val="0"/>
            <c:spPr>
              <a:solidFill>
                <a:srgbClr val="FF64FF"/>
              </a:solidFill>
            </c:spPr>
            <c:extLst>
              <c:ext xmlns:c16="http://schemas.microsoft.com/office/drawing/2014/chart" uri="{C3380CC4-5D6E-409C-BE32-E72D297353CC}">
                <c16:uniqueId val="{00000039-466C-4BB1-ABC9-B9BEA1A35F5F}"/>
              </c:ext>
            </c:extLst>
          </c:dPt>
          <c:dPt>
            <c:idx val="29"/>
            <c:invertIfNegative val="0"/>
            <c:bubble3D val="0"/>
            <c:spPr>
              <a:solidFill>
                <a:srgbClr val="42A0FF"/>
              </a:solidFill>
            </c:spPr>
            <c:extLst>
              <c:ext xmlns:c16="http://schemas.microsoft.com/office/drawing/2014/chart" uri="{C3380CC4-5D6E-409C-BE32-E72D297353CC}">
                <c16:uniqueId val="{0000003B-466C-4BB1-ABC9-B9BEA1A35F5F}"/>
              </c:ext>
            </c:extLst>
          </c:dPt>
          <c:dPt>
            <c:idx val="30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3D-466C-4BB1-ABC9-B9BEA1A35F5F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pPr>
                      <a:defRPr sz="800" b="1" baseline="0">
                        <a:solidFill>
                          <a:srgbClr val="000000"/>
                        </a:solidFill>
                        <a:latin typeface="Arial"/>
                      </a:defRPr>
                    </a:pPr>
                    <a:r>
                      <a:rPr lang="en-US"/>
                      <a:t>0.07</a:t>
                    </a:r>
                  </a:p>
                </c:rich>
              </c:tx>
              <c:numFmt formatCode="0.00" sourceLinked="0"/>
              <c:spPr>
                <a:noFill/>
                <a:ln w="25374">
                  <a:noFill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66C-4BB1-ABC9-B9BEA1A35F5F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pPr>
                      <a:defRPr sz="800" b="1" baseline="0">
                        <a:solidFill>
                          <a:srgbClr val="000000"/>
                        </a:solidFill>
                        <a:latin typeface="Arial"/>
                      </a:defRPr>
                    </a:pPr>
                    <a:r>
                      <a:rPr lang="en-US"/>
                      <a:t>0.08</a:t>
                    </a:r>
                  </a:p>
                </c:rich>
              </c:tx>
              <c:numFmt formatCode="0.00" sourceLinked="0"/>
              <c:spPr>
                <a:noFill/>
                <a:ln w="25374">
                  <a:noFill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66C-4BB1-ABC9-B9BEA1A35F5F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pPr>
                      <a:defRPr sz="800" b="1" baseline="0">
                        <a:solidFill>
                          <a:srgbClr val="000000"/>
                        </a:solidFill>
                        <a:latin typeface="Arial"/>
                      </a:defRPr>
                    </a:pPr>
                    <a:r>
                      <a:rPr lang="en-US"/>
                      <a:t>0.30</a:t>
                    </a:r>
                  </a:p>
                </c:rich>
              </c:tx>
              <c:numFmt formatCode="0.00" sourceLinked="0"/>
              <c:spPr>
                <a:noFill/>
                <a:ln w="25374">
                  <a:noFill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66C-4BB1-ABC9-B9BEA1A35F5F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pPr>
                      <a:defRPr sz="800" b="1" baseline="0">
                        <a:solidFill>
                          <a:srgbClr val="000000"/>
                        </a:solidFill>
                        <a:latin typeface="Arial"/>
                      </a:defRPr>
                    </a:pPr>
                    <a:r>
                      <a:rPr lang="en-US"/>
                      <a:t>0.25</a:t>
                    </a:r>
                  </a:p>
                </c:rich>
              </c:tx>
              <c:numFmt formatCode="0.00" sourceLinked="0"/>
              <c:spPr>
                <a:noFill/>
                <a:ln w="25374">
                  <a:noFill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66C-4BB1-ABC9-B9BEA1A35F5F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pPr>
                      <a:defRPr sz="800" b="1" baseline="0">
                        <a:solidFill>
                          <a:srgbClr val="000000"/>
                        </a:solidFill>
                        <a:latin typeface="Arial"/>
                      </a:defRPr>
                    </a:pPr>
                    <a:r>
                      <a:rPr lang="en-US"/>
                      <a:t>0.01</a:t>
                    </a:r>
                  </a:p>
                </c:rich>
              </c:tx>
              <c:numFmt formatCode="0.00" sourceLinked="0"/>
              <c:spPr>
                <a:noFill/>
                <a:ln w="25374">
                  <a:noFill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66C-4BB1-ABC9-B9BEA1A35F5F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pPr>
                      <a:defRPr sz="800" b="1" baseline="0">
                        <a:solidFill>
                          <a:srgbClr val="000000"/>
                        </a:solidFill>
                        <a:latin typeface="Arial"/>
                      </a:defRPr>
                    </a:pPr>
                    <a:r>
                      <a:rPr lang="en-US"/>
                      <a:t>0.01</a:t>
                    </a:r>
                  </a:p>
                </c:rich>
              </c:tx>
              <c:numFmt formatCode="0.00" sourceLinked="0"/>
              <c:spPr>
                <a:noFill/>
                <a:ln w="25374">
                  <a:noFill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66C-4BB1-ABC9-B9BEA1A35F5F}"/>
                </c:ext>
              </c:extLst>
            </c:dLbl>
            <c:dLbl>
              <c:idx val="6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466C-4BB1-ABC9-B9BEA1A35F5F}"/>
                </c:ext>
              </c:extLst>
            </c:dLbl>
            <c:dLbl>
              <c:idx val="7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F-466C-4BB1-ABC9-B9BEA1A35F5F}"/>
                </c:ext>
              </c:extLst>
            </c:dLbl>
            <c:dLbl>
              <c:idx val="8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1-466C-4BB1-ABC9-B9BEA1A35F5F}"/>
                </c:ext>
              </c:extLst>
            </c:dLbl>
            <c:dLbl>
              <c:idx val="9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3-466C-4BB1-ABC9-B9BEA1A35F5F}"/>
                </c:ext>
              </c:extLst>
            </c:dLbl>
            <c:dLbl>
              <c:idx val="10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5-466C-4BB1-ABC9-B9BEA1A35F5F}"/>
                </c:ext>
              </c:extLst>
            </c:dLbl>
            <c:dLbl>
              <c:idx val="11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7-466C-4BB1-ABC9-B9BEA1A35F5F}"/>
                </c:ext>
              </c:extLst>
            </c:dLbl>
            <c:dLbl>
              <c:idx val="12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9-466C-4BB1-ABC9-B9BEA1A35F5F}"/>
                </c:ext>
              </c:extLst>
            </c:dLbl>
            <c:dLbl>
              <c:idx val="13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B-466C-4BB1-ABC9-B9BEA1A35F5F}"/>
                </c:ext>
              </c:extLst>
            </c:dLbl>
            <c:dLbl>
              <c:idx val="14"/>
              <c:tx>
                <c:rich>
                  <a:bodyPr/>
                  <a:lstStyle/>
                  <a:p>
                    <a:pPr>
                      <a:defRPr sz="800" b="1" baseline="0">
                        <a:solidFill>
                          <a:srgbClr val="000000"/>
                        </a:solidFill>
                        <a:latin typeface="Arial"/>
                      </a:defRPr>
                    </a:pPr>
                    <a:r>
                      <a:rPr lang="en-US"/>
                      <a:t>0.04</a:t>
                    </a:r>
                  </a:p>
                </c:rich>
              </c:tx>
              <c:numFmt formatCode="0.00" sourceLinked="0"/>
              <c:spPr>
                <a:noFill/>
                <a:ln w="25374">
                  <a:noFill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466C-4BB1-ABC9-B9BEA1A35F5F}"/>
                </c:ext>
              </c:extLst>
            </c:dLbl>
            <c:dLbl>
              <c:idx val="15"/>
              <c:tx>
                <c:rich>
                  <a:bodyPr/>
                  <a:lstStyle/>
                  <a:p>
                    <a:pPr>
                      <a:defRPr sz="800" b="1" baseline="0">
                        <a:solidFill>
                          <a:srgbClr val="000000"/>
                        </a:solidFill>
                        <a:latin typeface="Arial"/>
                      </a:defRPr>
                    </a:pPr>
                    <a:r>
                      <a:rPr lang="en-US"/>
                      <a:t>0.07</a:t>
                    </a:r>
                  </a:p>
                </c:rich>
              </c:tx>
              <c:numFmt formatCode="0.00" sourceLinked="0"/>
              <c:spPr>
                <a:noFill/>
                <a:ln w="25374">
                  <a:noFill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466C-4BB1-ABC9-B9BEA1A35F5F}"/>
                </c:ext>
              </c:extLst>
            </c:dLbl>
            <c:dLbl>
              <c:idx val="16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1-466C-4BB1-ABC9-B9BEA1A35F5F}"/>
                </c:ext>
              </c:extLst>
            </c:dLbl>
            <c:dLbl>
              <c:idx val="17"/>
              <c:tx>
                <c:rich>
                  <a:bodyPr/>
                  <a:lstStyle/>
                  <a:p>
                    <a:pPr>
                      <a:defRPr sz="800" b="1" baseline="0">
                        <a:solidFill>
                          <a:srgbClr val="000000"/>
                        </a:solidFill>
                        <a:latin typeface="Arial"/>
                      </a:defRPr>
                    </a:pPr>
                    <a:r>
                      <a:rPr lang="en-US"/>
                      <a:t>0.17</a:t>
                    </a:r>
                  </a:p>
                </c:rich>
              </c:tx>
              <c:numFmt formatCode="0.00" sourceLinked="0"/>
              <c:spPr>
                <a:noFill/>
                <a:ln w="25374">
                  <a:noFill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466C-4BB1-ABC9-B9BEA1A35F5F}"/>
                </c:ext>
              </c:extLst>
            </c:dLbl>
            <c:dLbl>
              <c:idx val="18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5-466C-4BB1-ABC9-B9BEA1A35F5F}"/>
                </c:ext>
              </c:extLst>
            </c:dLbl>
            <c:dLbl>
              <c:idx val="19"/>
              <c:tx>
                <c:rich>
                  <a:bodyPr/>
                  <a:lstStyle/>
                  <a:p>
                    <a:pPr>
                      <a:defRPr sz="800" b="1" baseline="0">
                        <a:solidFill>
                          <a:srgbClr val="000000"/>
                        </a:solidFill>
                        <a:latin typeface="Arial"/>
                      </a:defRPr>
                    </a:pPr>
                    <a:r>
                      <a:rPr lang="en-US"/>
                      <a:t>0.21</a:t>
                    </a:r>
                  </a:p>
                </c:rich>
              </c:tx>
              <c:numFmt formatCode="0.00" sourceLinked="0"/>
              <c:spPr>
                <a:noFill/>
                <a:ln w="25374">
                  <a:noFill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466C-4BB1-ABC9-B9BEA1A35F5F}"/>
                </c:ext>
              </c:extLst>
            </c:dLbl>
            <c:dLbl>
              <c:idx val="20"/>
              <c:tx>
                <c:rich>
                  <a:bodyPr/>
                  <a:lstStyle/>
                  <a:p>
                    <a:pPr>
                      <a:defRPr sz="800" b="1" baseline="0">
                        <a:solidFill>
                          <a:srgbClr val="000000"/>
                        </a:solidFill>
                        <a:latin typeface="Arial"/>
                      </a:defRPr>
                    </a:pPr>
                    <a:r>
                      <a:rPr lang="en-US"/>
                      <a:t>0.08</a:t>
                    </a:r>
                  </a:p>
                </c:rich>
              </c:tx>
              <c:numFmt formatCode="0.00" sourceLinked="0"/>
              <c:spPr>
                <a:noFill/>
                <a:ln w="25374">
                  <a:noFill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9-466C-4BB1-ABC9-B9BEA1A35F5F}"/>
                </c:ext>
              </c:extLst>
            </c:dLbl>
            <c:dLbl>
              <c:idx val="21"/>
              <c:tx>
                <c:rich>
                  <a:bodyPr/>
                  <a:lstStyle/>
                  <a:p>
                    <a:pPr>
                      <a:defRPr sz="800" b="1" baseline="0">
                        <a:solidFill>
                          <a:srgbClr val="000000"/>
                        </a:solidFill>
                        <a:latin typeface="Arial"/>
                      </a:defRPr>
                    </a:pPr>
                    <a:r>
                      <a:rPr lang="en-US"/>
                      <a:t>0.08</a:t>
                    </a:r>
                  </a:p>
                </c:rich>
              </c:tx>
              <c:numFmt formatCode="0.00" sourceLinked="0"/>
              <c:spPr>
                <a:noFill/>
                <a:ln w="25374">
                  <a:noFill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B-466C-4BB1-ABC9-B9BEA1A35F5F}"/>
                </c:ext>
              </c:extLst>
            </c:dLbl>
            <c:dLbl>
              <c:idx val="22"/>
              <c:tx>
                <c:rich>
                  <a:bodyPr/>
                  <a:lstStyle/>
                  <a:p>
                    <a:pPr>
                      <a:defRPr sz="800" b="1" baseline="0">
                        <a:solidFill>
                          <a:srgbClr val="000000"/>
                        </a:solidFill>
                        <a:latin typeface="Arial"/>
                      </a:defRPr>
                    </a:pPr>
                    <a:r>
                      <a:rPr lang="en-US"/>
                      <a:t>0.34</a:t>
                    </a:r>
                  </a:p>
                </c:rich>
              </c:tx>
              <c:numFmt formatCode="0.00" sourceLinked="0"/>
              <c:spPr>
                <a:noFill/>
                <a:ln w="25374">
                  <a:noFill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D-466C-4BB1-ABC9-B9BEA1A35F5F}"/>
                </c:ext>
              </c:extLst>
            </c:dLbl>
            <c:dLbl>
              <c:idx val="23"/>
              <c:tx>
                <c:rich>
                  <a:bodyPr/>
                  <a:lstStyle/>
                  <a:p>
                    <a:pPr>
                      <a:defRPr sz="800" b="1" baseline="0">
                        <a:solidFill>
                          <a:srgbClr val="000000"/>
                        </a:solidFill>
                        <a:latin typeface="Arial"/>
                      </a:defRPr>
                    </a:pPr>
                    <a:r>
                      <a:rPr lang="en-US"/>
                      <a:t>0.16</a:t>
                    </a:r>
                  </a:p>
                </c:rich>
              </c:tx>
              <c:numFmt formatCode="0.00" sourceLinked="0"/>
              <c:spPr>
                <a:noFill/>
                <a:ln w="25374">
                  <a:noFill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F-466C-4BB1-ABC9-B9BEA1A35F5F}"/>
                </c:ext>
              </c:extLst>
            </c:dLbl>
            <c:dLbl>
              <c:idx val="24"/>
              <c:tx>
                <c:rich>
                  <a:bodyPr/>
                  <a:lstStyle/>
                  <a:p>
                    <a:pPr>
                      <a:defRPr sz="800" b="1" baseline="0">
                        <a:solidFill>
                          <a:srgbClr val="000000"/>
                        </a:solidFill>
                        <a:latin typeface="Arial"/>
                      </a:defRPr>
                    </a:pPr>
                    <a:r>
                      <a:rPr lang="en-US"/>
                      <a:t>0.29</a:t>
                    </a:r>
                  </a:p>
                </c:rich>
              </c:tx>
              <c:numFmt formatCode="0.00" sourceLinked="0"/>
              <c:spPr>
                <a:noFill/>
                <a:ln w="25374">
                  <a:noFill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1-466C-4BB1-ABC9-B9BEA1A35F5F}"/>
                </c:ext>
              </c:extLst>
            </c:dLbl>
            <c:dLbl>
              <c:idx val="25"/>
              <c:tx>
                <c:rich>
                  <a:bodyPr/>
                  <a:lstStyle/>
                  <a:p>
                    <a:pPr>
                      <a:defRPr sz="800" b="1" baseline="0">
                        <a:solidFill>
                          <a:srgbClr val="000000"/>
                        </a:solidFill>
                        <a:latin typeface="Arial"/>
                      </a:defRPr>
                    </a:pPr>
                    <a:r>
                      <a:rPr lang="en-US"/>
                      <a:t>0.20</a:t>
                    </a:r>
                  </a:p>
                </c:rich>
              </c:tx>
              <c:numFmt formatCode="0.00" sourceLinked="0"/>
              <c:spPr>
                <a:noFill/>
                <a:ln w="25374">
                  <a:noFill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3-466C-4BB1-ABC9-B9BEA1A35F5F}"/>
                </c:ext>
              </c:extLst>
            </c:dLbl>
            <c:dLbl>
              <c:idx val="26"/>
              <c:tx>
                <c:rich>
                  <a:bodyPr/>
                  <a:lstStyle/>
                  <a:p>
                    <a:pPr>
                      <a:defRPr sz="800" b="1" baseline="0">
                        <a:solidFill>
                          <a:srgbClr val="000000"/>
                        </a:solidFill>
                        <a:latin typeface="Arial"/>
                      </a:defRPr>
                    </a:pPr>
                    <a:r>
                      <a:rPr lang="en-US"/>
                      <a:t>0.07</a:t>
                    </a:r>
                  </a:p>
                </c:rich>
              </c:tx>
              <c:numFmt formatCode="0.00" sourceLinked="0"/>
              <c:spPr>
                <a:noFill/>
                <a:ln w="25374">
                  <a:noFill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5-466C-4BB1-ABC9-B9BEA1A35F5F}"/>
                </c:ext>
              </c:extLst>
            </c:dLbl>
            <c:dLbl>
              <c:idx val="27"/>
              <c:tx>
                <c:rich>
                  <a:bodyPr/>
                  <a:lstStyle/>
                  <a:p>
                    <a:pPr>
                      <a:defRPr sz="800" b="1" baseline="0">
                        <a:solidFill>
                          <a:srgbClr val="000000"/>
                        </a:solidFill>
                        <a:latin typeface="Arial"/>
                      </a:defRPr>
                    </a:pPr>
                    <a:r>
                      <a:rPr lang="en-US"/>
                      <a:t>0.17</a:t>
                    </a:r>
                  </a:p>
                </c:rich>
              </c:tx>
              <c:numFmt formatCode="0.00" sourceLinked="0"/>
              <c:spPr>
                <a:noFill/>
                <a:ln w="25374">
                  <a:noFill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7-466C-4BB1-ABC9-B9BEA1A35F5F}"/>
                </c:ext>
              </c:extLst>
            </c:dLbl>
            <c:dLbl>
              <c:idx val="28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39-466C-4BB1-ABC9-B9BEA1A35F5F}"/>
                </c:ext>
              </c:extLst>
            </c:dLbl>
            <c:dLbl>
              <c:idx val="29"/>
              <c:tx>
                <c:rich>
                  <a:bodyPr/>
                  <a:lstStyle/>
                  <a:p>
                    <a:pPr>
                      <a:defRPr sz="800" b="1" baseline="0">
                        <a:solidFill>
                          <a:srgbClr val="000000"/>
                        </a:solidFill>
                        <a:latin typeface="Arial"/>
                      </a:defRPr>
                    </a:pPr>
                    <a:r>
                      <a:rPr lang="en-US"/>
                      <a:t>0.07</a:t>
                    </a:r>
                  </a:p>
                </c:rich>
              </c:tx>
              <c:numFmt formatCode="0.00" sourceLinked="0"/>
              <c:spPr>
                <a:noFill/>
                <a:ln w="25374">
                  <a:noFill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B-466C-4BB1-ABC9-B9BEA1A35F5F}"/>
                </c:ext>
              </c:extLst>
            </c:dLbl>
            <c:dLbl>
              <c:idx val="30"/>
              <c:tx>
                <c:rich>
                  <a:bodyPr/>
                  <a:lstStyle/>
                  <a:p>
                    <a:pPr>
                      <a:defRPr sz="800" b="1" baseline="0">
                        <a:solidFill>
                          <a:srgbClr val="000000"/>
                        </a:solidFill>
                        <a:latin typeface="Arial"/>
                      </a:defRPr>
                    </a:pPr>
                    <a:r>
                      <a:rPr lang="en-US"/>
                      <a:t>0.10</a:t>
                    </a:r>
                  </a:p>
                </c:rich>
              </c:tx>
              <c:numFmt formatCode="0.00" sourceLinked="0"/>
              <c:spPr>
                <a:noFill/>
                <a:ln w="25374">
                  <a:noFill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D-466C-4BB1-ABC9-B9BEA1A35F5F}"/>
                </c:ext>
              </c:extLst>
            </c:dLbl>
            <c:numFmt formatCode="#,##0.00" sourceLinked="0"/>
            <c:spPr>
              <a:noFill/>
              <a:ln w="25374">
                <a:noFill/>
              </a:ln>
            </c:spPr>
            <c:txPr>
              <a:bodyPr/>
              <a:lstStyle/>
              <a:p>
                <a:pPr>
                  <a:defRPr sz="1000" baseline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Sheet1!$A$2:$A$32</c:f>
              <c:strCache>
                <c:ptCount val="31"/>
                <c:pt idx="0">
                  <c:v>Overall Satisfaction</c:v>
                </c:pt>
                <c:pt idx="1">
                  <c:v>Attribute 1</c:v>
                </c:pt>
                <c:pt idx="2">
                  <c:v>Attribute 2</c:v>
                </c:pt>
                <c:pt idx="3">
                  <c:v>Attribute 3</c:v>
                </c:pt>
                <c:pt idx="4">
                  <c:v>Attribute 4</c:v>
                </c:pt>
                <c:pt idx="5">
                  <c:v>Attribute 5</c:v>
                </c:pt>
                <c:pt idx="6">
                  <c:v>Attribute 6</c:v>
                </c:pt>
                <c:pt idx="7">
                  <c:v>Attribute 7</c:v>
                </c:pt>
                <c:pt idx="8">
                  <c:v>Attribute 8</c:v>
                </c:pt>
                <c:pt idx="9">
                  <c:v>Attribute 9</c:v>
                </c:pt>
                <c:pt idx="10">
                  <c:v>Attribute 10</c:v>
                </c:pt>
                <c:pt idx="11">
                  <c:v>Attribute 11</c:v>
                </c:pt>
                <c:pt idx="12">
                  <c:v>Attribute 12</c:v>
                </c:pt>
                <c:pt idx="13">
                  <c:v>Attribute 13</c:v>
                </c:pt>
                <c:pt idx="14">
                  <c:v>Attribute 14</c:v>
                </c:pt>
                <c:pt idx="15">
                  <c:v>Attribute 15</c:v>
                </c:pt>
                <c:pt idx="16">
                  <c:v>Attribute 16</c:v>
                </c:pt>
                <c:pt idx="17">
                  <c:v>Attribute 17</c:v>
                </c:pt>
                <c:pt idx="18">
                  <c:v>Attribute 18</c:v>
                </c:pt>
                <c:pt idx="19">
                  <c:v>Attribute 19</c:v>
                </c:pt>
                <c:pt idx="20">
                  <c:v>Attribute 20</c:v>
                </c:pt>
                <c:pt idx="21">
                  <c:v>Attribute 21</c:v>
                </c:pt>
                <c:pt idx="22">
                  <c:v>Attribute 22</c:v>
                </c:pt>
                <c:pt idx="23">
                  <c:v>Attribute 23</c:v>
                </c:pt>
                <c:pt idx="24">
                  <c:v>Attribute 24</c:v>
                </c:pt>
                <c:pt idx="25">
                  <c:v>Attribute 25</c:v>
                </c:pt>
                <c:pt idx="26">
                  <c:v>Attribute 26</c:v>
                </c:pt>
                <c:pt idx="27">
                  <c:v>Attribute 27</c:v>
                </c:pt>
                <c:pt idx="28">
                  <c:v>Attribute 28</c:v>
                </c:pt>
                <c:pt idx="29">
                  <c:v>Attribute 29</c:v>
                </c:pt>
                <c:pt idx="30">
                  <c:v>Attribute 30</c:v>
                </c:pt>
              </c:strCache>
            </c:strRef>
          </c:cat>
          <c:val>
            <c:numRef>
              <c:f>Sheet1!$B$2:$B$32</c:f>
              <c:numCache>
                <c:formatCode>0.00</c:formatCode>
                <c:ptCount val="31"/>
                <c:pt idx="0">
                  <c:v>-6.9989999999999997E-2</c:v>
                </c:pt>
                <c:pt idx="1">
                  <c:v>-7.7880000000000005E-2</c:v>
                </c:pt>
                <c:pt idx="2">
                  <c:v>-0.29765000000000003</c:v>
                </c:pt>
                <c:pt idx="3">
                  <c:v>-0.25430999999999998</c:v>
                </c:pt>
                <c:pt idx="4">
                  <c:v>-1.082E-2</c:v>
                </c:pt>
                <c:pt idx="5">
                  <c:v>-1.439E-2</c:v>
                </c:pt>
                <c:pt idx="6">
                  <c:v>6.515E-2</c:v>
                </c:pt>
                <c:pt idx="7">
                  <c:v>3.9280000000000002E-2</c:v>
                </c:pt>
                <c:pt idx="8">
                  <c:v>6.6949999999999996E-2</c:v>
                </c:pt>
                <c:pt idx="9">
                  <c:v>0.11661000000000001</c:v>
                </c:pt>
                <c:pt idx="10">
                  <c:v>0.11287</c:v>
                </c:pt>
                <c:pt idx="11">
                  <c:v>0.11305</c:v>
                </c:pt>
                <c:pt idx="12">
                  <c:v>7.9519999999999993E-2</c:v>
                </c:pt>
                <c:pt idx="13">
                  <c:v>5.7250000000000002E-2</c:v>
                </c:pt>
                <c:pt idx="14">
                  <c:v>-4.3139999999999998E-2</c:v>
                </c:pt>
                <c:pt idx="15">
                  <c:v>-6.8180000000000004E-2</c:v>
                </c:pt>
                <c:pt idx="16">
                  <c:v>0.17039000000000001</c:v>
                </c:pt>
                <c:pt idx="17">
                  <c:v>-0.17335</c:v>
                </c:pt>
                <c:pt idx="18">
                  <c:v>4.9860000000000002E-2</c:v>
                </c:pt>
                <c:pt idx="19">
                  <c:v>-0.21068000000000001</c:v>
                </c:pt>
                <c:pt idx="20">
                  <c:v>-8.3559999999999995E-2</c:v>
                </c:pt>
                <c:pt idx="21">
                  <c:v>-7.6410000000000006E-2</c:v>
                </c:pt>
                <c:pt idx="22">
                  <c:v>-0.33996999999999999</c:v>
                </c:pt>
                <c:pt idx="23">
                  <c:v>-0.16103999999999999</c:v>
                </c:pt>
                <c:pt idx="24">
                  <c:v>-0.28872999999999999</c:v>
                </c:pt>
                <c:pt idx="25">
                  <c:v>-0.2044</c:v>
                </c:pt>
                <c:pt idx="26">
                  <c:v>-6.7930000000000004E-2</c:v>
                </c:pt>
                <c:pt idx="27">
                  <c:v>-0.16866999999999999</c:v>
                </c:pt>
                <c:pt idx="28">
                  <c:v>5.5190000000000003E-2</c:v>
                </c:pt>
                <c:pt idx="29">
                  <c:v>-7.0099999999999996E-2</c:v>
                </c:pt>
                <c:pt idx="30">
                  <c:v>-0.10396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E-466C-4BB1-ABC9-B9BEA1A35F5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cat>
            <c:strRef>
              <c:f>Sheet1!$A$2:$A$32</c:f>
              <c:strCache>
                <c:ptCount val="31"/>
                <c:pt idx="0">
                  <c:v>Overall Satisfaction</c:v>
                </c:pt>
                <c:pt idx="1">
                  <c:v>Attribute 1</c:v>
                </c:pt>
                <c:pt idx="2">
                  <c:v>Attribute 2</c:v>
                </c:pt>
                <c:pt idx="3">
                  <c:v>Attribute 3</c:v>
                </c:pt>
                <c:pt idx="4">
                  <c:v>Attribute 4</c:v>
                </c:pt>
                <c:pt idx="5">
                  <c:v>Attribute 5</c:v>
                </c:pt>
                <c:pt idx="6">
                  <c:v>Attribute 6</c:v>
                </c:pt>
                <c:pt idx="7">
                  <c:v>Attribute 7</c:v>
                </c:pt>
                <c:pt idx="8">
                  <c:v>Attribute 8</c:v>
                </c:pt>
                <c:pt idx="9">
                  <c:v>Attribute 9</c:v>
                </c:pt>
                <c:pt idx="10">
                  <c:v>Attribute 10</c:v>
                </c:pt>
                <c:pt idx="11">
                  <c:v>Attribute 11</c:v>
                </c:pt>
                <c:pt idx="12">
                  <c:v>Attribute 12</c:v>
                </c:pt>
                <c:pt idx="13">
                  <c:v>Attribute 13</c:v>
                </c:pt>
                <c:pt idx="14">
                  <c:v>Attribute 14</c:v>
                </c:pt>
                <c:pt idx="15">
                  <c:v>Attribute 15</c:v>
                </c:pt>
                <c:pt idx="16">
                  <c:v>Attribute 16</c:v>
                </c:pt>
                <c:pt idx="17">
                  <c:v>Attribute 17</c:v>
                </c:pt>
                <c:pt idx="18">
                  <c:v>Attribute 18</c:v>
                </c:pt>
                <c:pt idx="19">
                  <c:v>Attribute 19</c:v>
                </c:pt>
                <c:pt idx="20">
                  <c:v>Attribute 20</c:v>
                </c:pt>
                <c:pt idx="21">
                  <c:v>Attribute 21</c:v>
                </c:pt>
                <c:pt idx="22">
                  <c:v>Attribute 22</c:v>
                </c:pt>
                <c:pt idx="23">
                  <c:v>Attribute 23</c:v>
                </c:pt>
                <c:pt idx="24">
                  <c:v>Attribute 24</c:v>
                </c:pt>
                <c:pt idx="25">
                  <c:v>Attribute 25</c:v>
                </c:pt>
                <c:pt idx="26">
                  <c:v>Attribute 26</c:v>
                </c:pt>
                <c:pt idx="27">
                  <c:v>Attribute 27</c:v>
                </c:pt>
                <c:pt idx="28">
                  <c:v>Attribute 28</c:v>
                </c:pt>
                <c:pt idx="29">
                  <c:v>Attribute 29</c:v>
                </c:pt>
                <c:pt idx="30">
                  <c:v>Attribute 30</c:v>
                </c:pt>
              </c:strCache>
            </c:strRef>
          </c:cat>
          <c:val>
            <c:numRef>
              <c:f>Sheet1!$C$2:$C$32</c:f>
              <c:numCache>
                <c:formatCode>General</c:formatCode>
                <c:ptCount val="31"/>
              </c:numCache>
            </c:numRef>
          </c:val>
          <c:extLst>
            <c:ext xmlns:c16="http://schemas.microsoft.com/office/drawing/2014/chart" uri="{C3380CC4-5D6E-409C-BE32-E72D297353CC}">
              <c16:uniqueId val="{0000003F-466C-4BB1-ABC9-B9BEA1A35F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76"/>
        <c:axId val="204568448"/>
        <c:axId val="204569984"/>
      </c:barChart>
      <c:catAx>
        <c:axId val="204568448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one"/>
        <c:spPr>
          <a:ln>
            <a:solidFill>
              <a:schemeClr val="tx1"/>
            </a:solidFill>
          </a:ln>
        </c:spPr>
        <c:crossAx val="204569984"/>
        <c:crosses val="autoZero"/>
        <c:auto val="1"/>
        <c:lblAlgn val="ctr"/>
        <c:lblOffset val="100"/>
        <c:noMultiLvlLbl val="0"/>
      </c:catAx>
      <c:valAx>
        <c:axId val="204569984"/>
        <c:scaling>
          <c:orientation val="minMax"/>
          <c:max val="1.5"/>
          <c:min val="-1.5"/>
        </c:scaling>
        <c:delete val="0"/>
        <c:axPos val="t"/>
        <c:numFmt formatCode="0.00" sourceLinked="1"/>
        <c:majorTickMark val="none"/>
        <c:minorTickMark val="none"/>
        <c:tickLblPos val="none"/>
        <c:spPr>
          <a:ln>
            <a:noFill/>
          </a:ln>
        </c:spPr>
        <c:crossAx val="2045684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935032511180005E-2"/>
          <c:y val="2.42980575876772E-2"/>
          <c:w val="0.97412768525885485"/>
          <c:h val="0.8443527647821772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01-F28B-4353-9F6D-42D9B79D166E}"/>
              </c:ext>
            </c:extLst>
          </c:dPt>
          <c:dPt>
            <c:idx val="1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03-F28B-4353-9F6D-42D9B79D166E}"/>
              </c:ext>
            </c:extLst>
          </c:dPt>
          <c:dPt>
            <c:idx val="2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05-F28B-4353-9F6D-42D9B79D166E}"/>
              </c:ext>
            </c:extLst>
          </c:dPt>
          <c:dPt>
            <c:idx val="3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07-F28B-4353-9F6D-42D9B79D166E}"/>
              </c:ext>
            </c:extLst>
          </c:dPt>
          <c:dPt>
            <c:idx val="4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09-F28B-4353-9F6D-42D9B79D166E}"/>
              </c:ext>
            </c:extLst>
          </c:dPt>
          <c:dPt>
            <c:idx val="5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0B-F28B-4353-9F6D-42D9B79D166E}"/>
              </c:ext>
            </c:extLst>
          </c:dPt>
          <c:dPt>
            <c:idx val="6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0D-F28B-4353-9F6D-42D9B79D166E}"/>
              </c:ext>
            </c:extLst>
          </c:dPt>
          <c:dPt>
            <c:idx val="7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0F-F28B-4353-9F6D-42D9B79D166E}"/>
              </c:ext>
            </c:extLst>
          </c:dPt>
          <c:dPt>
            <c:idx val="8"/>
            <c:invertIfNegative val="0"/>
            <c:bubble3D val="0"/>
            <c:spPr>
              <a:solidFill>
                <a:srgbClr val="FF64FF"/>
              </a:solidFill>
            </c:spPr>
            <c:extLst>
              <c:ext xmlns:c16="http://schemas.microsoft.com/office/drawing/2014/chart" uri="{C3380CC4-5D6E-409C-BE32-E72D297353CC}">
                <c16:uniqueId val="{00000011-F28B-4353-9F6D-42D9B79D166E}"/>
              </c:ext>
            </c:extLst>
          </c:dPt>
          <c:dPt>
            <c:idx val="9"/>
            <c:invertIfNegative val="0"/>
            <c:bubble3D val="0"/>
            <c:spPr>
              <a:solidFill>
                <a:srgbClr val="FF64FF"/>
              </a:solidFill>
            </c:spPr>
            <c:extLst>
              <c:ext xmlns:c16="http://schemas.microsoft.com/office/drawing/2014/chart" uri="{C3380CC4-5D6E-409C-BE32-E72D297353CC}">
                <c16:uniqueId val="{00000013-F28B-4353-9F6D-42D9B79D166E}"/>
              </c:ext>
            </c:extLst>
          </c:dPt>
          <c:dPt>
            <c:idx val="10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15-F28B-4353-9F6D-42D9B79D166E}"/>
              </c:ext>
            </c:extLst>
          </c:dPt>
          <c:dPt>
            <c:idx val="11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17-F28B-4353-9F6D-42D9B79D166E}"/>
              </c:ext>
            </c:extLst>
          </c:dPt>
          <c:dPt>
            <c:idx val="12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19-F28B-4353-9F6D-42D9B79D166E}"/>
              </c:ext>
            </c:extLst>
          </c:dPt>
          <c:dPt>
            <c:idx val="13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1B-F28B-4353-9F6D-42D9B79D166E}"/>
              </c:ext>
            </c:extLst>
          </c:dPt>
          <c:dPt>
            <c:idx val="14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1D-F28B-4353-9F6D-42D9B79D166E}"/>
              </c:ext>
            </c:extLst>
          </c:dPt>
          <c:dPt>
            <c:idx val="15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1F-F28B-4353-9F6D-42D9B79D166E}"/>
              </c:ext>
            </c:extLst>
          </c:dPt>
          <c:dPt>
            <c:idx val="16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21-F28B-4353-9F6D-42D9B79D166E}"/>
              </c:ext>
            </c:extLst>
          </c:dPt>
          <c:dPt>
            <c:idx val="17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23-F28B-4353-9F6D-42D9B79D166E}"/>
              </c:ext>
            </c:extLst>
          </c:dPt>
          <c:dPt>
            <c:idx val="18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25-F28B-4353-9F6D-42D9B79D166E}"/>
              </c:ext>
            </c:extLst>
          </c:dPt>
          <c:dPt>
            <c:idx val="19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27-F28B-4353-9F6D-42D9B79D166E}"/>
              </c:ext>
            </c:extLst>
          </c:dPt>
          <c:dPt>
            <c:idx val="20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29-F28B-4353-9F6D-42D9B79D166E}"/>
              </c:ext>
            </c:extLst>
          </c:dPt>
          <c:dPt>
            <c:idx val="21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2B-F28B-4353-9F6D-42D9B79D166E}"/>
              </c:ext>
            </c:extLst>
          </c:dPt>
          <c:dPt>
            <c:idx val="22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2D-F28B-4353-9F6D-42D9B79D166E}"/>
              </c:ext>
            </c:extLst>
          </c:dPt>
          <c:dPt>
            <c:idx val="23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2F-F28B-4353-9F6D-42D9B79D166E}"/>
              </c:ext>
            </c:extLst>
          </c:dPt>
          <c:dPt>
            <c:idx val="24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31-F28B-4353-9F6D-42D9B79D166E}"/>
              </c:ext>
            </c:extLst>
          </c:dPt>
          <c:dPt>
            <c:idx val="25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33-F28B-4353-9F6D-42D9B79D166E}"/>
              </c:ext>
            </c:extLst>
          </c:dPt>
          <c:dPt>
            <c:idx val="26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35-F28B-4353-9F6D-42D9B79D166E}"/>
              </c:ext>
            </c:extLst>
          </c:dPt>
          <c:dPt>
            <c:idx val="27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37-F28B-4353-9F6D-42D9B79D166E}"/>
              </c:ext>
            </c:extLst>
          </c:dPt>
          <c:dPt>
            <c:idx val="28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39-F28B-4353-9F6D-42D9B79D166E}"/>
              </c:ext>
            </c:extLst>
          </c:dPt>
          <c:dPt>
            <c:idx val="29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3B-F28B-4353-9F6D-42D9B79D166E}"/>
              </c:ext>
            </c:extLst>
          </c:dPt>
          <c:dPt>
            <c:idx val="30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3D-F28B-4353-9F6D-42D9B79D166E}"/>
              </c:ext>
            </c:extLst>
          </c:dPt>
          <c:dLbls>
            <c:dLbl>
              <c:idx val="0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F28B-4353-9F6D-42D9B79D166E}"/>
                </c:ext>
              </c:extLst>
            </c:dLbl>
            <c:dLbl>
              <c:idx val="1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F28B-4353-9F6D-42D9B79D166E}"/>
                </c:ext>
              </c:extLst>
            </c:dLbl>
            <c:dLbl>
              <c:idx val="2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F28B-4353-9F6D-42D9B79D166E}"/>
                </c:ext>
              </c:extLst>
            </c:dLbl>
            <c:dLbl>
              <c:idx val="3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F28B-4353-9F6D-42D9B79D166E}"/>
                </c:ext>
              </c:extLst>
            </c:dLbl>
            <c:dLbl>
              <c:idx val="4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F28B-4353-9F6D-42D9B79D166E}"/>
                </c:ext>
              </c:extLst>
            </c:dLbl>
            <c:dLbl>
              <c:idx val="5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F28B-4353-9F6D-42D9B79D166E}"/>
                </c:ext>
              </c:extLst>
            </c:dLbl>
            <c:dLbl>
              <c:idx val="6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F28B-4353-9F6D-42D9B79D166E}"/>
                </c:ext>
              </c:extLst>
            </c:dLbl>
            <c:dLbl>
              <c:idx val="7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F-F28B-4353-9F6D-42D9B79D166E}"/>
                </c:ext>
              </c:extLst>
            </c:dLbl>
            <c:dLbl>
              <c:idx val="8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1-F28B-4353-9F6D-42D9B79D166E}"/>
                </c:ext>
              </c:extLst>
            </c:dLbl>
            <c:dLbl>
              <c:idx val="9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3-F28B-4353-9F6D-42D9B79D166E}"/>
                </c:ext>
              </c:extLst>
            </c:dLbl>
            <c:dLbl>
              <c:idx val="10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5-F28B-4353-9F6D-42D9B79D166E}"/>
                </c:ext>
              </c:extLst>
            </c:dLbl>
            <c:dLbl>
              <c:idx val="11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7-F28B-4353-9F6D-42D9B79D166E}"/>
                </c:ext>
              </c:extLst>
            </c:dLbl>
            <c:dLbl>
              <c:idx val="12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9-F28B-4353-9F6D-42D9B79D166E}"/>
                </c:ext>
              </c:extLst>
            </c:dLbl>
            <c:dLbl>
              <c:idx val="13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B-F28B-4353-9F6D-42D9B79D166E}"/>
                </c:ext>
              </c:extLst>
            </c:dLbl>
            <c:dLbl>
              <c:idx val="14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D-F28B-4353-9F6D-42D9B79D166E}"/>
                </c:ext>
              </c:extLst>
            </c:dLbl>
            <c:dLbl>
              <c:idx val="15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F-F28B-4353-9F6D-42D9B79D166E}"/>
                </c:ext>
              </c:extLst>
            </c:dLbl>
            <c:dLbl>
              <c:idx val="16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1-F28B-4353-9F6D-42D9B79D166E}"/>
                </c:ext>
              </c:extLst>
            </c:dLbl>
            <c:dLbl>
              <c:idx val="17"/>
              <c:tx>
                <c:rich>
                  <a:bodyPr/>
                  <a:lstStyle/>
                  <a:p>
                    <a:pPr>
                      <a:defRPr sz="800" b="1" baseline="0">
                        <a:solidFill>
                          <a:srgbClr val="000000"/>
                        </a:solidFill>
                        <a:latin typeface="Arial"/>
                      </a:defRPr>
                    </a:pPr>
                    <a:r>
                      <a:rPr lang="en-US"/>
                      <a:t>0.06</a:t>
                    </a:r>
                  </a:p>
                </c:rich>
              </c:tx>
              <c:numFmt formatCode="0.00" sourceLinked="0"/>
              <c:spPr>
                <a:noFill/>
                <a:ln w="25374">
                  <a:noFill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F28B-4353-9F6D-42D9B79D166E}"/>
                </c:ext>
              </c:extLst>
            </c:dLbl>
            <c:dLbl>
              <c:idx val="18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5-F28B-4353-9F6D-42D9B79D166E}"/>
                </c:ext>
              </c:extLst>
            </c:dLbl>
            <c:dLbl>
              <c:idx val="19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7-F28B-4353-9F6D-42D9B79D166E}"/>
                </c:ext>
              </c:extLst>
            </c:dLbl>
            <c:dLbl>
              <c:idx val="20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9-F28B-4353-9F6D-42D9B79D166E}"/>
                </c:ext>
              </c:extLst>
            </c:dLbl>
            <c:dLbl>
              <c:idx val="21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B-F28B-4353-9F6D-42D9B79D166E}"/>
                </c:ext>
              </c:extLst>
            </c:dLbl>
            <c:dLbl>
              <c:idx val="22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D-F28B-4353-9F6D-42D9B79D166E}"/>
                </c:ext>
              </c:extLst>
            </c:dLbl>
            <c:dLbl>
              <c:idx val="23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F-F28B-4353-9F6D-42D9B79D166E}"/>
                </c:ext>
              </c:extLst>
            </c:dLbl>
            <c:dLbl>
              <c:idx val="24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31-F28B-4353-9F6D-42D9B79D166E}"/>
                </c:ext>
              </c:extLst>
            </c:dLbl>
            <c:dLbl>
              <c:idx val="25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33-F28B-4353-9F6D-42D9B79D166E}"/>
                </c:ext>
              </c:extLst>
            </c:dLbl>
            <c:dLbl>
              <c:idx val="26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35-F28B-4353-9F6D-42D9B79D166E}"/>
                </c:ext>
              </c:extLst>
            </c:dLbl>
            <c:dLbl>
              <c:idx val="27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37-F28B-4353-9F6D-42D9B79D166E}"/>
                </c:ext>
              </c:extLst>
            </c:dLbl>
            <c:dLbl>
              <c:idx val="28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39-F28B-4353-9F6D-42D9B79D166E}"/>
                </c:ext>
              </c:extLst>
            </c:dLbl>
            <c:dLbl>
              <c:idx val="29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3B-F28B-4353-9F6D-42D9B79D166E}"/>
                </c:ext>
              </c:extLst>
            </c:dLbl>
            <c:dLbl>
              <c:idx val="30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3D-F28B-4353-9F6D-42D9B79D166E}"/>
                </c:ext>
              </c:extLst>
            </c:dLbl>
            <c:numFmt formatCode="#,##0.00" sourceLinked="0"/>
            <c:spPr>
              <a:noFill/>
              <a:ln w="25374">
                <a:noFill/>
              </a:ln>
            </c:spPr>
            <c:txPr>
              <a:bodyPr/>
              <a:lstStyle/>
              <a:p>
                <a:pPr>
                  <a:defRPr sz="1000" baseline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Sheet1!$A$2:$A$32</c:f>
              <c:strCache>
                <c:ptCount val="31"/>
                <c:pt idx="0">
                  <c:v>Overall Satisfaction</c:v>
                </c:pt>
                <c:pt idx="1">
                  <c:v>Attribute 1</c:v>
                </c:pt>
                <c:pt idx="2">
                  <c:v>Attribute 2</c:v>
                </c:pt>
                <c:pt idx="3">
                  <c:v>Attribute 3</c:v>
                </c:pt>
                <c:pt idx="4">
                  <c:v>Attribute 4</c:v>
                </c:pt>
                <c:pt idx="5">
                  <c:v>Attribute 5</c:v>
                </c:pt>
                <c:pt idx="6">
                  <c:v>Attribute 6</c:v>
                </c:pt>
                <c:pt idx="7">
                  <c:v>Attribute 7</c:v>
                </c:pt>
                <c:pt idx="8">
                  <c:v>Attribute 8</c:v>
                </c:pt>
                <c:pt idx="9">
                  <c:v>Attribute 9</c:v>
                </c:pt>
                <c:pt idx="10">
                  <c:v>Attribute 10</c:v>
                </c:pt>
                <c:pt idx="11">
                  <c:v>Attribute 11</c:v>
                </c:pt>
                <c:pt idx="12">
                  <c:v>Attribute 12</c:v>
                </c:pt>
                <c:pt idx="13">
                  <c:v>Attribute 13</c:v>
                </c:pt>
                <c:pt idx="14">
                  <c:v>Attribute 14</c:v>
                </c:pt>
                <c:pt idx="15">
                  <c:v>Attribute 15</c:v>
                </c:pt>
                <c:pt idx="16">
                  <c:v>Attribute 16</c:v>
                </c:pt>
                <c:pt idx="17">
                  <c:v>Attribute 17</c:v>
                </c:pt>
                <c:pt idx="18">
                  <c:v>Attribute 18</c:v>
                </c:pt>
                <c:pt idx="19">
                  <c:v>Attribute 19</c:v>
                </c:pt>
                <c:pt idx="20">
                  <c:v>Attribute 20</c:v>
                </c:pt>
                <c:pt idx="21">
                  <c:v>Attribute 21</c:v>
                </c:pt>
                <c:pt idx="22">
                  <c:v>Attribute 22</c:v>
                </c:pt>
                <c:pt idx="23">
                  <c:v>Attribute 23</c:v>
                </c:pt>
                <c:pt idx="24">
                  <c:v>Attribute 24</c:v>
                </c:pt>
                <c:pt idx="25">
                  <c:v>Attribute 25</c:v>
                </c:pt>
                <c:pt idx="26">
                  <c:v>Attribute 26</c:v>
                </c:pt>
                <c:pt idx="27">
                  <c:v>Attribute 27</c:v>
                </c:pt>
                <c:pt idx="28">
                  <c:v>Attribute 28</c:v>
                </c:pt>
                <c:pt idx="29">
                  <c:v>Attribute 29</c:v>
                </c:pt>
                <c:pt idx="30">
                  <c:v>Attribute 30</c:v>
                </c:pt>
              </c:strCache>
            </c:strRef>
          </c:cat>
          <c:val>
            <c:numRef>
              <c:f>Sheet1!$B$2:$B$32</c:f>
              <c:numCache>
                <c:formatCode>0.00</c:formatCode>
                <c:ptCount val="31"/>
                <c:pt idx="0">
                  <c:v>0.26722000000000001</c:v>
                </c:pt>
                <c:pt idx="1">
                  <c:v>0.37698999999999999</c:v>
                </c:pt>
                <c:pt idx="2">
                  <c:v>0.34644000000000003</c:v>
                </c:pt>
                <c:pt idx="3">
                  <c:v>0.32513999999999998</c:v>
                </c:pt>
                <c:pt idx="4">
                  <c:v>0.55464000000000002</c:v>
                </c:pt>
                <c:pt idx="5">
                  <c:v>0.39795000000000003</c:v>
                </c:pt>
                <c:pt idx="6">
                  <c:v>0.34966000000000003</c:v>
                </c:pt>
                <c:pt idx="7">
                  <c:v>0.31190000000000001</c:v>
                </c:pt>
                <c:pt idx="10">
                  <c:v>0.33995999999999998</c:v>
                </c:pt>
                <c:pt idx="11">
                  <c:v>0.35124</c:v>
                </c:pt>
                <c:pt idx="12">
                  <c:v>0.45507999999999998</c:v>
                </c:pt>
                <c:pt idx="13">
                  <c:v>0.27862999999999999</c:v>
                </c:pt>
                <c:pt idx="14">
                  <c:v>0.19255</c:v>
                </c:pt>
                <c:pt idx="15">
                  <c:v>0.17774000000000001</c:v>
                </c:pt>
                <c:pt idx="16">
                  <c:v>0.31258000000000002</c:v>
                </c:pt>
                <c:pt idx="17">
                  <c:v>-5.6860000000000001E-2</c:v>
                </c:pt>
                <c:pt idx="18">
                  <c:v>0.23865</c:v>
                </c:pt>
                <c:pt idx="19">
                  <c:v>8.8819999999999996E-2</c:v>
                </c:pt>
                <c:pt idx="20">
                  <c:v>0.18512000000000001</c:v>
                </c:pt>
                <c:pt idx="21">
                  <c:v>0.37430999999999998</c:v>
                </c:pt>
                <c:pt idx="22">
                  <c:v>0.19752</c:v>
                </c:pt>
                <c:pt idx="23">
                  <c:v>0.38174000000000002</c:v>
                </c:pt>
                <c:pt idx="24">
                  <c:v>0.26369999999999999</c:v>
                </c:pt>
                <c:pt idx="25">
                  <c:v>0.44191999999999998</c:v>
                </c:pt>
                <c:pt idx="26">
                  <c:v>0.15489</c:v>
                </c:pt>
                <c:pt idx="27">
                  <c:v>0.17363999999999999</c:v>
                </c:pt>
                <c:pt idx="28">
                  <c:v>0.43391000000000002</c:v>
                </c:pt>
                <c:pt idx="29">
                  <c:v>0.25757999999999998</c:v>
                </c:pt>
                <c:pt idx="30">
                  <c:v>0.33228000000000002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E-F28B-4353-9F6D-42D9B79D166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cat>
            <c:strRef>
              <c:f>Sheet1!$A$2:$A$32</c:f>
              <c:strCache>
                <c:ptCount val="31"/>
                <c:pt idx="0">
                  <c:v>Overall Satisfaction</c:v>
                </c:pt>
                <c:pt idx="1">
                  <c:v>Attribute 1</c:v>
                </c:pt>
                <c:pt idx="2">
                  <c:v>Attribute 2</c:v>
                </c:pt>
                <c:pt idx="3">
                  <c:v>Attribute 3</c:v>
                </c:pt>
                <c:pt idx="4">
                  <c:v>Attribute 4</c:v>
                </c:pt>
                <c:pt idx="5">
                  <c:v>Attribute 5</c:v>
                </c:pt>
                <c:pt idx="6">
                  <c:v>Attribute 6</c:v>
                </c:pt>
                <c:pt idx="7">
                  <c:v>Attribute 7</c:v>
                </c:pt>
                <c:pt idx="8">
                  <c:v>Attribute 8</c:v>
                </c:pt>
                <c:pt idx="9">
                  <c:v>Attribute 9</c:v>
                </c:pt>
                <c:pt idx="10">
                  <c:v>Attribute 10</c:v>
                </c:pt>
                <c:pt idx="11">
                  <c:v>Attribute 11</c:v>
                </c:pt>
                <c:pt idx="12">
                  <c:v>Attribute 12</c:v>
                </c:pt>
                <c:pt idx="13">
                  <c:v>Attribute 13</c:v>
                </c:pt>
                <c:pt idx="14">
                  <c:v>Attribute 14</c:v>
                </c:pt>
                <c:pt idx="15">
                  <c:v>Attribute 15</c:v>
                </c:pt>
                <c:pt idx="16">
                  <c:v>Attribute 16</c:v>
                </c:pt>
                <c:pt idx="17">
                  <c:v>Attribute 17</c:v>
                </c:pt>
                <c:pt idx="18">
                  <c:v>Attribute 18</c:v>
                </c:pt>
                <c:pt idx="19">
                  <c:v>Attribute 19</c:v>
                </c:pt>
                <c:pt idx="20">
                  <c:v>Attribute 20</c:v>
                </c:pt>
                <c:pt idx="21">
                  <c:v>Attribute 21</c:v>
                </c:pt>
                <c:pt idx="22">
                  <c:v>Attribute 22</c:v>
                </c:pt>
                <c:pt idx="23">
                  <c:v>Attribute 23</c:v>
                </c:pt>
                <c:pt idx="24">
                  <c:v>Attribute 24</c:v>
                </c:pt>
                <c:pt idx="25">
                  <c:v>Attribute 25</c:v>
                </c:pt>
                <c:pt idx="26">
                  <c:v>Attribute 26</c:v>
                </c:pt>
                <c:pt idx="27">
                  <c:v>Attribute 27</c:v>
                </c:pt>
                <c:pt idx="28">
                  <c:v>Attribute 28</c:v>
                </c:pt>
                <c:pt idx="29">
                  <c:v>Attribute 29</c:v>
                </c:pt>
                <c:pt idx="30">
                  <c:v>Attribute 30</c:v>
                </c:pt>
              </c:strCache>
            </c:strRef>
          </c:cat>
          <c:val>
            <c:numRef>
              <c:f>Sheet1!$C$2:$C$32</c:f>
              <c:numCache>
                <c:formatCode>General</c:formatCode>
                <c:ptCount val="31"/>
              </c:numCache>
            </c:numRef>
          </c:val>
          <c:extLst>
            <c:ext xmlns:c16="http://schemas.microsoft.com/office/drawing/2014/chart" uri="{C3380CC4-5D6E-409C-BE32-E72D297353CC}">
              <c16:uniqueId val="{0000003F-F28B-4353-9F6D-42D9B79D16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76"/>
        <c:axId val="168502016"/>
        <c:axId val="168503552"/>
      </c:barChart>
      <c:catAx>
        <c:axId val="168502016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one"/>
        <c:spPr>
          <a:ln>
            <a:solidFill>
              <a:schemeClr val="tx1"/>
            </a:solidFill>
          </a:ln>
        </c:spPr>
        <c:crossAx val="168503552"/>
        <c:crosses val="autoZero"/>
        <c:auto val="1"/>
        <c:lblAlgn val="ctr"/>
        <c:lblOffset val="100"/>
        <c:noMultiLvlLbl val="0"/>
      </c:catAx>
      <c:valAx>
        <c:axId val="168503552"/>
        <c:scaling>
          <c:orientation val="minMax"/>
          <c:max val="1.5"/>
          <c:min val="-1.5"/>
        </c:scaling>
        <c:delete val="0"/>
        <c:axPos val="t"/>
        <c:numFmt formatCode="0.00" sourceLinked="1"/>
        <c:majorTickMark val="none"/>
        <c:minorTickMark val="none"/>
        <c:tickLblPos val="none"/>
        <c:spPr>
          <a:ln>
            <a:noFill/>
          </a:ln>
        </c:spPr>
        <c:crossAx val="1685020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935032511180005E-2"/>
          <c:y val="2.42980575876772E-2"/>
          <c:w val="0.97412768525885485"/>
          <c:h val="0.8443527647821772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01-A3D4-4BF0-9A68-99D69B6834BB}"/>
              </c:ext>
            </c:extLst>
          </c:dPt>
          <c:dPt>
            <c:idx val="1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03-A3D4-4BF0-9A68-99D69B6834BB}"/>
              </c:ext>
            </c:extLst>
          </c:dPt>
          <c:dPt>
            <c:idx val="2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05-A3D4-4BF0-9A68-99D69B6834BB}"/>
              </c:ext>
            </c:extLst>
          </c:dPt>
          <c:dPt>
            <c:idx val="3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07-A3D4-4BF0-9A68-99D69B6834BB}"/>
              </c:ext>
            </c:extLst>
          </c:dPt>
          <c:dPt>
            <c:idx val="4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09-A3D4-4BF0-9A68-99D69B6834BB}"/>
              </c:ext>
            </c:extLst>
          </c:dPt>
          <c:dPt>
            <c:idx val="5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0B-A3D4-4BF0-9A68-99D69B6834BB}"/>
              </c:ext>
            </c:extLst>
          </c:dPt>
          <c:dPt>
            <c:idx val="6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0D-A3D4-4BF0-9A68-99D69B6834BB}"/>
              </c:ext>
            </c:extLst>
          </c:dPt>
          <c:dPt>
            <c:idx val="7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0F-A3D4-4BF0-9A68-99D69B6834BB}"/>
              </c:ext>
            </c:extLst>
          </c:dPt>
          <c:dPt>
            <c:idx val="8"/>
            <c:invertIfNegative val="0"/>
            <c:bubble3D val="0"/>
            <c:spPr>
              <a:solidFill>
                <a:srgbClr val="FF64FF"/>
              </a:solidFill>
            </c:spPr>
            <c:extLst>
              <c:ext xmlns:c16="http://schemas.microsoft.com/office/drawing/2014/chart" uri="{C3380CC4-5D6E-409C-BE32-E72D297353CC}">
                <c16:uniqueId val="{00000011-A3D4-4BF0-9A68-99D69B6834BB}"/>
              </c:ext>
            </c:extLst>
          </c:dPt>
          <c:dPt>
            <c:idx val="9"/>
            <c:invertIfNegative val="0"/>
            <c:bubble3D val="0"/>
            <c:spPr>
              <a:solidFill>
                <a:srgbClr val="FF64FF"/>
              </a:solidFill>
            </c:spPr>
            <c:extLst>
              <c:ext xmlns:c16="http://schemas.microsoft.com/office/drawing/2014/chart" uri="{C3380CC4-5D6E-409C-BE32-E72D297353CC}">
                <c16:uniqueId val="{00000013-A3D4-4BF0-9A68-99D69B6834BB}"/>
              </c:ext>
            </c:extLst>
          </c:dPt>
          <c:dPt>
            <c:idx val="10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15-A3D4-4BF0-9A68-99D69B6834BB}"/>
              </c:ext>
            </c:extLst>
          </c:dPt>
          <c:dPt>
            <c:idx val="11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17-A3D4-4BF0-9A68-99D69B6834BB}"/>
              </c:ext>
            </c:extLst>
          </c:dPt>
          <c:dPt>
            <c:idx val="12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19-A3D4-4BF0-9A68-99D69B6834BB}"/>
              </c:ext>
            </c:extLst>
          </c:dPt>
          <c:dPt>
            <c:idx val="13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1B-A3D4-4BF0-9A68-99D69B6834BB}"/>
              </c:ext>
            </c:extLst>
          </c:dPt>
          <c:dPt>
            <c:idx val="14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1D-A3D4-4BF0-9A68-99D69B6834BB}"/>
              </c:ext>
            </c:extLst>
          </c:dPt>
          <c:dPt>
            <c:idx val="15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1F-A3D4-4BF0-9A68-99D69B6834BB}"/>
              </c:ext>
            </c:extLst>
          </c:dPt>
          <c:dPt>
            <c:idx val="16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21-A3D4-4BF0-9A68-99D69B6834BB}"/>
              </c:ext>
            </c:extLst>
          </c:dPt>
          <c:dPt>
            <c:idx val="17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23-A3D4-4BF0-9A68-99D69B6834BB}"/>
              </c:ext>
            </c:extLst>
          </c:dPt>
          <c:dPt>
            <c:idx val="18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25-A3D4-4BF0-9A68-99D69B6834BB}"/>
              </c:ext>
            </c:extLst>
          </c:dPt>
          <c:dPt>
            <c:idx val="19"/>
            <c:invertIfNegative val="0"/>
            <c:bubble3D val="0"/>
            <c:spPr>
              <a:solidFill>
                <a:srgbClr val="42A0FF"/>
              </a:solidFill>
            </c:spPr>
            <c:extLst>
              <c:ext xmlns:c16="http://schemas.microsoft.com/office/drawing/2014/chart" uri="{C3380CC4-5D6E-409C-BE32-E72D297353CC}">
                <c16:uniqueId val="{00000027-A3D4-4BF0-9A68-99D69B6834BB}"/>
              </c:ext>
            </c:extLst>
          </c:dPt>
          <c:dPt>
            <c:idx val="20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29-A3D4-4BF0-9A68-99D69B6834BB}"/>
              </c:ext>
            </c:extLst>
          </c:dPt>
          <c:dPt>
            <c:idx val="21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2B-A3D4-4BF0-9A68-99D69B6834BB}"/>
              </c:ext>
            </c:extLst>
          </c:dPt>
          <c:dPt>
            <c:idx val="22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2D-A3D4-4BF0-9A68-99D69B6834BB}"/>
              </c:ext>
            </c:extLst>
          </c:dPt>
          <c:dPt>
            <c:idx val="23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2F-A3D4-4BF0-9A68-99D69B6834BB}"/>
              </c:ext>
            </c:extLst>
          </c:dPt>
          <c:dPt>
            <c:idx val="24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31-A3D4-4BF0-9A68-99D69B6834BB}"/>
              </c:ext>
            </c:extLst>
          </c:dPt>
          <c:dPt>
            <c:idx val="25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33-A3D4-4BF0-9A68-99D69B6834BB}"/>
              </c:ext>
            </c:extLst>
          </c:dPt>
          <c:dPt>
            <c:idx val="26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35-A3D4-4BF0-9A68-99D69B6834BB}"/>
              </c:ext>
            </c:extLst>
          </c:dPt>
          <c:dPt>
            <c:idx val="27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37-A3D4-4BF0-9A68-99D69B6834BB}"/>
              </c:ext>
            </c:extLst>
          </c:dPt>
          <c:dPt>
            <c:idx val="28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39-A3D4-4BF0-9A68-99D69B6834BB}"/>
              </c:ext>
            </c:extLst>
          </c:dPt>
          <c:dPt>
            <c:idx val="29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3B-A3D4-4BF0-9A68-99D69B6834BB}"/>
              </c:ext>
            </c:extLst>
          </c:dPt>
          <c:dPt>
            <c:idx val="30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3D-A3D4-4BF0-9A68-99D69B6834BB}"/>
              </c:ext>
            </c:extLst>
          </c:dPt>
          <c:dLbls>
            <c:dLbl>
              <c:idx val="0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A3D4-4BF0-9A68-99D69B6834BB}"/>
                </c:ext>
              </c:extLst>
            </c:dLbl>
            <c:dLbl>
              <c:idx val="1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A3D4-4BF0-9A68-99D69B6834BB}"/>
                </c:ext>
              </c:extLst>
            </c:dLbl>
            <c:dLbl>
              <c:idx val="2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A3D4-4BF0-9A68-99D69B6834BB}"/>
                </c:ext>
              </c:extLst>
            </c:dLbl>
            <c:dLbl>
              <c:idx val="3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A3D4-4BF0-9A68-99D69B6834BB}"/>
                </c:ext>
              </c:extLst>
            </c:dLbl>
            <c:dLbl>
              <c:idx val="4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A3D4-4BF0-9A68-99D69B6834BB}"/>
                </c:ext>
              </c:extLst>
            </c:dLbl>
            <c:dLbl>
              <c:idx val="5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A3D4-4BF0-9A68-99D69B6834BB}"/>
                </c:ext>
              </c:extLst>
            </c:dLbl>
            <c:dLbl>
              <c:idx val="6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A3D4-4BF0-9A68-99D69B6834BB}"/>
                </c:ext>
              </c:extLst>
            </c:dLbl>
            <c:dLbl>
              <c:idx val="7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F-A3D4-4BF0-9A68-99D69B6834BB}"/>
                </c:ext>
              </c:extLst>
            </c:dLbl>
            <c:dLbl>
              <c:idx val="8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1-A3D4-4BF0-9A68-99D69B6834BB}"/>
                </c:ext>
              </c:extLst>
            </c:dLbl>
            <c:dLbl>
              <c:idx val="9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3-A3D4-4BF0-9A68-99D69B6834BB}"/>
                </c:ext>
              </c:extLst>
            </c:dLbl>
            <c:dLbl>
              <c:idx val="10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5-A3D4-4BF0-9A68-99D69B6834BB}"/>
                </c:ext>
              </c:extLst>
            </c:dLbl>
            <c:dLbl>
              <c:idx val="11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7-A3D4-4BF0-9A68-99D69B6834BB}"/>
                </c:ext>
              </c:extLst>
            </c:dLbl>
            <c:dLbl>
              <c:idx val="12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9-A3D4-4BF0-9A68-99D69B6834BB}"/>
                </c:ext>
              </c:extLst>
            </c:dLbl>
            <c:dLbl>
              <c:idx val="13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B-A3D4-4BF0-9A68-99D69B6834BB}"/>
                </c:ext>
              </c:extLst>
            </c:dLbl>
            <c:dLbl>
              <c:idx val="14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D-A3D4-4BF0-9A68-99D69B6834BB}"/>
                </c:ext>
              </c:extLst>
            </c:dLbl>
            <c:dLbl>
              <c:idx val="15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F-A3D4-4BF0-9A68-99D69B6834BB}"/>
                </c:ext>
              </c:extLst>
            </c:dLbl>
            <c:dLbl>
              <c:idx val="16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1-A3D4-4BF0-9A68-99D69B6834BB}"/>
                </c:ext>
              </c:extLst>
            </c:dLbl>
            <c:dLbl>
              <c:idx val="17"/>
              <c:tx>
                <c:rich>
                  <a:bodyPr/>
                  <a:lstStyle/>
                  <a:p>
                    <a:pPr>
                      <a:defRPr sz="800" b="1" baseline="0">
                        <a:solidFill>
                          <a:srgbClr val="000000"/>
                        </a:solidFill>
                        <a:latin typeface="Arial"/>
                      </a:defRPr>
                    </a:pPr>
                    <a:r>
                      <a:rPr lang="en-US"/>
                      <a:t>0.08</a:t>
                    </a:r>
                  </a:p>
                </c:rich>
              </c:tx>
              <c:numFmt formatCode="0.00" sourceLinked="0"/>
              <c:spPr>
                <a:noFill/>
                <a:ln w="25374">
                  <a:noFill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A3D4-4BF0-9A68-99D69B6834BB}"/>
                </c:ext>
              </c:extLst>
            </c:dLbl>
            <c:dLbl>
              <c:idx val="18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5-A3D4-4BF0-9A68-99D69B6834BB}"/>
                </c:ext>
              </c:extLst>
            </c:dLbl>
            <c:dLbl>
              <c:idx val="19"/>
              <c:tx>
                <c:rich>
                  <a:bodyPr/>
                  <a:lstStyle/>
                  <a:p>
                    <a:pPr>
                      <a:defRPr sz="800" b="1" baseline="0">
                        <a:solidFill>
                          <a:srgbClr val="000000"/>
                        </a:solidFill>
                        <a:latin typeface="Arial"/>
                      </a:defRPr>
                    </a:pPr>
                    <a:r>
                      <a:rPr lang="en-US"/>
                      <a:t>0.03</a:t>
                    </a:r>
                  </a:p>
                </c:rich>
              </c:tx>
              <c:numFmt formatCode="0.00" sourceLinked="0"/>
              <c:spPr>
                <a:noFill/>
                <a:ln w="25374">
                  <a:noFill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A3D4-4BF0-9A68-99D69B6834BB}"/>
                </c:ext>
              </c:extLst>
            </c:dLbl>
            <c:dLbl>
              <c:idx val="20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9-A3D4-4BF0-9A68-99D69B6834BB}"/>
                </c:ext>
              </c:extLst>
            </c:dLbl>
            <c:dLbl>
              <c:idx val="21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B-A3D4-4BF0-9A68-99D69B6834BB}"/>
                </c:ext>
              </c:extLst>
            </c:dLbl>
            <c:dLbl>
              <c:idx val="22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D-A3D4-4BF0-9A68-99D69B6834BB}"/>
                </c:ext>
              </c:extLst>
            </c:dLbl>
            <c:dLbl>
              <c:idx val="23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F-A3D4-4BF0-9A68-99D69B6834BB}"/>
                </c:ext>
              </c:extLst>
            </c:dLbl>
            <c:dLbl>
              <c:idx val="24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31-A3D4-4BF0-9A68-99D69B6834BB}"/>
                </c:ext>
              </c:extLst>
            </c:dLbl>
            <c:dLbl>
              <c:idx val="25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33-A3D4-4BF0-9A68-99D69B6834BB}"/>
                </c:ext>
              </c:extLst>
            </c:dLbl>
            <c:dLbl>
              <c:idx val="26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35-A3D4-4BF0-9A68-99D69B6834BB}"/>
                </c:ext>
              </c:extLst>
            </c:dLbl>
            <c:dLbl>
              <c:idx val="27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37-A3D4-4BF0-9A68-99D69B6834BB}"/>
                </c:ext>
              </c:extLst>
            </c:dLbl>
            <c:dLbl>
              <c:idx val="28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39-A3D4-4BF0-9A68-99D69B6834BB}"/>
                </c:ext>
              </c:extLst>
            </c:dLbl>
            <c:dLbl>
              <c:idx val="29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3B-A3D4-4BF0-9A68-99D69B6834BB}"/>
                </c:ext>
              </c:extLst>
            </c:dLbl>
            <c:dLbl>
              <c:idx val="30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3D-A3D4-4BF0-9A68-99D69B6834BB}"/>
                </c:ext>
              </c:extLst>
            </c:dLbl>
            <c:numFmt formatCode="#,##0.00" sourceLinked="0"/>
            <c:spPr>
              <a:noFill/>
              <a:ln w="25374">
                <a:noFill/>
              </a:ln>
            </c:spPr>
            <c:txPr>
              <a:bodyPr/>
              <a:lstStyle/>
              <a:p>
                <a:pPr>
                  <a:defRPr sz="1000" baseline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Sheet1!$A$2:$A$32</c:f>
              <c:strCache>
                <c:ptCount val="31"/>
                <c:pt idx="0">
                  <c:v>Overall Satisfaction</c:v>
                </c:pt>
                <c:pt idx="1">
                  <c:v>Attribute 1</c:v>
                </c:pt>
                <c:pt idx="2">
                  <c:v>Attribute 2</c:v>
                </c:pt>
                <c:pt idx="3">
                  <c:v>Attribute 3</c:v>
                </c:pt>
                <c:pt idx="4">
                  <c:v>Attribute 4</c:v>
                </c:pt>
                <c:pt idx="5">
                  <c:v>Attribute 5</c:v>
                </c:pt>
                <c:pt idx="6">
                  <c:v>Attribute 6</c:v>
                </c:pt>
                <c:pt idx="7">
                  <c:v>Attribute 7</c:v>
                </c:pt>
                <c:pt idx="8">
                  <c:v>Attribute 8</c:v>
                </c:pt>
                <c:pt idx="9">
                  <c:v>Attribute 9</c:v>
                </c:pt>
                <c:pt idx="10">
                  <c:v>Attribute 10</c:v>
                </c:pt>
                <c:pt idx="11">
                  <c:v>Attribute 11</c:v>
                </c:pt>
                <c:pt idx="12">
                  <c:v>Attribute 12</c:v>
                </c:pt>
                <c:pt idx="13">
                  <c:v>Attribute 13</c:v>
                </c:pt>
                <c:pt idx="14">
                  <c:v>Attribute 14</c:v>
                </c:pt>
                <c:pt idx="15">
                  <c:v>Attribute 15</c:v>
                </c:pt>
                <c:pt idx="16">
                  <c:v>Attribute 16</c:v>
                </c:pt>
                <c:pt idx="17">
                  <c:v>Attribute 17</c:v>
                </c:pt>
                <c:pt idx="18">
                  <c:v>Attribute 18</c:v>
                </c:pt>
                <c:pt idx="19">
                  <c:v>Attribute 19</c:v>
                </c:pt>
                <c:pt idx="20">
                  <c:v>Attribute 20</c:v>
                </c:pt>
                <c:pt idx="21">
                  <c:v>Attribute 21</c:v>
                </c:pt>
                <c:pt idx="22">
                  <c:v>Attribute 22</c:v>
                </c:pt>
                <c:pt idx="23">
                  <c:v>Attribute 23</c:v>
                </c:pt>
                <c:pt idx="24">
                  <c:v>Attribute 24</c:v>
                </c:pt>
                <c:pt idx="25">
                  <c:v>Attribute 25</c:v>
                </c:pt>
                <c:pt idx="26">
                  <c:v>Attribute 26</c:v>
                </c:pt>
                <c:pt idx="27">
                  <c:v>Attribute 27</c:v>
                </c:pt>
                <c:pt idx="28">
                  <c:v>Attribute 28</c:v>
                </c:pt>
                <c:pt idx="29">
                  <c:v>Attribute 29</c:v>
                </c:pt>
                <c:pt idx="30">
                  <c:v>Attribute 30</c:v>
                </c:pt>
              </c:strCache>
            </c:strRef>
          </c:cat>
          <c:val>
            <c:numRef>
              <c:f>Sheet1!$B$2:$B$32</c:f>
              <c:numCache>
                <c:formatCode>0.00</c:formatCode>
                <c:ptCount val="31"/>
                <c:pt idx="0">
                  <c:v>0.16009000000000001</c:v>
                </c:pt>
                <c:pt idx="1">
                  <c:v>0.19220999999999999</c:v>
                </c:pt>
                <c:pt idx="2">
                  <c:v>0.26152999999999998</c:v>
                </c:pt>
                <c:pt idx="3">
                  <c:v>0.32625999999999999</c:v>
                </c:pt>
                <c:pt idx="4">
                  <c:v>0.44174000000000002</c:v>
                </c:pt>
                <c:pt idx="5">
                  <c:v>0.26863999999999999</c:v>
                </c:pt>
                <c:pt idx="6">
                  <c:v>0.22828000000000001</c:v>
                </c:pt>
                <c:pt idx="7">
                  <c:v>0.20748</c:v>
                </c:pt>
                <c:pt idx="10">
                  <c:v>0.26643</c:v>
                </c:pt>
                <c:pt idx="11">
                  <c:v>0.26490000000000002</c:v>
                </c:pt>
                <c:pt idx="12">
                  <c:v>0.36079</c:v>
                </c:pt>
                <c:pt idx="13">
                  <c:v>0.20405999999999999</c:v>
                </c:pt>
                <c:pt idx="14">
                  <c:v>9.6420000000000006E-2</c:v>
                </c:pt>
                <c:pt idx="15">
                  <c:v>8.5370000000000001E-2</c:v>
                </c:pt>
                <c:pt idx="16">
                  <c:v>0.27466000000000002</c:v>
                </c:pt>
                <c:pt idx="17">
                  <c:v>-8.201E-2</c:v>
                </c:pt>
                <c:pt idx="18">
                  <c:v>0.16320000000000001</c:v>
                </c:pt>
                <c:pt idx="19">
                  <c:v>-2.6009999999999998E-2</c:v>
                </c:pt>
                <c:pt idx="20">
                  <c:v>0.11971999999999999</c:v>
                </c:pt>
                <c:pt idx="21">
                  <c:v>0.27167999999999998</c:v>
                </c:pt>
                <c:pt idx="22">
                  <c:v>0.12134</c:v>
                </c:pt>
                <c:pt idx="23">
                  <c:v>0.33683000000000002</c:v>
                </c:pt>
                <c:pt idx="24">
                  <c:v>9.5869999999999997E-2</c:v>
                </c:pt>
                <c:pt idx="25">
                  <c:v>0.29197000000000001</c:v>
                </c:pt>
                <c:pt idx="26">
                  <c:v>4.9970000000000001E-2</c:v>
                </c:pt>
                <c:pt idx="27">
                  <c:v>4.2819999999999997E-2</c:v>
                </c:pt>
                <c:pt idx="28">
                  <c:v>0.30578</c:v>
                </c:pt>
                <c:pt idx="29">
                  <c:v>0.12125</c:v>
                </c:pt>
                <c:pt idx="30">
                  <c:v>0.1893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E-A3D4-4BF0-9A68-99D69B6834B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cat>
            <c:strRef>
              <c:f>Sheet1!$A$2:$A$32</c:f>
              <c:strCache>
                <c:ptCount val="31"/>
                <c:pt idx="0">
                  <c:v>Overall Satisfaction</c:v>
                </c:pt>
                <c:pt idx="1">
                  <c:v>Attribute 1</c:v>
                </c:pt>
                <c:pt idx="2">
                  <c:v>Attribute 2</c:v>
                </c:pt>
                <c:pt idx="3">
                  <c:v>Attribute 3</c:v>
                </c:pt>
                <c:pt idx="4">
                  <c:v>Attribute 4</c:v>
                </c:pt>
                <c:pt idx="5">
                  <c:v>Attribute 5</c:v>
                </c:pt>
                <c:pt idx="6">
                  <c:v>Attribute 6</c:v>
                </c:pt>
                <c:pt idx="7">
                  <c:v>Attribute 7</c:v>
                </c:pt>
                <c:pt idx="8">
                  <c:v>Attribute 8</c:v>
                </c:pt>
                <c:pt idx="9">
                  <c:v>Attribute 9</c:v>
                </c:pt>
                <c:pt idx="10">
                  <c:v>Attribute 10</c:v>
                </c:pt>
                <c:pt idx="11">
                  <c:v>Attribute 11</c:v>
                </c:pt>
                <c:pt idx="12">
                  <c:v>Attribute 12</c:v>
                </c:pt>
                <c:pt idx="13">
                  <c:v>Attribute 13</c:v>
                </c:pt>
                <c:pt idx="14">
                  <c:v>Attribute 14</c:v>
                </c:pt>
                <c:pt idx="15">
                  <c:v>Attribute 15</c:v>
                </c:pt>
                <c:pt idx="16">
                  <c:v>Attribute 16</c:v>
                </c:pt>
                <c:pt idx="17">
                  <c:v>Attribute 17</c:v>
                </c:pt>
                <c:pt idx="18">
                  <c:v>Attribute 18</c:v>
                </c:pt>
                <c:pt idx="19">
                  <c:v>Attribute 19</c:v>
                </c:pt>
                <c:pt idx="20">
                  <c:v>Attribute 20</c:v>
                </c:pt>
                <c:pt idx="21">
                  <c:v>Attribute 21</c:v>
                </c:pt>
                <c:pt idx="22">
                  <c:v>Attribute 22</c:v>
                </c:pt>
                <c:pt idx="23">
                  <c:v>Attribute 23</c:v>
                </c:pt>
                <c:pt idx="24">
                  <c:v>Attribute 24</c:v>
                </c:pt>
                <c:pt idx="25">
                  <c:v>Attribute 25</c:v>
                </c:pt>
                <c:pt idx="26">
                  <c:v>Attribute 26</c:v>
                </c:pt>
                <c:pt idx="27">
                  <c:v>Attribute 27</c:v>
                </c:pt>
                <c:pt idx="28">
                  <c:v>Attribute 28</c:v>
                </c:pt>
                <c:pt idx="29">
                  <c:v>Attribute 29</c:v>
                </c:pt>
                <c:pt idx="30">
                  <c:v>Attribute 30</c:v>
                </c:pt>
              </c:strCache>
            </c:strRef>
          </c:cat>
          <c:val>
            <c:numRef>
              <c:f>Sheet1!$C$2:$C$32</c:f>
              <c:numCache>
                <c:formatCode>General</c:formatCode>
                <c:ptCount val="31"/>
              </c:numCache>
            </c:numRef>
          </c:val>
          <c:extLst>
            <c:ext xmlns:c16="http://schemas.microsoft.com/office/drawing/2014/chart" uri="{C3380CC4-5D6E-409C-BE32-E72D297353CC}">
              <c16:uniqueId val="{0000003F-A3D4-4BF0-9A68-99D69B6834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76"/>
        <c:axId val="168750464"/>
        <c:axId val="204752000"/>
      </c:barChart>
      <c:catAx>
        <c:axId val="168750464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one"/>
        <c:spPr>
          <a:ln>
            <a:solidFill>
              <a:schemeClr val="tx1"/>
            </a:solidFill>
          </a:ln>
        </c:spPr>
        <c:crossAx val="204752000"/>
        <c:crosses val="autoZero"/>
        <c:auto val="1"/>
        <c:lblAlgn val="ctr"/>
        <c:lblOffset val="100"/>
        <c:noMultiLvlLbl val="0"/>
      </c:catAx>
      <c:valAx>
        <c:axId val="204752000"/>
        <c:scaling>
          <c:orientation val="minMax"/>
          <c:max val="1.5"/>
          <c:min val="-1.5"/>
        </c:scaling>
        <c:delete val="0"/>
        <c:axPos val="t"/>
        <c:numFmt formatCode="0.00" sourceLinked="1"/>
        <c:majorTickMark val="none"/>
        <c:minorTickMark val="none"/>
        <c:tickLblPos val="none"/>
        <c:spPr>
          <a:ln>
            <a:noFill/>
          </a:ln>
        </c:spPr>
        <c:crossAx val="1687504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935032511180005E-2"/>
          <c:y val="2.42980575876772E-2"/>
          <c:w val="0.97412768525885485"/>
          <c:h val="0.8443527647821772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01-5060-44D4-8D04-AF09D549A49A}"/>
              </c:ext>
            </c:extLst>
          </c:dPt>
          <c:dPt>
            <c:idx val="1"/>
            <c:invertIfNegative val="0"/>
            <c:bubble3D val="0"/>
            <c:spPr>
              <a:solidFill>
                <a:srgbClr val="FF64FF"/>
              </a:solidFill>
            </c:spPr>
            <c:extLst>
              <c:ext xmlns:c16="http://schemas.microsoft.com/office/drawing/2014/chart" uri="{C3380CC4-5D6E-409C-BE32-E72D297353CC}">
                <c16:uniqueId val="{00000003-5060-44D4-8D04-AF09D549A49A}"/>
              </c:ext>
            </c:extLst>
          </c:dPt>
          <c:dPt>
            <c:idx val="2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05-5060-44D4-8D04-AF09D549A49A}"/>
              </c:ext>
            </c:extLst>
          </c:dPt>
          <c:dPt>
            <c:idx val="3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07-5060-44D4-8D04-AF09D549A49A}"/>
              </c:ext>
            </c:extLst>
          </c:dPt>
          <c:dPt>
            <c:idx val="4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09-5060-44D4-8D04-AF09D549A49A}"/>
              </c:ext>
            </c:extLst>
          </c:dPt>
          <c:dPt>
            <c:idx val="5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0B-5060-44D4-8D04-AF09D549A49A}"/>
              </c:ext>
            </c:extLst>
          </c:dPt>
          <c:dPt>
            <c:idx val="6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0D-5060-44D4-8D04-AF09D549A49A}"/>
              </c:ext>
            </c:extLst>
          </c:dPt>
          <c:dPt>
            <c:idx val="7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0F-5060-44D4-8D04-AF09D549A49A}"/>
              </c:ext>
            </c:extLst>
          </c:dPt>
          <c:dPt>
            <c:idx val="8"/>
            <c:invertIfNegative val="0"/>
            <c:bubble3D val="0"/>
            <c:spPr>
              <a:solidFill>
                <a:srgbClr val="FF64FF"/>
              </a:solidFill>
            </c:spPr>
            <c:extLst>
              <c:ext xmlns:c16="http://schemas.microsoft.com/office/drawing/2014/chart" uri="{C3380CC4-5D6E-409C-BE32-E72D297353CC}">
                <c16:uniqueId val="{00000011-5060-44D4-8D04-AF09D549A49A}"/>
              </c:ext>
            </c:extLst>
          </c:dPt>
          <c:dPt>
            <c:idx val="9"/>
            <c:invertIfNegative val="0"/>
            <c:bubble3D val="0"/>
            <c:spPr>
              <a:solidFill>
                <a:srgbClr val="FF64FF"/>
              </a:solidFill>
            </c:spPr>
            <c:extLst>
              <c:ext xmlns:c16="http://schemas.microsoft.com/office/drawing/2014/chart" uri="{C3380CC4-5D6E-409C-BE32-E72D297353CC}">
                <c16:uniqueId val="{00000013-5060-44D4-8D04-AF09D549A49A}"/>
              </c:ext>
            </c:extLst>
          </c:dPt>
          <c:dPt>
            <c:idx val="10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15-5060-44D4-8D04-AF09D549A49A}"/>
              </c:ext>
            </c:extLst>
          </c:dPt>
          <c:dPt>
            <c:idx val="11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17-5060-44D4-8D04-AF09D549A49A}"/>
              </c:ext>
            </c:extLst>
          </c:dPt>
          <c:dPt>
            <c:idx val="12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19-5060-44D4-8D04-AF09D549A49A}"/>
              </c:ext>
            </c:extLst>
          </c:dPt>
          <c:dPt>
            <c:idx val="13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1B-5060-44D4-8D04-AF09D549A49A}"/>
              </c:ext>
            </c:extLst>
          </c:dPt>
          <c:dPt>
            <c:idx val="14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1D-5060-44D4-8D04-AF09D549A49A}"/>
              </c:ext>
            </c:extLst>
          </c:dPt>
          <c:dPt>
            <c:idx val="15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1F-5060-44D4-8D04-AF09D549A49A}"/>
              </c:ext>
            </c:extLst>
          </c:dPt>
          <c:dPt>
            <c:idx val="16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21-5060-44D4-8D04-AF09D549A49A}"/>
              </c:ext>
            </c:extLst>
          </c:dPt>
          <c:dPt>
            <c:idx val="17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23-5060-44D4-8D04-AF09D549A49A}"/>
              </c:ext>
            </c:extLst>
          </c:dPt>
          <c:dPt>
            <c:idx val="18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25-5060-44D4-8D04-AF09D549A49A}"/>
              </c:ext>
            </c:extLst>
          </c:dPt>
          <c:dPt>
            <c:idx val="19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27-5060-44D4-8D04-AF09D549A49A}"/>
              </c:ext>
            </c:extLst>
          </c:dPt>
          <c:dPt>
            <c:idx val="20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29-5060-44D4-8D04-AF09D549A49A}"/>
              </c:ext>
            </c:extLst>
          </c:dPt>
          <c:dPt>
            <c:idx val="21"/>
            <c:invertIfNegative val="0"/>
            <c:bubble3D val="0"/>
            <c:spPr>
              <a:solidFill>
                <a:srgbClr val="42A0FF"/>
              </a:solidFill>
            </c:spPr>
            <c:extLst>
              <c:ext xmlns:c16="http://schemas.microsoft.com/office/drawing/2014/chart" uri="{C3380CC4-5D6E-409C-BE32-E72D297353CC}">
                <c16:uniqueId val="{0000002B-5060-44D4-8D04-AF09D549A49A}"/>
              </c:ext>
            </c:extLst>
          </c:dPt>
          <c:dPt>
            <c:idx val="22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2D-5060-44D4-8D04-AF09D549A49A}"/>
              </c:ext>
            </c:extLst>
          </c:dPt>
          <c:dPt>
            <c:idx val="23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2F-5060-44D4-8D04-AF09D549A49A}"/>
              </c:ext>
            </c:extLst>
          </c:dPt>
          <c:dPt>
            <c:idx val="24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31-5060-44D4-8D04-AF09D549A49A}"/>
              </c:ext>
            </c:extLst>
          </c:dPt>
          <c:dPt>
            <c:idx val="25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33-5060-44D4-8D04-AF09D549A49A}"/>
              </c:ext>
            </c:extLst>
          </c:dPt>
          <c:dPt>
            <c:idx val="26"/>
            <c:invertIfNegative val="0"/>
            <c:bubble3D val="0"/>
            <c:spPr>
              <a:solidFill>
                <a:srgbClr val="FF64FF"/>
              </a:solidFill>
            </c:spPr>
            <c:extLst>
              <c:ext xmlns:c16="http://schemas.microsoft.com/office/drawing/2014/chart" uri="{C3380CC4-5D6E-409C-BE32-E72D297353CC}">
                <c16:uniqueId val="{00000035-5060-44D4-8D04-AF09D549A49A}"/>
              </c:ext>
            </c:extLst>
          </c:dPt>
          <c:dPt>
            <c:idx val="27"/>
            <c:invertIfNegative val="0"/>
            <c:bubble3D val="0"/>
            <c:spPr>
              <a:solidFill>
                <a:srgbClr val="42A0FF"/>
              </a:solidFill>
            </c:spPr>
            <c:extLst>
              <c:ext xmlns:c16="http://schemas.microsoft.com/office/drawing/2014/chart" uri="{C3380CC4-5D6E-409C-BE32-E72D297353CC}">
                <c16:uniqueId val="{00000037-5060-44D4-8D04-AF09D549A49A}"/>
              </c:ext>
            </c:extLst>
          </c:dPt>
          <c:dPt>
            <c:idx val="28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39-5060-44D4-8D04-AF09D549A49A}"/>
              </c:ext>
            </c:extLst>
          </c:dPt>
          <c:dPt>
            <c:idx val="29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3B-5060-44D4-8D04-AF09D549A49A}"/>
              </c:ext>
            </c:extLst>
          </c:dPt>
          <c:dPt>
            <c:idx val="30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3D-5060-44D4-8D04-AF09D549A49A}"/>
              </c:ext>
            </c:extLst>
          </c:dPt>
          <c:dLbls>
            <c:dLbl>
              <c:idx val="0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5060-44D4-8D04-AF09D549A49A}"/>
                </c:ext>
              </c:extLst>
            </c:dLbl>
            <c:dLbl>
              <c:idx val="1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5060-44D4-8D04-AF09D549A49A}"/>
                </c:ext>
              </c:extLst>
            </c:dLbl>
            <c:dLbl>
              <c:idx val="2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5060-44D4-8D04-AF09D549A49A}"/>
                </c:ext>
              </c:extLst>
            </c:dLbl>
            <c:dLbl>
              <c:idx val="3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5060-44D4-8D04-AF09D549A49A}"/>
                </c:ext>
              </c:extLst>
            </c:dLbl>
            <c:dLbl>
              <c:idx val="4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5060-44D4-8D04-AF09D549A49A}"/>
                </c:ext>
              </c:extLst>
            </c:dLbl>
            <c:dLbl>
              <c:idx val="5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5060-44D4-8D04-AF09D549A49A}"/>
                </c:ext>
              </c:extLst>
            </c:dLbl>
            <c:dLbl>
              <c:idx val="6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5060-44D4-8D04-AF09D549A49A}"/>
                </c:ext>
              </c:extLst>
            </c:dLbl>
            <c:dLbl>
              <c:idx val="7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F-5060-44D4-8D04-AF09D549A49A}"/>
                </c:ext>
              </c:extLst>
            </c:dLbl>
            <c:dLbl>
              <c:idx val="8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1-5060-44D4-8D04-AF09D549A49A}"/>
                </c:ext>
              </c:extLst>
            </c:dLbl>
            <c:dLbl>
              <c:idx val="9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3-5060-44D4-8D04-AF09D549A49A}"/>
                </c:ext>
              </c:extLst>
            </c:dLbl>
            <c:dLbl>
              <c:idx val="10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5-5060-44D4-8D04-AF09D549A49A}"/>
                </c:ext>
              </c:extLst>
            </c:dLbl>
            <c:dLbl>
              <c:idx val="11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7-5060-44D4-8D04-AF09D549A49A}"/>
                </c:ext>
              </c:extLst>
            </c:dLbl>
            <c:dLbl>
              <c:idx val="12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9-5060-44D4-8D04-AF09D549A49A}"/>
                </c:ext>
              </c:extLst>
            </c:dLbl>
            <c:dLbl>
              <c:idx val="13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B-5060-44D4-8D04-AF09D549A49A}"/>
                </c:ext>
              </c:extLst>
            </c:dLbl>
            <c:dLbl>
              <c:idx val="14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D-5060-44D4-8D04-AF09D549A49A}"/>
                </c:ext>
              </c:extLst>
            </c:dLbl>
            <c:dLbl>
              <c:idx val="15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F-5060-44D4-8D04-AF09D549A49A}"/>
                </c:ext>
              </c:extLst>
            </c:dLbl>
            <c:dLbl>
              <c:idx val="16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1-5060-44D4-8D04-AF09D549A49A}"/>
                </c:ext>
              </c:extLst>
            </c:dLbl>
            <c:dLbl>
              <c:idx val="17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3-5060-44D4-8D04-AF09D549A49A}"/>
                </c:ext>
              </c:extLst>
            </c:dLbl>
            <c:dLbl>
              <c:idx val="18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5-5060-44D4-8D04-AF09D549A49A}"/>
                </c:ext>
              </c:extLst>
            </c:dLbl>
            <c:dLbl>
              <c:idx val="19"/>
              <c:tx>
                <c:rich>
                  <a:bodyPr/>
                  <a:lstStyle/>
                  <a:p>
                    <a:pPr>
                      <a:defRPr sz="800" b="1" baseline="0">
                        <a:solidFill>
                          <a:srgbClr val="000000"/>
                        </a:solidFill>
                        <a:latin typeface="Arial"/>
                      </a:defRPr>
                    </a:pPr>
                    <a:r>
                      <a:rPr lang="en-US"/>
                      <a:t>0.18</a:t>
                    </a:r>
                  </a:p>
                </c:rich>
              </c:tx>
              <c:numFmt formatCode="0.00" sourceLinked="0"/>
              <c:spPr>
                <a:noFill/>
                <a:ln w="25374">
                  <a:noFill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5060-44D4-8D04-AF09D549A49A}"/>
                </c:ext>
              </c:extLst>
            </c:dLbl>
            <c:dLbl>
              <c:idx val="20"/>
              <c:tx>
                <c:rich>
                  <a:bodyPr/>
                  <a:lstStyle/>
                  <a:p>
                    <a:pPr>
                      <a:defRPr sz="800" b="1" baseline="0">
                        <a:solidFill>
                          <a:srgbClr val="000000"/>
                        </a:solidFill>
                        <a:latin typeface="Arial"/>
                      </a:defRPr>
                    </a:pPr>
                    <a:r>
                      <a:rPr lang="en-US"/>
                      <a:t>0.05</a:t>
                    </a:r>
                  </a:p>
                </c:rich>
              </c:tx>
              <c:numFmt formatCode="0.00" sourceLinked="0"/>
              <c:spPr>
                <a:noFill/>
                <a:ln w="25374">
                  <a:noFill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9-5060-44D4-8D04-AF09D549A49A}"/>
                </c:ext>
              </c:extLst>
            </c:dLbl>
            <c:dLbl>
              <c:idx val="21"/>
              <c:tx>
                <c:rich>
                  <a:bodyPr/>
                  <a:lstStyle/>
                  <a:p>
                    <a:pPr>
                      <a:defRPr sz="800" b="1" baseline="0">
                        <a:solidFill>
                          <a:srgbClr val="000000"/>
                        </a:solidFill>
                        <a:latin typeface="Arial"/>
                      </a:defRPr>
                    </a:pPr>
                    <a:r>
                      <a:rPr lang="en-US"/>
                      <a:t>0.04</a:t>
                    </a:r>
                  </a:p>
                </c:rich>
              </c:tx>
              <c:numFmt formatCode="0.00" sourceLinked="0"/>
              <c:spPr>
                <a:noFill/>
                <a:ln w="25374">
                  <a:noFill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B-5060-44D4-8D04-AF09D549A49A}"/>
                </c:ext>
              </c:extLst>
            </c:dLbl>
            <c:dLbl>
              <c:idx val="22"/>
              <c:tx>
                <c:rich>
                  <a:bodyPr/>
                  <a:lstStyle/>
                  <a:p>
                    <a:pPr>
                      <a:defRPr sz="800" b="1" baseline="0">
                        <a:solidFill>
                          <a:srgbClr val="000000"/>
                        </a:solidFill>
                        <a:latin typeface="Arial"/>
                      </a:defRPr>
                    </a:pPr>
                    <a:r>
                      <a:rPr lang="en-US"/>
                      <a:t>0.26</a:t>
                    </a:r>
                  </a:p>
                </c:rich>
              </c:tx>
              <c:numFmt formatCode="0.00" sourceLinked="0"/>
              <c:spPr>
                <a:noFill/>
                <a:ln w="25374">
                  <a:noFill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D-5060-44D4-8D04-AF09D549A49A}"/>
                </c:ext>
              </c:extLst>
            </c:dLbl>
            <c:dLbl>
              <c:idx val="23"/>
              <c:tx>
                <c:rich>
                  <a:bodyPr/>
                  <a:lstStyle/>
                  <a:p>
                    <a:pPr>
                      <a:defRPr sz="800" b="1" baseline="0">
                        <a:solidFill>
                          <a:srgbClr val="000000"/>
                        </a:solidFill>
                        <a:latin typeface="Arial"/>
                      </a:defRPr>
                    </a:pPr>
                    <a:r>
                      <a:rPr lang="en-US"/>
                      <a:t>0.09</a:t>
                    </a:r>
                  </a:p>
                </c:rich>
              </c:tx>
              <c:numFmt formatCode="0.00" sourceLinked="0"/>
              <c:spPr>
                <a:noFill/>
                <a:ln w="25374">
                  <a:noFill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F-5060-44D4-8D04-AF09D549A49A}"/>
                </c:ext>
              </c:extLst>
            </c:dLbl>
            <c:dLbl>
              <c:idx val="24"/>
              <c:tx>
                <c:rich>
                  <a:bodyPr/>
                  <a:lstStyle/>
                  <a:p>
                    <a:pPr>
                      <a:defRPr sz="800" b="1" baseline="0">
                        <a:solidFill>
                          <a:srgbClr val="000000"/>
                        </a:solidFill>
                        <a:latin typeface="Arial"/>
                      </a:defRPr>
                    </a:pPr>
                    <a:r>
                      <a:rPr lang="en-US"/>
                      <a:t>0.07</a:t>
                    </a:r>
                  </a:p>
                </c:rich>
              </c:tx>
              <c:numFmt formatCode="0.00" sourceLinked="0"/>
              <c:spPr>
                <a:noFill/>
                <a:ln w="25374">
                  <a:noFill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1-5060-44D4-8D04-AF09D549A49A}"/>
                </c:ext>
              </c:extLst>
            </c:dLbl>
            <c:dLbl>
              <c:idx val="25"/>
              <c:tx>
                <c:rich>
                  <a:bodyPr/>
                  <a:lstStyle/>
                  <a:p>
                    <a:pPr>
                      <a:defRPr sz="800" b="1" baseline="0">
                        <a:solidFill>
                          <a:srgbClr val="000000"/>
                        </a:solidFill>
                        <a:latin typeface="Arial"/>
                      </a:defRPr>
                    </a:pPr>
                    <a:r>
                      <a:rPr lang="en-US"/>
                      <a:t>0.17</a:t>
                    </a:r>
                  </a:p>
                </c:rich>
              </c:tx>
              <c:numFmt formatCode="0.00" sourceLinked="0"/>
              <c:spPr>
                <a:noFill/>
                <a:ln w="25374">
                  <a:noFill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3-5060-44D4-8D04-AF09D549A49A}"/>
                </c:ext>
              </c:extLst>
            </c:dLbl>
            <c:dLbl>
              <c:idx val="26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35-5060-44D4-8D04-AF09D549A49A}"/>
                </c:ext>
              </c:extLst>
            </c:dLbl>
            <c:dLbl>
              <c:idx val="27"/>
              <c:tx>
                <c:rich>
                  <a:bodyPr/>
                  <a:lstStyle/>
                  <a:p>
                    <a:pPr>
                      <a:defRPr sz="800" b="1" baseline="0">
                        <a:solidFill>
                          <a:srgbClr val="000000"/>
                        </a:solidFill>
                        <a:latin typeface="Arial"/>
                      </a:defRPr>
                    </a:pPr>
                    <a:r>
                      <a:rPr lang="en-US"/>
                      <a:t>0.01</a:t>
                    </a:r>
                  </a:p>
                </c:rich>
              </c:tx>
              <c:numFmt formatCode="0.00" sourceLinked="0"/>
              <c:spPr>
                <a:noFill/>
                <a:ln w="25374">
                  <a:noFill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7-5060-44D4-8D04-AF09D549A49A}"/>
                </c:ext>
              </c:extLst>
            </c:dLbl>
            <c:dLbl>
              <c:idx val="28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39-5060-44D4-8D04-AF09D549A49A}"/>
                </c:ext>
              </c:extLst>
            </c:dLbl>
            <c:dLbl>
              <c:idx val="29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3B-5060-44D4-8D04-AF09D549A49A}"/>
                </c:ext>
              </c:extLst>
            </c:dLbl>
            <c:dLbl>
              <c:idx val="30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3D-5060-44D4-8D04-AF09D549A49A}"/>
                </c:ext>
              </c:extLst>
            </c:dLbl>
            <c:numFmt formatCode="#,##0.00" sourceLinked="0"/>
            <c:spPr>
              <a:noFill/>
              <a:ln w="25374">
                <a:noFill/>
              </a:ln>
            </c:spPr>
            <c:txPr>
              <a:bodyPr/>
              <a:lstStyle/>
              <a:p>
                <a:pPr>
                  <a:defRPr sz="1000" baseline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Sheet1!$A$2:$A$32</c:f>
              <c:strCache>
                <c:ptCount val="31"/>
                <c:pt idx="0">
                  <c:v>Overall Satisfaction</c:v>
                </c:pt>
                <c:pt idx="1">
                  <c:v>Attribute 1</c:v>
                </c:pt>
                <c:pt idx="2">
                  <c:v>Attribute 2</c:v>
                </c:pt>
                <c:pt idx="3">
                  <c:v>Attribute 3</c:v>
                </c:pt>
                <c:pt idx="4">
                  <c:v>Attribute 4</c:v>
                </c:pt>
                <c:pt idx="5">
                  <c:v>Attribute 5</c:v>
                </c:pt>
                <c:pt idx="6">
                  <c:v>Attribute 6</c:v>
                </c:pt>
                <c:pt idx="7">
                  <c:v>Attribute 7</c:v>
                </c:pt>
                <c:pt idx="8">
                  <c:v>Attribute 8</c:v>
                </c:pt>
                <c:pt idx="9">
                  <c:v>Attribute 9</c:v>
                </c:pt>
                <c:pt idx="10">
                  <c:v>Attribute 10</c:v>
                </c:pt>
                <c:pt idx="11">
                  <c:v>Attribute 11</c:v>
                </c:pt>
                <c:pt idx="12">
                  <c:v>Attribute 12</c:v>
                </c:pt>
                <c:pt idx="13">
                  <c:v>Attribute 13</c:v>
                </c:pt>
                <c:pt idx="14">
                  <c:v>Attribute 14</c:v>
                </c:pt>
                <c:pt idx="15">
                  <c:v>Attribute 15</c:v>
                </c:pt>
                <c:pt idx="16">
                  <c:v>Attribute 16</c:v>
                </c:pt>
                <c:pt idx="17">
                  <c:v>Attribute 17</c:v>
                </c:pt>
                <c:pt idx="18">
                  <c:v>Attribute 18</c:v>
                </c:pt>
                <c:pt idx="19">
                  <c:v>Attribute 19</c:v>
                </c:pt>
                <c:pt idx="20">
                  <c:v>Attribute 20</c:v>
                </c:pt>
                <c:pt idx="21">
                  <c:v>Attribute 21</c:v>
                </c:pt>
                <c:pt idx="22">
                  <c:v>Attribute 22</c:v>
                </c:pt>
                <c:pt idx="23">
                  <c:v>Attribute 23</c:v>
                </c:pt>
                <c:pt idx="24">
                  <c:v>Attribute 24</c:v>
                </c:pt>
                <c:pt idx="25">
                  <c:v>Attribute 25</c:v>
                </c:pt>
                <c:pt idx="26">
                  <c:v>Attribute 26</c:v>
                </c:pt>
                <c:pt idx="27">
                  <c:v>Attribute 27</c:v>
                </c:pt>
                <c:pt idx="28">
                  <c:v>Attribute 28</c:v>
                </c:pt>
                <c:pt idx="29">
                  <c:v>Attribute 29</c:v>
                </c:pt>
                <c:pt idx="30">
                  <c:v>Attribute 30</c:v>
                </c:pt>
              </c:strCache>
            </c:strRef>
          </c:cat>
          <c:val>
            <c:numRef>
              <c:f>Sheet1!$B$2:$B$32</c:f>
              <c:numCache>
                <c:formatCode>0.00</c:formatCode>
                <c:ptCount val="31"/>
                <c:pt idx="0">
                  <c:v>8.8190000000000004E-2</c:v>
                </c:pt>
                <c:pt idx="1">
                  <c:v>3.7379999999999997E-2</c:v>
                </c:pt>
                <c:pt idx="2">
                  <c:v>0.17613000000000001</c:v>
                </c:pt>
                <c:pt idx="3">
                  <c:v>0.14405000000000001</c:v>
                </c:pt>
                <c:pt idx="4">
                  <c:v>8.2580000000000001E-2</c:v>
                </c:pt>
                <c:pt idx="5">
                  <c:v>0.27177000000000001</c:v>
                </c:pt>
                <c:pt idx="6">
                  <c:v>0.24959999999999999</c:v>
                </c:pt>
                <c:pt idx="7">
                  <c:v>0.20627999999999999</c:v>
                </c:pt>
                <c:pt idx="10">
                  <c:v>0.22641</c:v>
                </c:pt>
                <c:pt idx="11">
                  <c:v>0.2369</c:v>
                </c:pt>
                <c:pt idx="12">
                  <c:v>0.34560000000000002</c:v>
                </c:pt>
                <c:pt idx="13">
                  <c:v>0.19341</c:v>
                </c:pt>
                <c:pt idx="14">
                  <c:v>0.16832</c:v>
                </c:pt>
                <c:pt idx="15">
                  <c:v>0.11208</c:v>
                </c:pt>
                <c:pt idx="16">
                  <c:v>0.38972000000000001</c:v>
                </c:pt>
                <c:pt idx="17">
                  <c:v>2.0320000000000001E-2</c:v>
                </c:pt>
                <c:pt idx="18">
                  <c:v>0.14630000000000001</c:v>
                </c:pt>
                <c:pt idx="19">
                  <c:v>-0.1804</c:v>
                </c:pt>
                <c:pt idx="20">
                  <c:v>-4.555E-2</c:v>
                </c:pt>
                <c:pt idx="21">
                  <c:v>-4.1459999999999997E-2</c:v>
                </c:pt>
                <c:pt idx="22">
                  <c:v>-0.26390000000000002</c:v>
                </c:pt>
                <c:pt idx="23">
                  <c:v>-8.9889999999999998E-2</c:v>
                </c:pt>
                <c:pt idx="24">
                  <c:v>-6.7110000000000003E-2</c:v>
                </c:pt>
                <c:pt idx="25">
                  <c:v>-0.17377000000000001</c:v>
                </c:pt>
                <c:pt idx="26">
                  <c:v>5.9100000000000003E-3</c:v>
                </c:pt>
                <c:pt idx="27">
                  <c:v>-5.1999999999999998E-3</c:v>
                </c:pt>
                <c:pt idx="28">
                  <c:v>0.22206000000000001</c:v>
                </c:pt>
                <c:pt idx="29">
                  <c:v>9.1249999999999998E-2</c:v>
                </c:pt>
                <c:pt idx="30">
                  <c:v>8.0769999999999995E-2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E-5060-44D4-8D04-AF09D549A49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cat>
            <c:strRef>
              <c:f>Sheet1!$A$2:$A$32</c:f>
              <c:strCache>
                <c:ptCount val="31"/>
                <c:pt idx="0">
                  <c:v>Overall Satisfaction</c:v>
                </c:pt>
                <c:pt idx="1">
                  <c:v>Attribute 1</c:v>
                </c:pt>
                <c:pt idx="2">
                  <c:v>Attribute 2</c:v>
                </c:pt>
                <c:pt idx="3">
                  <c:v>Attribute 3</c:v>
                </c:pt>
                <c:pt idx="4">
                  <c:v>Attribute 4</c:v>
                </c:pt>
                <c:pt idx="5">
                  <c:v>Attribute 5</c:v>
                </c:pt>
                <c:pt idx="6">
                  <c:v>Attribute 6</c:v>
                </c:pt>
                <c:pt idx="7">
                  <c:v>Attribute 7</c:v>
                </c:pt>
                <c:pt idx="8">
                  <c:v>Attribute 8</c:v>
                </c:pt>
                <c:pt idx="9">
                  <c:v>Attribute 9</c:v>
                </c:pt>
                <c:pt idx="10">
                  <c:v>Attribute 10</c:v>
                </c:pt>
                <c:pt idx="11">
                  <c:v>Attribute 11</c:v>
                </c:pt>
                <c:pt idx="12">
                  <c:v>Attribute 12</c:v>
                </c:pt>
                <c:pt idx="13">
                  <c:v>Attribute 13</c:v>
                </c:pt>
                <c:pt idx="14">
                  <c:v>Attribute 14</c:v>
                </c:pt>
                <c:pt idx="15">
                  <c:v>Attribute 15</c:v>
                </c:pt>
                <c:pt idx="16">
                  <c:v>Attribute 16</c:v>
                </c:pt>
                <c:pt idx="17">
                  <c:v>Attribute 17</c:v>
                </c:pt>
                <c:pt idx="18">
                  <c:v>Attribute 18</c:v>
                </c:pt>
                <c:pt idx="19">
                  <c:v>Attribute 19</c:v>
                </c:pt>
                <c:pt idx="20">
                  <c:v>Attribute 20</c:v>
                </c:pt>
                <c:pt idx="21">
                  <c:v>Attribute 21</c:v>
                </c:pt>
                <c:pt idx="22">
                  <c:v>Attribute 22</c:v>
                </c:pt>
                <c:pt idx="23">
                  <c:v>Attribute 23</c:v>
                </c:pt>
                <c:pt idx="24">
                  <c:v>Attribute 24</c:v>
                </c:pt>
                <c:pt idx="25">
                  <c:v>Attribute 25</c:v>
                </c:pt>
                <c:pt idx="26">
                  <c:v>Attribute 26</c:v>
                </c:pt>
                <c:pt idx="27">
                  <c:v>Attribute 27</c:v>
                </c:pt>
                <c:pt idx="28">
                  <c:v>Attribute 28</c:v>
                </c:pt>
                <c:pt idx="29">
                  <c:v>Attribute 29</c:v>
                </c:pt>
                <c:pt idx="30">
                  <c:v>Attribute 30</c:v>
                </c:pt>
              </c:strCache>
            </c:strRef>
          </c:cat>
          <c:val>
            <c:numRef>
              <c:f>Sheet1!$C$2:$C$32</c:f>
              <c:numCache>
                <c:formatCode>General</c:formatCode>
                <c:ptCount val="31"/>
              </c:numCache>
            </c:numRef>
          </c:val>
          <c:extLst>
            <c:ext xmlns:c16="http://schemas.microsoft.com/office/drawing/2014/chart" uri="{C3380CC4-5D6E-409C-BE32-E72D297353CC}">
              <c16:uniqueId val="{0000003F-5060-44D4-8D04-AF09D549A4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76"/>
        <c:axId val="204986624"/>
        <c:axId val="211681280"/>
      </c:barChart>
      <c:catAx>
        <c:axId val="204986624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one"/>
        <c:spPr>
          <a:ln>
            <a:solidFill>
              <a:schemeClr val="tx1"/>
            </a:solidFill>
          </a:ln>
        </c:spPr>
        <c:crossAx val="211681280"/>
        <c:crosses val="autoZero"/>
        <c:auto val="1"/>
        <c:lblAlgn val="ctr"/>
        <c:lblOffset val="100"/>
        <c:noMultiLvlLbl val="0"/>
      </c:catAx>
      <c:valAx>
        <c:axId val="211681280"/>
        <c:scaling>
          <c:orientation val="minMax"/>
          <c:max val="1.5"/>
          <c:min val="-1.5"/>
        </c:scaling>
        <c:delete val="0"/>
        <c:axPos val="t"/>
        <c:numFmt formatCode="0.00" sourceLinked="1"/>
        <c:majorTickMark val="none"/>
        <c:minorTickMark val="none"/>
        <c:tickLblPos val="none"/>
        <c:spPr>
          <a:ln>
            <a:noFill/>
          </a:ln>
        </c:spPr>
        <c:crossAx val="2049866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view3D>
      <c:rotX val="75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4675847442287158"/>
          <c:y val="0.26277286128326127"/>
          <c:w val="0.52345684713877483"/>
          <c:h val="0.51159562897483701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explosion val="25"/>
          <c:dPt>
            <c:idx val="0"/>
            <c:bubble3D val="0"/>
            <c:explosion val="0"/>
            <c:spPr>
              <a:solidFill>
                <a:srgbClr val="0033CC"/>
              </a:solidFill>
            </c:spPr>
            <c:extLst>
              <c:ext xmlns:c16="http://schemas.microsoft.com/office/drawing/2014/chart" uri="{C3380CC4-5D6E-409C-BE32-E72D297353CC}">
                <c16:uniqueId val="{00000001-D42D-436A-A644-0CB7E09AA7AD}"/>
              </c:ext>
            </c:extLst>
          </c:dPt>
          <c:dPt>
            <c:idx val="1"/>
            <c:bubble3D val="0"/>
            <c:explosion val="15"/>
            <c:spPr>
              <a:solidFill>
                <a:srgbClr val="42A0FF"/>
              </a:solidFill>
            </c:spPr>
            <c:extLst>
              <c:ext xmlns:c16="http://schemas.microsoft.com/office/drawing/2014/chart" uri="{C3380CC4-5D6E-409C-BE32-E72D297353CC}">
                <c16:uniqueId val="{00000003-D42D-436A-A644-0CB7E09AA7A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International</c:v>
                </c:pt>
                <c:pt idx="1">
                  <c:v>Domestic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0.11600000000000001</c:v>
                </c:pt>
                <c:pt idx="1">
                  <c:v>0.88400000000000001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42D-436A-A644-0CB7E09AA7A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935032511180005E-2"/>
          <c:y val="2.42980575876772E-2"/>
          <c:w val="0.97412768525885485"/>
          <c:h val="0.8443527647821772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01-68FA-4D82-A273-D6B2A53A9A44}"/>
              </c:ext>
            </c:extLst>
          </c:dPt>
          <c:dPt>
            <c:idx val="1"/>
            <c:invertIfNegative val="0"/>
            <c:bubble3D val="0"/>
            <c:spPr>
              <a:solidFill>
                <a:srgbClr val="FF64FF"/>
              </a:solidFill>
            </c:spPr>
            <c:extLst>
              <c:ext xmlns:c16="http://schemas.microsoft.com/office/drawing/2014/chart" uri="{C3380CC4-5D6E-409C-BE32-E72D297353CC}">
                <c16:uniqueId val="{00000003-68FA-4D82-A273-D6B2A53A9A44}"/>
              </c:ext>
            </c:extLst>
          </c:dPt>
          <c:dPt>
            <c:idx val="2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05-68FA-4D82-A273-D6B2A53A9A44}"/>
              </c:ext>
            </c:extLst>
          </c:dPt>
          <c:dPt>
            <c:idx val="3"/>
            <c:invertIfNegative val="0"/>
            <c:bubble3D val="0"/>
            <c:spPr>
              <a:solidFill>
                <a:srgbClr val="FF64FF"/>
              </a:solidFill>
            </c:spPr>
            <c:extLst>
              <c:ext xmlns:c16="http://schemas.microsoft.com/office/drawing/2014/chart" uri="{C3380CC4-5D6E-409C-BE32-E72D297353CC}">
                <c16:uniqueId val="{00000007-68FA-4D82-A273-D6B2A53A9A44}"/>
              </c:ext>
            </c:extLst>
          </c:dPt>
          <c:dPt>
            <c:idx val="4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09-68FA-4D82-A273-D6B2A53A9A44}"/>
              </c:ext>
            </c:extLst>
          </c:dPt>
          <c:dPt>
            <c:idx val="5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0B-68FA-4D82-A273-D6B2A53A9A44}"/>
              </c:ext>
            </c:extLst>
          </c:dPt>
          <c:dPt>
            <c:idx val="6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0D-68FA-4D82-A273-D6B2A53A9A44}"/>
              </c:ext>
            </c:extLst>
          </c:dPt>
          <c:dPt>
            <c:idx val="7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0F-68FA-4D82-A273-D6B2A53A9A44}"/>
              </c:ext>
            </c:extLst>
          </c:dPt>
          <c:dPt>
            <c:idx val="8"/>
            <c:invertIfNegative val="0"/>
            <c:bubble3D val="0"/>
            <c:spPr>
              <a:solidFill>
                <a:srgbClr val="FF64FF"/>
              </a:solidFill>
            </c:spPr>
            <c:extLst>
              <c:ext xmlns:c16="http://schemas.microsoft.com/office/drawing/2014/chart" uri="{C3380CC4-5D6E-409C-BE32-E72D297353CC}">
                <c16:uniqueId val="{00000011-68FA-4D82-A273-D6B2A53A9A44}"/>
              </c:ext>
            </c:extLst>
          </c:dPt>
          <c:dPt>
            <c:idx val="9"/>
            <c:invertIfNegative val="0"/>
            <c:bubble3D val="0"/>
            <c:spPr>
              <a:solidFill>
                <a:srgbClr val="FF64FF"/>
              </a:solidFill>
            </c:spPr>
            <c:extLst>
              <c:ext xmlns:c16="http://schemas.microsoft.com/office/drawing/2014/chart" uri="{C3380CC4-5D6E-409C-BE32-E72D297353CC}">
                <c16:uniqueId val="{00000013-68FA-4D82-A273-D6B2A53A9A44}"/>
              </c:ext>
            </c:extLst>
          </c:dPt>
          <c:dPt>
            <c:idx val="10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15-68FA-4D82-A273-D6B2A53A9A44}"/>
              </c:ext>
            </c:extLst>
          </c:dPt>
          <c:dPt>
            <c:idx val="11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17-68FA-4D82-A273-D6B2A53A9A44}"/>
              </c:ext>
            </c:extLst>
          </c:dPt>
          <c:dPt>
            <c:idx val="12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19-68FA-4D82-A273-D6B2A53A9A44}"/>
              </c:ext>
            </c:extLst>
          </c:dPt>
          <c:dPt>
            <c:idx val="13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1B-68FA-4D82-A273-D6B2A53A9A44}"/>
              </c:ext>
            </c:extLst>
          </c:dPt>
          <c:dPt>
            <c:idx val="14"/>
            <c:invertIfNegative val="0"/>
            <c:bubble3D val="0"/>
            <c:spPr>
              <a:solidFill>
                <a:srgbClr val="42A0FF"/>
              </a:solidFill>
            </c:spPr>
            <c:extLst>
              <c:ext xmlns:c16="http://schemas.microsoft.com/office/drawing/2014/chart" uri="{C3380CC4-5D6E-409C-BE32-E72D297353CC}">
                <c16:uniqueId val="{0000001D-68FA-4D82-A273-D6B2A53A9A44}"/>
              </c:ext>
            </c:extLst>
          </c:dPt>
          <c:dPt>
            <c:idx val="15"/>
            <c:invertIfNegative val="0"/>
            <c:bubble3D val="0"/>
            <c:spPr>
              <a:solidFill>
                <a:srgbClr val="42A0FF"/>
              </a:solidFill>
            </c:spPr>
            <c:extLst>
              <c:ext xmlns:c16="http://schemas.microsoft.com/office/drawing/2014/chart" uri="{C3380CC4-5D6E-409C-BE32-E72D297353CC}">
                <c16:uniqueId val="{0000001F-68FA-4D82-A273-D6B2A53A9A44}"/>
              </c:ext>
            </c:extLst>
          </c:dPt>
          <c:dPt>
            <c:idx val="16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21-68FA-4D82-A273-D6B2A53A9A44}"/>
              </c:ext>
            </c:extLst>
          </c:dPt>
          <c:dPt>
            <c:idx val="17"/>
            <c:invertIfNegative val="0"/>
            <c:bubble3D val="0"/>
            <c:spPr>
              <a:solidFill>
                <a:srgbClr val="42A0FF"/>
              </a:solidFill>
            </c:spPr>
            <c:extLst>
              <c:ext xmlns:c16="http://schemas.microsoft.com/office/drawing/2014/chart" uri="{C3380CC4-5D6E-409C-BE32-E72D297353CC}">
                <c16:uniqueId val="{00000023-68FA-4D82-A273-D6B2A53A9A44}"/>
              </c:ext>
            </c:extLst>
          </c:dPt>
          <c:dPt>
            <c:idx val="18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25-68FA-4D82-A273-D6B2A53A9A44}"/>
              </c:ext>
            </c:extLst>
          </c:dPt>
          <c:dPt>
            <c:idx val="19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27-68FA-4D82-A273-D6B2A53A9A44}"/>
              </c:ext>
            </c:extLst>
          </c:dPt>
          <c:dPt>
            <c:idx val="20"/>
            <c:invertIfNegative val="0"/>
            <c:bubble3D val="0"/>
            <c:spPr>
              <a:solidFill>
                <a:srgbClr val="42A0FF"/>
              </a:solidFill>
            </c:spPr>
            <c:extLst>
              <c:ext xmlns:c16="http://schemas.microsoft.com/office/drawing/2014/chart" uri="{C3380CC4-5D6E-409C-BE32-E72D297353CC}">
                <c16:uniqueId val="{00000029-68FA-4D82-A273-D6B2A53A9A44}"/>
              </c:ext>
            </c:extLst>
          </c:dPt>
          <c:dPt>
            <c:idx val="21"/>
            <c:invertIfNegative val="0"/>
            <c:bubble3D val="0"/>
            <c:spPr>
              <a:solidFill>
                <a:srgbClr val="FF64FF"/>
              </a:solidFill>
            </c:spPr>
            <c:extLst>
              <c:ext xmlns:c16="http://schemas.microsoft.com/office/drawing/2014/chart" uri="{C3380CC4-5D6E-409C-BE32-E72D297353CC}">
                <c16:uniqueId val="{0000002B-68FA-4D82-A273-D6B2A53A9A44}"/>
              </c:ext>
            </c:extLst>
          </c:dPt>
          <c:dPt>
            <c:idx val="22"/>
            <c:invertIfNegative val="0"/>
            <c:bubble3D val="0"/>
            <c:spPr>
              <a:solidFill>
                <a:srgbClr val="FF64FF"/>
              </a:solidFill>
            </c:spPr>
            <c:extLst>
              <c:ext xmlns:c16="http://schemas.microsoft.com/office/drawing/2014/chart" uri="{C3380CC4-5D6E-409C-BE32-E72D297353CC}">
                <c16:uniqueId val="{0000002D-68FA-4D82-A273-D6B2A53A9A44}"/>
              </c:ext>
            </c:extLst>
          </c:dPt>
          <c:dPt>
            <c:idx val="23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2F-68FA-4D82-A273-D6B2A53A9A44}"/>
              </c:ext>
            </c:extLst>
          </c:dPt>
          <c:dPt>
            <c:idx val="24"/>
            <c:invertIfNegative val="0"/>
            <c:bubble3D val="0"/>
            <c:spPr>
              <a:solidFill>
                <a:srgbClr val="42A0FF"/>
              </a:solidFill>
            </c:spPr>
            <c:extLst>
              <c:ext xmlns:c16="http://schemas.microsoft.com/office/drawing/2014/chart" uri="{C3380CC4-5D6E-409C-BE32-E72D297353CC}">
                <c16:uniqueId val="{00000031-68FA-4D82-A273-D6B2A53A9A44}"/>
              </c:ext>
            </c:extLst>
          </c:dPt>
          <c:dPt>
            <c:idx val="25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33-68FA-4D82-A273-D6B2A53A9A44}"/>
              </c:ext>
            </c:extLst>
          </c:dPt>
          <c:dPt>
            <c:idx val="26"/>
            <c:invertIfNegative val="0"/>
            <c:bubble3D val="0"/>
            <c:spPr>
              <a:solidFill>
                <a:srgbClr val="42A0FF"/>
              </a:solidFill>
            </c:spPr>
            <c:extLst>
              <c:ext xmlns:c16="http://schemas.microsoft.com/office/drawing/2014/chart" uri="{C3380CC4-5D6E-409C-BE32-E72D297353CC}">
                <c16:uniqueId val="{00000035-68FA-4D82-A273-D6B2A53A9A44}"/>
              </c:ext>
            </c:extLst>
          </c:dPt>
          <c:dPt>
            <c:idx val="27"/>
            <c:invertIfNegative val="0"/>
            <c:bubble3D val="0"/>
            <c:spPr>
              <a:solidFill>
                <a:srgbClr val="FF64FF"/>
              </a:solidFill>
            </c:spPr>
            <c:extLst>
              <c:ext xmlns:c16="http://schemas.microsoft.com/office/drawing/2014/chart" uri="{C3380CC4-5D6E-409C-BE32-E72D297353CC}">
                <c16:uniqueId val="{00000037-68FA-4D82-A273-D6B2A53A9A44}"/>
              </c:ext>
            </c:extLst>
          </c:dPt>
          <c:dPt>
            <c:idx val="28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39-68FA-4D82-A273-D6B2A53A9A44}"/>
              </c:ext>
            </c:extLst>
          </c:dPt>
          <c:dPt>
            <c:idx val="29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3B-68FA-4D82-A273-D6B2A53A9A44}"/>
              </c:ext>
            </c:extLst>
          </c:dPt>
          <c:dPt>
            <c:idx val="30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3D-68FA-4D82-A273-D6B2A53A9A44}"/>
              </c:ext>
            </c:extLst>
          </c:dPt>
          <c:dLbls>
            <c:dLbl>
              <c:idx val="0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68FA-4D82-A273-D6B2A53A9A44}"/>
                </c:ext>
              </c:extLst>
            </c:dLbl>
            <c:dLbl>
              <c:idx val="1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68FA-4D82-A273-D6B2A53A9A44}"/>
                </c:ext>
              </c:extLst>
            </c:dLbl>
            <c:dLbl>
              <c:idx val="2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68FA-4D82-A273-D6B2A53A9A44}"/>
                </c:ext>
              </c:extLst>
            </c:dLbl>
            <c:dLbl>
              <c:idx val="3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68FA-4D82-A273-D6B2A53A9A44}"/>
                </c:ext>
              </c:extLst>
            </c:dLbl>
            <c:dLbl>
              <c:idx val="4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68FA-4D82-A273-D6B2A53A9A44}"/>
                </c:ext>
              </c:extLst>
            </c:dLbl>
            <c:dLbl>
              <c:idx val="5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68FA-4D82-A273-D6B2A53A9A44}"/>
                </c:ext>
              </c:extLst>
            </c:dLbl>
            <c:dLbl>
              <c:idx val="6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68FA-4D82-A273-D6B2A53A9A44}"/>
                </c:ext>
              </c:extLst>
            </c:dLbl>
            <c:dLbl>
              <c:idx val="7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F-68FA-4D82-A273-D6B2A53A9A44}"/>
                </c:ext>
              </c:extLst>
            </c:dLbl>
            <c:dLbl>
              <c:idx val="8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1-68FA-4D82-A273-D6B2A53A9A44}"/>
                </c:ext>
              </c:extLst>
            </c:dLbl>
            <c:dLbl>
              <c:idx val="9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3-68FA-4D82-A273-D6B2A53A9A44}"/>
                </c:ext>
              </c:extLst>
            </c:dLbl>
            <c:dLbl>
              <c:idx val="10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5-68FA-4D82-A273-D6B2A53A9A44}"/>
                </c:ext>
              </c:extLst>
            </c:dLbl>
            <c:dLbl>
              <c:idx val="11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7-68FA-4D82-A273-D6B2A53A9A44}"/>
                </c:ext>
              </c:extLst>
            </c:dLbl>
            <c:dLbl>
              <c:idx val="12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9-68FA-4D82-A273-D6B2A53A9A44}"/>
                </c:ext>
              </c:extLst>
            </c:dLbl>
            <c:dLbl>
              <c:idx val="13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B-68FA-4D82-A273-D6B2A53A9A44}"/>
                </c:ext>
              </c:extLst>
            </c:dLbl>
            <c:dLbl>
              <c:idx val="14"/>
              <c:tx>
                <c:rich>
                  <a:bodyPr/>
                  <a:lstStyle/>
                  <a:p>
                    <a:pPr>
                      <a:defRPr sz="800" b="1" baseline="0">
                        <a:solidFill>
                          <a:srgbClr val="000000"/>
                        </a:solidFill>
                        <a:latin typeface="Arial"/>
                      </a:defRPr>
                    </a:pPr>
                    <a:r>
                      <a:rPr lang="en-US"/>
                      <a:t>0.01</a:t>
                    </a:r>
                  </a:p>
                </c:rich>
              </c:tx>
              <c:numFmt formatCode="0.00" sourceLinked="0"/>
              <c:spPr>
                <a:noFill/>
                <a:ln w="25374">
                  <a:noFill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68FA-4D82-A273-D6B2A53A9A44}"/>
                </c:ext>
              </c:extLst>
            </c:dLbl>
            <c:dLbl>
              <c:idx val="15"/>
              <c:tx>
                <c:rich>
                  <a:bodyPr/>
                  <a:lstStyle/>
                  <a:p>
                    <a:pPr>
                      <a:defRPr sz="800" b="1" baseline="0">
                        <a:solidFill>
                          <a:srgbClr val="000000"/>
                        </a:solidFill>
                        <a:latin typeface="Arial"/>
                      </a:defRPr>
                    </a:pPr>
                    <a:r>
                      <a:rPr lang="en-US"/>
                      <a:t>0.02</a:t>
                    </a:r>
                  </a:p>
                </c:rich>
              </c:tx>
              <c:numFmt formatCode="0.00" sourceLinked="0"/>
              <c:spPr>
                <a:noFill/>
                <a:ln w="25374">
                  <a:noFill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68FA-4D82-A273-D6B2A53A9A44}"/>
                </c:ext>
              </c:extLst>
            </c:dLbl>
            <c:dLbl>
              <c:idx val="16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1-68FA-4D82-A273-D6B2A53A9A44}"/>
                </c:ext>
              </c:extLst>
            </c:dLbl>
            <c:dLbl>
              <c:idx val="17"/>
              <c:tx>
                <c:rich>
                  <a:bodyPr/>
                  <a:lstStyle/>
                  <a:p>
                    <a:pPr>
                      <a:defRPr sz="800" b="1" baseline="0">
                        <a:solidFill>
                          <a:srgbClr val="000000"/>
                        </a:solidFill>
                        <a:latin typeface="Arial"/>
                      </a:defRPr>
                    </a:pPr>
                    <a:r>
                      <a:rPr lang="en-US"/>
                      <a:t>0.12</a:t>
                    </a:r>
                  </a:p>
                </c:rich>
              </c:tx>
              <c:numFmt formatCode="0.00" sourceLinked="0"/>
              <c:spPr>
                <a:noFill/>
                <a:ln w="25374">
                  <a:noFill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68FA-4D82-A273-D6B2A53A9A44}"/>
                </c:ext>
              </c:extLst>
            </c:dLbl>
            <c:dLbl>
              <c:idx val="18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5-68FA-4D82-A273-D6B2A53A9A44}"/>
                </c:ext>
              </c:extLst>
            </c:dLbl>
            <c:dLbl>
              <c:idx val="19"/>
              <c:tx>
                <c:rich>
                  <a:bodyPr/>
                  <a:lstStyle/>
                  <a:p>
                    <a:pPr>
                      <a:defRPr sz="800" b="1" baseline="0">
                        <a:solidFill>
                          <a:srgbClr val="000000"/>
                        </a:solidFill>
                        <a:latin typeface="Arial"/>
                      </a:defRPr>
                    </a:pPr>
                    <a:r>
                      <a:rPr lang="en-US"/>
                      <a:t>0.13</a:t>
                    </a:r>
                  </a:p>
                </c:rich>
              </c:tx>
              <c:numFmt formatCode="0.00" sourceLinked="0"/>
              <c:spPr>
                <a:noFill/>
                <a:ln w="25374">
                  <a:noFill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68FA-4D82-A273-D6B2A53A9A44}"/>
                </c:ext>
              </c:extLst>
            </c:dLbl>
            <c:dLbl>
              <c:idx val="20"/>
              <c:tx>
                <c:rich>
                  <a:bodyPr/>
                  <a:lstStyle/>
                  <a:p>
                    <a:pPr>
                      <a:defRPr sz="800" b="1" baseline="0">
                        <a:solidFill>
                          <a:srgbClr val="000000"/>
                        </a:solidFill>
                        <a:latin typeface="Arial"/>
                      </a:defRPr>
                    </a:pPr>
                    <a:r>
                      <a:rPr lang="en-US"/>
                      <a:t>0.03</a:t>
                    </a:r>
                  </a:p>
                </c:rich>
              </c:tx>
              <c:numFmt formatCode="0.00" sourceLinked="0"/>
              <c:spPr>
                <a:noFill/>
                <a:ln w="25374">
                  <a:noFill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9-68FA-4D82-A273-D6B2A53A9A44}"/>
                </c:ext>
              </c:extLst>
            </c:dLbl>
            <c:dLbl>
              <c:idx val="21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B-68FA-4D82-A273-D6B2A53A9A44}"/>
                </c:ext>
              </c:extLst>
            </c:dLbl>
            <c:dLbl>
              <c:idx val="22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D-68FA-4D82-A273-D6B2A53A9A44}"/>
                </c:ext>
              </c:extLst>
            </c:dLbl>
            <c:dLbl>
              <c:idx val="23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F-68FA-4D82-A273-D6B2A53A9A44}"/>
                </c:ext>
              </c:extLst>
            </c:dLbl>
            <c:dLbl>
              <c:idx val="24"/>
              <c:tx>
                <c:rich>
                  <a:bodyPr/>
                  <a:lstStyle/>
                  <a:p>
                    <a:pPr>
                      <a:defRPr sz="800" b="1" baseline="0">
                        <a:solidFill>
                          <a:srgbClr val="000000"/>
                        </a:solidFill>
                        <a:latin typeface="Arial"/>
                      </a:defRPr>
                    </a:pPr>
                    <a:r>
                      <a:rPr lang="en-US"/>
                      <a:t>0.03</a:t>
                    </a:r>
                  </a:p>
                </c:rich>
              </c:tx>
              <c:numFmt formatCode="0.00" sourceLinked="0"/>
              <c:spPr>
                <a:noFill/>
                <a:ln w="25374">
                  <a:noFill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1-68FA-4D82-A273-D6B2A53A9A44}"/>
                </c:ext>
              </c:extLst>
            </c:dLbl>
            <c:dLbl>
              <c:idx val="25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33-68FA-4D82-A273-D6B2A53A9A44}"/>
                </c:ext>
              </c:extLst>
            </c:dLbl>
            <c:dLbl>
              <c:idx val="26"/>
              <c:tx>
                <c:rich>
                  <a:bodyPr/>
                  <a:lstStyle/>
                  <a:p>
                    <a:pPr>
                      <a:defRPr sz="800" b="1" baseline="0">
                        <a:solidFill>
                          <a:srgbClr val="000000"/>
                        </a:solidFill>
                        <a:latin typeface="Arial"/>
                      </a:defRPr>
                    </a:pPr>
                    <a:r>
                      <a:rPr lang="en-US"/>
                      <a:t>0.04</a:t>
                    </a:r>
                  </a:p>
                </c:rich>
              </c:tx>
              <c:numFmt formatCode="0.00" sourceLinked="0"/>
              <c:spPr>
                <a:noFill/>
                <a:ln w="25374">
                  <a:noFill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5-68FA-4D82-A273-D6B2A53A9A44}"/>
                </c:ext>
              </c:extLst>
            </c:dLbl>
            <c:dLbl>
              <c:idx val="27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37-68FA-4D82-A273-D6B2A53A9A44}"/>
                </c:ext>
              </c:extLst>
            </c:dLbl>
            <c:dLbl>
              <c:idx val="28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39-68FA-4D82-A273-D6B2A53A9A44}"/>
                </c:ext>
              </c:extLst>
            </c:dLbl>
            <c:dLbl>
              <c:idx val="29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3B-68FA-4D82-A273-D6B2A53A9A44}"/>
                </c:ext>
              </c:extLst>
            </c:dLbl>
            <c:dLbl>
              <c:idx val="30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3D-68FA-4D82-A273-D6B2A53A9A44}"/>
                </c:ext>
              </c:extLst>
            </c:dLbl>
            <c:numFmt formatCode="#,##0.00" sourceLinked="0"/>
            <c:spPr>
              <a:noFill/>
              <a:ln w="25374">
                <a:noFill/>
              </a:ln>
            </c:spPr>
            <c:txPr>
              <a:bodyPr/>
              <a:lstStyle/>
              <a:p>
                <a:pPr>
                  <a:defRPr sz="1000" baseline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Sheet1!$A$2:$A$32</c:f>
              <c:strCache>
                <c:ptCount val="31"/>
                <c:pt idx="0">
                  <c:v>Overall Satisfaction</c:v>
                </c:pt>
                <c:pt idx="1">
                  <c:v>Attribute 1</c:v>
                </c:pt>
                <c:pt idx="2">
                  <c:v>Attribute 2</c:v>
                </c:pt>
                <c:pt idx="3">
                  <c:v>Attribute 3</c:v>
                </c:pt>
                <c:pt idx="4">
                  <c:v>Attribute 4</c:v>
                </c:pt>
                <c:pt idx="5">
                  <c:v>Attribute 5</c:v>
                </c:pt>
                <c:pt idx="6">
                  <c:v>Attribute 6</c:v>
                </c:pt>
                <c:pt idx="7">
                  <c:v>Attribute 7</c:v>
                </c:pt>
                <c:pt idx="8">
                  <c:v>Attribute 8</c:v>
                </c:pt>
                <c:pt idx="9">
                  <c:v>Attribute 9</c:v>
                </c:pt>
                <c:pt idx="10">
                  <c:v>Attribute 10</c:v>
                </c:pt>
                <c:pt idx="11">
                  <c:v>Attribute 11</c:v>
                </c:pt>
                <c:pt idx="12">
                  <c:v>Attribute 12</c:v>
                </c:pt>
                <c:pt idx="13">
                  <c:v>Attribute 13</c:v>
                </c:pt>
                <c:pt idx="14">
                  <c:v>Attribute 14</c:v>
                </c:pt>
                <c:pt idx="15">
                  <c:v>Attribute 15</c:v>
                </c:pt>
                <c:pt idx="16">
                  <c:v>Attribute 16</c:v>
                </c:pt>
                <c:pt idx="17">
                  <c:v>Attribute 17</c:v>
                </c:pt>
                <c:pt idx="18">
                  <c:v>Attribute 18</c:v>
                </c:pt>
                <c:pt idx="19">
                  <c:v>Attribute 19</c:v>
                </c:pt>
                <c:pt idx="20">
                  <c:v>Attribute 20</c:v>
                </c:pt>
                <c:pt idx="21">
                  <c:v>Attribute 21</c:v>
                </c:pt>
                <c:pt idx="22">
                  <c:v>Attribute 22</c:v>
                </c:pt>
                <c:pt idx="23">
                  <c:v>Attribute 23</c:v>
                </c:pt>
                <c:pt idx="24">
                  <c:v>Attribute 24</c:v>
                </c:pt>
                <c:pt idx="25">
                  <c:v>Attribute 25</c:v>
                </c:pt>
                <c:pt idx="26">
                  <c:v>Attribute 26</c:v>
                </c:pt>
                <c:pt idx="27">
                  <c:v>Attribute 27</c:v>
                </c:pt>
                <c:pt idx="28">
                  <c:v>Attribute 28</c:v>
                </c:pt>
                <c:pt idx="29">
                  <c:v>Attribute 29</c:v>
                </c:pt>
                <c:pt idx="30">
                  <c:v>Attribute 30</c:v>
                </c:pt>
              </c:strCache>
            </c:strRef>
          </c:cat>
          <c:val>
            <c:numRef>
              <c:f>Sheet1!$B$2:$B$32</c:f>
              <c:numCache>
                <c:formatCode>0.00</c:formatCode>
                <c:ptCount val="31"/>
                <c:pt idx="0">
                  <c:v>0.10276</c:v>
                </c:pt>
                <c:pt idx="1">
                  <c:v>4.9480000000000003E-2</c:v>
                </c:pt>
                <c:pt idx="2">
                  <c:v>0.32557999999999998</c:v>
                </c:pt>
                <c:pt idx="3">
                  <c:v>8.3180000000000004E-2</c:v>
                </c:pt>
                <c:pt idx="4">
                  <c:v>0.21673000000000001</c:v>
                </c:pt>
                <c:pt idx="5">
                  <c:v>0.23039000000000001</c:v>
                </c:pt>
                <c:pt idx="6">
                  <c:v>0.17932000000000001</c:v>
                </c:pt>
                <c:pt idx="7">
                  <c:v>0.17252000000000001</c:v>
                </c:pt>
                <c:pt idx="8">
                  <c:v>0.16572000000000001</c:v>
                </c:pt>
                <c:pt idx="9">
                  <c:v>0.22569</c:v>
                </c:pt>
                <c:pt idx="10">
                  <c:v>0.21936</c:v>
                </c:pt>
                <c:pt idx="11">
                  <c:v>0.22065000000000001</c:v>
                </c:pt>
                <c:pt idx="12">
                  <c:v>0.44228000000000001</c:v>
                </c:pt>
                <c:pt idx="13">
                  <c:v>0.17299999999999999</c:v>
                </c:pt>
                <c:pt idx="14">
                  <c:v>-8.0400000000000003E-3</c:v>
                </c:pt>
                <c:pt idx="15">
                  <c:v>-2.1059999999999999E-2</c:v>
                </c:pt>
                <c:pt idx="16">
                  <c:v>0.12495000000000001</c:v>
                </c:pt>
                <c:pt idx="17">
                  <c:v>-0.11953999999999999</c:v>
                </c:pt>
                <c:pt idx="18">
                  <c:v>8.5989999999999997E-2</c:v>
                </c:pt>
                <c:pt idx="19">
                  <c:v>-0.13317999999999999</c:v>
                </c:pt>
                <c:pt idx="20">
                  <c:v>-3.2250000000000001E-2</c:v>
                </c:pt>
                <c:pt idx="21">
                  <c:v>6.3439999999999996E-2</c:v>
                </c:pt>
                <c:pt idx="22">
                  <c:v>2.733E-2</c:v>
                </c:pt>
                <c:pt idx="23">
                  <c:v>0.1749</c:v>
                </c:pt>
                <c:pt idx="24">
                  <c:v>-2.649E-2</c:v>
                </c:pt>
                <c:pt idx="25">
                  <c:v>0.10649</c:v>
                </c:pt>
                <c:pt idx="26">
                  <c:v>-3.7560000000000003E-2</c:v>
                </c:pt>
                <c:pt idx="27">
                  <c:v>1.7090000000000001E-2</c:v>
                </c:pt>
                <c:pt idx="28">
                  <c:v>0.25212000000000001</c:v>
                </c:pt>
                <c:pt idx="29">
                  <c:v>0.11036</c:v>
                </c:pt>
                <c:pt idx="30">
                  <c:v>0.16880000000000001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E-68FA-4D82-A273-D6B2A53A9A4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cat>
            <c:strRef>
              <c:f>Sheet1!$A$2:$A$32</c:f>
              <c:strCache>
                <c:ptCount val="31"/>
                <c:pt idx="0">
                  <c:v>Overall Satisfaction</c:v>
                </c:pt>
                <c:pt idx="1">
                  <c:v>Attribute 1</c:v>
                </c:pt>
                <c:pt idx="2">
                  <c:v>Attribute 2</c:v>
                </c:pt>
                <c:pt idx="3">
                  <c:v>Attribute 3</c:v>
                </c:pt>
                <c:pt idx="4">
                  <c:v>Attribute 4</c:v>
                </c:pt>
                <c:pt idx="5">
                  <c:v>Attribute 5</c:v>
                </c:pt>
                <c:pt idx="6">
                  <c:v>Attribute 6</c:v>
                </c:pt>
                <c:pt idx="7">
                  <c:v>Attribute 7</c:v>
                </c:pt>
                <c:pt idx="8">
                  <c:v>Attribute 8</c:v>
                </c:pt>
                <c:pt idx="9">
                  <c:v>Attribute 9</c:v>
                </c:pt>
                <c:pt idx="10">
                  <c:v>Attribute 10</c:v>
                </c:pt>
                <c:pt idx="11">
                  <c:v>Attribute 11</c:v>
                </c:pt>
                <c:pt idx="12">
                  <c:v>Attribute 12</c:v>
                </c:pt>
                <c:pt idx="13">
                  <c:v>Attribute 13</c:v>
                </c:pt>
                <c:pt idx="14">
                  <c:v>Attribute 14</c:v>
                </c:pt>
                <c:pt idx="15">
                  <c:v>Attribute 15</c:v>
                </c:pt>
                <c:pt idx="16">
                  <c:v>Attribute 16</c:v>
                </c:pt>
                <c:pt idx="17">
                  <c:v>Attribute 17</c:v>
                </c:pt>
                <c:pt idx="18">
                  <c:v>Attribute 18</c:v>
                </c:pt>
                <c:pt idx="19">
                  <c:v>Attribute 19</c:v>
                </c:pt>
                <c:pt idx="20">
                  <c:v>Attribute 20</c:v>
                </c:pt>
                <c:pt idx="21">
                  <c:v>Attribute 21</c:v>
                </c:pt>
                <c:pt idx="22">
                  <c:v>Attribute 22</c:v>
                </c:pt>
                <c:pt idx="23">
                  <c:v>Attribute 23</c:v>
                </c:pt>
                <c:pt idx="24">
                  <c:v>Attribute 24</c:v>
                </c:pt>
                <c:pt idx="25">
                  <c:v>Attribute 25</c:v>
                </c:pt>
                <c:pt idx="26">
                  <c:v>Attribute 26</c:v>
                </c:pt>
                <c:pt idx="27">
                  <c:v>Attribute 27</c:v>
                </c:pt>
                <c:pt idx="28">
                  <c:v>Attribute 28</c:v>
                </c:pt>
                <c:pt idx="29">
                  <c:v>Attribute 29</c:v>
                </c:pt>
                <c:pt idx="30">
                  <c:v>Attribute 30</c:v>
                </c:pt>
              </c:strCache>
            </c:strRef>
          </c:cat>
          <c:val>
            <c:numRef>
              <c:f>Sheet1!$C$2:$C$32</c:f>
              <c:numCache>
                <c:formatCode>General</c:formatCode>
                <c:ptCount val="31"/>
              </c:numCache>
            </c:numRef>
          </c:val>
          <c:extLst>
            <c:ext xmlns:c16="http://schemas.microsoft.com/office/drawing/2014/chart" uri="{C3380CC4-5D6E-409C-BE32-E72D297353CC}">
              <c16:uniqueId val="{0000003F-68FA-4D82-A273-D6B2A53A9A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76"/>
        <c:axId val="211887232"/>
        <c:axId val="211888768"/>
      </c:barChart>
      <c:catAx>
        <c:axId val="211887232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one"/>
        <c:spPr>
          <a:ln>
            <a:solidFill>
              <a:schemeClr val="tx1"/>
            </a:solidFill>
          </a:ln>
        </c:spPr>
        <c:crossAx val="211888768"/>
        <c:crosses val="autoZero"/>
        <c:auto val="1"/>
        <c:lblAlgn val="ctr"/>
        <c:lblOffset val="100"/>
        <c:noMultiLvlLbl val="0"/>
      </c:catAx>
      <c:valAx>
        <c:axId val="211888768"/>
        <c:scaling>
          <c:orientation val="minMax"/>
          <c:max val="1.5"/>
          <c:min val="-1.5"/>
        </c:scaling>
        <c:delete val="0"/>
        <c:axPos val="t"/>
        <c:numFmt formatCode="0.00" sourceLinked="1"/>
        <c:majorTickMark val="none"/>
        <c:minorTickMark val="none"/>
        <c:tickLblPos val="none"/>
        <c:spPr>
          <a:ln>
            <a:noFill/>
          </a:ln>
        </c:spPr>
        <c:crossAx val="2118872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935032511180005E-2"/>
          <c:y val="2.42980575876772E-2"/>
          <c:w val="0.97412768525885485"/>
          <c:h val="0.8443527647821772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01-857C-436C-8E8D-62E0C284E92F}"/>
              </c:ext>
            </c:extLst>
          </c:dPt>
          <c:dPt>
            <c:idx val="1"/>
            <c:invertIfNegative val="0"/>
            <c:bubble3D val="0"/>
            <c:spPr>
              <a:solidFill>
                <a:srgbClr val="FF64FF"/>
              </a:solidFill>
            </c:spPr>
            <c:extLst>
              <c:ext xmlns:c16="http://schemas.microsoft.com/office/drawing/2014/chart" uri="{C3380CC4-5D6E-409C-BE32-E72D297353CC}">
                <c16:uniqueId val="{00000003-857C-436C-8E8D-62E0C284E92F}"/>
              </c:ext>
            </c:extLst>
          </c:dPt>
          <c:dPt>
            <c:idx val="2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05-857C-436C-8E8D-62E0C284E92F}"/>
              </c:ext>
            </c:extLst>
          </c:dPt>
          <c:dPt>
            <c:idx val="3"/>
            <c:invertIfNegative val="0"/>
            <c:bubble3D val="0"/>
            <c:spPr>
              <a:solidFill>
                <a:srgbClr val="FF64FF"/>
              </a:solidFill>
            </c:spPr>
            <c:extLst>
              <c:ext xmlns:c16="http://schemas.microsoft.com/office/drawing/2014/chart" uri="{C3380CC4-5D6E-409C-BE32-E72D297353CC}">
                <c16:uniqueId val="{00000007-857C-436C-8E8D-62E0C284E92F}"/>
              </c:ext>
            </c:extLst>
          </c:dPt>
          <c:dPt>
            <c:idx val="4"/>
            <c:invertIfNegative val="0"/>
            <c:bubble3D val="0"/>
            <c:spPr>
              <a:solidFill>
                <a:srgbClr val="42A0FF"/>
              </a:solidFill>
            </c:spPr>
            <c:extLst>
              <c:ext xmlns:c16="http://schemas.microsoft.com/office/drawing/2014/chart" uri="{C3380CC4-5D6E-409C-BE32-E72D297353CC}">
                <c16:uniqueId val="{00000009-857C-436C-8E8D-62E0C284E92F}"/>
              </c:ext>
            </c:extLst>
          </c:dPt>
          <c:dPt>
            <c:idx val="5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0B-857C-436C-8E8D-62E0C284E92F}"/>
              </c:ext>
            </c:extLst>
          </c:dPt>
          <c:dPt>
            <c:idx val="6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0D-857C-436C-8E8D-62E0C284E92F}"/>
              </c:ext>
            </c:extLst>
          </c:dPt>
          <c:dPt>
            <c:idx val="7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0F-857C-436C-8E8D-62E0C284E92F}"/>
              </c:ext>
            </c:extLst>
          </c:dPt>
          <c:dPt>
            <c:idx val="8"/>
            <c:invertIfNegative val="0"/>
            <c:bubble3D val="0"/>
            <c:spPr>
              <a:solidFill>
                <a:srgbClr val="FF64FF"/>
              </a:solidFill>
            </c:spPr>
            <c:extLst>
              <c:ext xmlns:c16="http://schemas.microsoft.com/office/drawing/2014/chart" uri="{C3380CC4-5D6E-409C-BE32-E72D297353CC}">
                <c16:uniqueId val="{00000011-857C-436C-8E8D-62E0C284E92F}"/>
              </c:ext>
            </c:extLst>
          </c:dPt>
          <c:dPt>
            <c:idx val="9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13-857C-436C-8E8D-62E0C284E92F}"/>
              </c:ext>
            </c:extLst>
          </c:dPt>
          <c:dPt>
            <c:idx val="10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15-857C-436C-8E8D-62E0C284E92F}"/>
              </c:ext>
            </c:extLst>
          </c:dPt>
          <c:dPt>
            <c:idx val="11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17-857C-436C-8E8D-62E0C284E92F}"/>
              </c:ext>
            </c:extLst>
          </c:dPt>
          <c:dPt>
            <c:idx val="12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19-857C-436C-8E8D-62E0C284E92F}"/>
              </c:ext>
            </c:extLst>
          </c:dPt>
          <c:dPt>
            <c:idx val="13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1B-857C-436C-8E8D-62E0C284E92F}"/>
              </c:ext>
            </c:extLst>
          </c:dPt>
          <c:dPt>
            <c:idx val="14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1D-857C-436C-8E8D-62E0C284E92F}"/>
              </c:ext>
            </c:extLst>
          </c:dPt>
          <c:dPt>
            <c:idx val="15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1F-857C-436C-8E8D-62E0C284E92F}"/>
              </c:ext>
            </c:extLst>
          </c:dPt>
          <c:dPt>
            <c:idx val="16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21-857C-436C-8E8D-62E0C284E92F}"/>
              </c:ext>
            </c:extLst>
          </c:dPt>
          <c:dPt>
            <c:idx val="17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23-857C-436C-8E8D-62E0C284E92F}"/>
              </c:ext>
            </c:extLst>
          </c:dPt>
          <c:dPt>
            <c:idx val="18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25-857C-436C-8E8D-62E0C284E92F}"/>
              </c:ext>
            </c:extLst>
          </c:dPt>
          <c:dPt>
            <c:idx val="19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27-857C-436C-8E8D-62E0C284E92F}"/>
              </c:ext>
            </c:extLst>
          </c:dPt>
          <c:dPt>
            <c:idx val="20"/>
            <c:invertIfNegative val="0"/>
            <c:bubble3D val="0"/>
            <c:spPr>
              <a:solidFill>
                <a:srgbClr val="42A0FF"/>
              </a:solidFill>
            </c:spPr>
            <c:extLst>
              <c:ext xmlns:c16="http://schemas.microsoft.com/office/drawing/2014/chart" uri="{C3380CC4-5D6E-409C-BE32-E72D297353CC}">
                <c16:uniqueId val="{00000029-857C-436C-8E8D-62E0C284E92F}"/>
              </c:ext>
            </c:extLst>
          </c:dPt>
          <c:dPt>
            <c:idx val="21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2B-857C-436C-8E8D-62E0C284E92F}"/>
              </c:ext>
            </c:extLst>
          </c:dPt>
          <c:dPt>
            <c:idx val="22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2D-857C-436C-8E8D-62E0C284E92F}"/>
              </c:ext>
            </c:extLst>
          </c:dPt>
          <c:dPt>
            <c:idx val="23"/>
            <c:invertIfNegative val="0"/>
            <c:bubble3D val="0"/>
            <c:spPr>
              <a:solidFill>
                <a:srgbClr val="42A0FF"/>
              </a:solidFill>
            </c:spPr>
            <c:extLst>
              <c:ext xmlns:c16="http://schemas.microsoft.com/office/drawing/2014/chart" uri="{C3380CC4-5D6E-409C-BE32-E72D297353CC}">
                <c16:uniqueId val="{0000002F-857C-436C-8E8D-62E0C284E92F}"/>
              </c:ext>
            </c:extLst>
          </c:dPt>
          <c:dPt>
            <c:idx val="24"/>
            <c:invertIfNegative val="0"/>
            <c:bubble3D val="0"/>
            <c:spPr>
              <a:solidFill>
                <a:srgbClr val="42A0FF"/>
              </a:solidFill>
            </c:spPr>
            <c:extLst>
              <c:ext xmlns:c16="http://schemas.microsoft.com/office/drawing/2014/chart" uri="{C3380CC4-5D6E-409C-BE32-E72D297353CC}">
                <c16:uniqueId val="{00000031-857C-436C-8E8D-62E0C284E92F}"/>
              </c:ext>
            </c:extLst>
          </c:dPt>
          <c:dPt>
            <c:idx val="25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33-857C-436C-8E8D-62E0C284E92F}"/>
              </c:ext>
            </c:extLst>
          </c:dPt>
          <c:dPt>
            <c:idx val="26"/>
            <c:invertIfNegative val="0"/>
            <c:bubble3D val="0"/>
            <c:spPr>
              <a:solidFill>
                <a:srgbClr val="42A0FF"/>
              </a:solidFill>
            </c:spPr>
            <c:extLst>
              <c:ext xmlns:c16="http://schemas.microsoft.com/office/drawing/2014/chart" uri="{C3380CC4-5D6E-409C-BE32-E72D297353CC}">
                <c16:uniqueId val="{00000035-857C-436C-8E8D-62E0C284E92F}"/>
              </c:ext>
            </c:extLst>
          </c:dPt>
          <c:dPt>
            <c:idx val="27"/>
            <c:invertIfNegative val="0"/>
            <c:bubble3D val="0"/>
            <c:spPr>
              <a:solidFill>
                <a:srgbClr val="FF64FF"/>
              </a:solidFill>
            </c:spPr>
            <c:extLst>
              <c:ext xmlns:c16="http://schemas.microsoft.com/office/drawing/2014/chart" uri="{C3380CC4-5D6E-409C-BE32-E72D297353CC}">
                <c16:uniqueId val="{00000037-857C-436C-8E8D-62E0C284E92F}"/>
              </c:ext>
            </c:extLst>
          </c:dPt>
          <c:dPt>
            <c:idx val="28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39-857C-436C-8E8D-62E0C284E92F}"/>
              </c:ext>
            </c:extLst>
          </c:dPt>
          <c:dPt>
            <c:idx val="29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3B-857C-436C-8E8D-62E0C284E92F}"/>
              </c:ext>
            </c:extLst>
          </c:dPt>
          <c:dPt>
            <c:idx val="30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3D-857C-436C-8E8D-62E0C284E92F}"/>
              </c:ext>
            </c:extLst>
          </c:dPt>
          <c:dLbls>
            <c:dLbl>
              <c:idx val="0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857C-436C-8E8D-62E0C284E92F}"/>
                </c:ext>
              </c:extLst>
            </c:dLbl>
            <c:dLbl>
              <c:idx val="1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857C-436C-8E8D-62E0C284E92F}"/>
                </c:ext>
              </c:extLst>
            </c:dLbl>
            <c:dLbl>
              <c:idx val="2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857C-436C-8E8D-62E0C284E92F}"/>
                </c:ext>
              </c:extLst>
            </c:dLbl>
            <c:dLbl>
              <c:idx val="3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857C-436C-8E8D-62E0C284E92F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pPr>
                      <a:defRPr sz="800" b="1" baseline="0">
                        <a:solidFill>
                          <a:srgbClr val="000000"/>
                        </a:solidFill>
                        <a:latin typeface="Arial"/>
                      </a:defRPr>
                    </a:pPr>
                    <a:r>
                      <a:rPr lang="en-US"/>
                      <a:t>0.08</a:t>
                    </a:r>
                  </a:p>
                </c:rich>
              </c:tx>
              <c:numFmt formatCode="0.00" sourceLinked="0"/>
              <c:spPr>
                <a:noFill/>
                <a:ln w="25374">
                  <a:noFill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57C-436C-8E8D-62E0C284E92F}"/>
                </c:ext>
              </c:extLst>
            </c:dLbl>
            <c:dLbl>
              <c:idx val="5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857C-436C-8E8D-62E0C284E92F}"/>
                </c:ext>
              </c:extLst>
            </c:dLbl>
            <c:dLbl>
              <c:idx val="6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857C-436C-8E8D-62E0C284E92F}"/>
                </c:ext>
              </c:extLst>
            </c:dLbl>
            <c:dLbl>
              <c:idx val="7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F-857C-436C-8E8D-62E0C284E92F}"/>
                </c:ext>
              </c:extLst>
            </c:dLbl>
            <c:dLbl>
              <c:idx val="8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1-857C-436C-8E8D-62E0C284E92F}"/>
                </c:ext>
              </c:extLst>
            </c:dLbl>
            <c:dLbl>
              <c:idx val="9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3-857C-436C-8E8D-62E0C284E92F}"/>
                </c:ext>
              </c:extLst>
            </c:dLbl>
            <c:dLbl>
              <c:idx val="10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5-857C-436C-8E8D-62E0C284E92F}"/>
                </c:ext>
              </c:extLst>
            </c:dLbl>
            <c:dLbl>
              <c:idx val="11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7-857C-436C-8E8D-62E0C284E92F}"/>
                </c:ext>
              </c:extLst>
            </c:dLbl>
            <c:dLbl>
              <c:idx val="12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9-857C-436C-8E8D-62E0C284E92F}"/>
                </c:ext>
              </c:extLst>
            </c:dLbl>
            <c:dLbl>
              <c:idx val="13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B-857C-436C-8E8D-62E0C284E92F}"/>
                </c:ext>
              </c:extLst>
            </c:dLbl>
            <c:dLbl>
              <c:idx val="14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D-857C-436C-8E8D-62E0C284E92F}"/>
                </c:ext>
              </c:extLst>
            </c:dLbl>
            <c:dLbl>
              <c:idx val="15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F-857C-436C-8E8D-62E0C284E92F}"/>
                </c:ext>
              </c:extLst>
            </c:dLbl>
            <c:dLbl>
              <c:idx val="16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1-857C-436C-8E8D-62E0C284E92F}"/>
                </c:ext>
              </c:extLst>
            </c:dLbl>
            <c:dLbl>
              <c:idx val="17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3-857C-436C-8E8D-62E0C284E92F}"/>
                </c:ext>
              </c:extLst>
            </c:dLbl>
            <c:dLbl>
              <c:idx val="18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5-857C-436C-8E8D-62E0C284E92F}"/>
                </c:ext>
              </c:extLst>
            </c:dLbl>
            <c:dLbl>
              <c:idx val="19"/>
              <c:tx>
                <c:rich>
                  <a:bodyPr/>
                  <a:lstStyle/>
                  <a:p>
                    <a:pPr>
                      <a:defRPr sz="800" b="1" baseline="0">
                        <a:solidFill>
                          <a:srgbClr val="000000"/>
                        </a:solidFill>
                        <a:latin typeface="Arial"/>
                      </a:defRPr>
                    </a:pPr>
                    <a:r>
                      <a:rPr lang="en-US"/>
                      <a:t>0.22</a:t>
                    </a:r>
                  </a:p>
                </c:rich>
              </c:tx>
              <c:numFmt formatCode="0.00" sourceLinked="0"/>
              <c:spPr>
                <a:noFill/>
                <a:ln w="25374">
                  <a:noFill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857C-436C-8E8D-62E0C284E92F}"/>
                </c:ext>
              </c:extLst>
            </c:dLbl>
            <c:dLbl>
              <c:idx val="20"/>
              <c:tx>
                <c:rich>
                  <a:bodyPr/>
                  <a:lstStyle/>
                  <a:p>
                    <a:pPr>
                      <a:defRPr sz="800" b="1" baseline="0">
                        <a:solidFill>
                          <a:srgbClr val="000000"/>
                        </a:solidFill>
                        <a:latin typeface="Arial"/>
                      </a:defRPr>
                    </a:pPr>
                    <a:r>
                      <a:rPr lang="en-US"/>
                      <a:t>0.02</a:t>
                    </a:r>
                  </a:p>
                </c:rich>
              </c:tx>
              <c:numFmt formatCode="0.00" sourceLinked="0"/>
              <c:spPr>
                <a:noFill/>
                <a:ln w="25374">
                  <a:noFill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9-857C-436C-8E8D-62E0C284E92F}"/>
                </c:ext>
              </c:extLst>
            </c:dLbl>
            <c:dLbl>
              <c:idx val="21"/>
              <c:tx>
                <c:rich>
                  <a:bodyPr/>
                  <a:lstStyle/>
                  <a:p>
                    <a:pPr>
                      <a:defRPr sz="800" b="1" baseline="0">
                        <a:solidFill>
                          <a:srgbClr val="000000"/>
                        </a:solidFill>
                        <a:latin typeface="Arial"/>
                      </a:defRPr>
                    </a:pPr>
                    <a:r>
                      <a:rPr lang="en-US"/>
                      <a:t>0.12</a:t>
                    </a:r>
                  </a:p>
                </c:rich>
              </c:tx>
              <c:numFmt formatCode="0.00" sourceLinked="0"/>
              <c:spPr>
                <a:noFill/>
                <a:ln w="25374">
                  <a:noFill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B-857C-436C-8E8D-62E0C284E92F}"/>
                </c:ext>
              </c:extLst>
            </c:dLbl>
            <c:dLbl>
              <c:idx val="22"/>
              <c:tx>
                <c:rich>
                  <a:bodyPr/>
                  <a:lstStyle/>
                  <a:p>
                    <a:pPr>
                      <a:defRPr sz="800" b="1" baseline="0">
                        <a:solidFill>
                          <a:srgbClr val="000000"/>
                        </a:solidFill>
                        <a:latin typeface="Arial"/>
                      </a:defRPr>
                    </a:pPr>
                    <a:r>
                      <a:rPr lang="en-US"/>
                      <a:t>0.34</a:t>
                    </a:r>
                  </a:p>
                </c:rich>
              </c:tx>
              <c:numFmt formatCode="0.00" sourceLinked="0"/>
              <c:spPr>
                <a:noFill/>
                <a:ln w="25374">
                  <a:noFill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D-857C-436C-8E8D-62E0C284E92F}"/>
                </c:ext>
              </c:extLst>
            </c:dLbl>
            <c:dLbl>
              <c:idx val="23"/>
              <c:tx>
                <c:rich>
                  <a:bodyPr/>
                  <a:lstStyle/>
                  <a:p>
                    <a:pPr>
                      <a:defRPr sz="800" b="1" baseline="0">
                        <a:solidFill>
                          <a:srgbClr val="000000"/>
                        </a:solidFill>
                        <a:latin typeface="Arial"/>
                      </a:defRPr>
                    </a:pPr>
                    <a:r>
                      <a:rPr lang="en-US"/>
                      <a:t>0.05</a:t>
                    </a:r>
                  </a:p>
                </c:rich>
              </c:tx>
              <c:numFmt formatCode="0.00" sourceLinked="0"/>
              <c:spPr>
                <a:noFill/>
                <a:ln w="25374">
                  <a:noFill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F-857C-436C-8E8D-62E0C284E92F}"/>
                </c:ext>
              </c:extLst>
            </c:dLbl>
            <c:dLbl>
              <c:idx val="24"/>
              <c:tx>
                <c:rich>
                  <a:bodyPr/>
                  <a:lstStyle/>
                  <a:p>
                    <a:pPr>
                      <a:defRPr sz="800" b="1" baseline="0">
                        <a:solidFill>
                          <a:srgbClr val="000000"/>
                        </a:solidFill>
                        <a:latin typeface="Arial"/>
                      </a:defRPr>
                    </a:pPr>
                    <a:r>
                      <a:rPr lang="en-US"/>
                      <a:t>0.07</a:t>
                    </a:r>
                  </a:p>
                </c:rich>
              </c:tx>
              <c:numFmt formatCode="0.00" sourceLinked="0"/>
              <c:spPr>
                <a:noFill/>
                <a:ln w="25374">
                  <a:noFill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1-857C-436C-8E8D-62E0C284E92F}"/>
                </c:ext>
              </c:extLst>
            </c:dLbl>
            <c:dLbl>
              <c:idx val="25"/>
              <c:tx>
                <c:rich>
                  <a:bodyPr/>
                  <a:lstStyle/>
                  <a:p>
                    <a:pPr>
                      <a:defRPr sz="800" b="1" baseline="0">
                        <a:solidFill>
                          <a:srgbClr val="000000"/>
                        </a:solidFill>
                        <a:latin typeface="Arial"/>
                      </a:defRPr>
                    </a:pPr>
                    <a:r>
                      <a:rPr lang="en-US"/>
                      <a:t>0.26</a:t>
                    </a:r>
                  </a:p>
                </c:rich>
              </c:tx>
              <c:numFmt formatCode="0.00" sourceLinked="0"/>
              <c:spPr>
                <a:noFill/>
                <a:ln w="25374">
                  <a:noFill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3-857C-436C-8E8D-62E0C284E92F}"/>
                </c:ext>
              </c:extLst>
            </c:dLbl>
            <c:dLbl>
              <c:idx val="26"/>
              <c:tx>
                <c:rich>
                  <a:bodyPr/>
                  <a:lstStyle/>
                  <a:p>
                    <a:pPr>
                      <a:defRPr sz="800" b="1" baseline="0">
                        <a:solidFill>
                          <a:srgbClr val="000000"/>
                        </a:solidFill>
                        <a:latin typeface="Arial"/>
                      </a:defRPr>
                    </a:pPr>
                    <a:r>
                      <a:rPr lang="en-US"/>
                      <a:t>0.01</a:t>
                    </a:r>
                  </a:p>
                </c:rich>
              </c:tx>
              <c:numFmt formatCode="0.00" sourceLinked="0"/>
              <c:spPr>
                <a:noFill/>
                <a:ln w="25374">
                  <a:noFill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5-857C-436C-8E8D-62E0C284E92F}"/>
                </c:ext>
              </c:extLst>
            </c:dLbl>
            <c:dLbl>
              <c:idx val="27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37-857C-436C-8E8D-62E0C284E92F}"/>
                </c:ext>
              </c:extLst>
            </c:dLbl>
            <c:dLbl>
              <c:idx val="28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39-857C-436C-8E8D-62E0C284E92F}"/>
                </c:ext>
              </c:extLst>
            </c:dLbl>
            <c:dLbl>
              <c:idx val="29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3B-857C-436C-8E8D-62E0C284E92F}"/>
                </c:ext>
              </c:extLst>
            </c:dLbl>
            <c:dLbl>
              <c:idx val="30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3D-857C-436C-8E8D-62E0C284E92F}"/>
                </c:ext>
              </c:extLst>
            </c:dLbl>
            <c:numFmt formatCode="#,##0.00" sourceLinked="0"/>
            <c:spPr>
              <a:noFill/>
              <a:ln w="25374">
                <a:noFill/>
              </a:ln>
            </c:spPr>
            <c:txPr>
              <a:bodyPr/>
              <a:lstStyle/>
              <a:p>
                <a:pPr>
                  <a:defRPr sz="1000" baseline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Sheet1!$A$2:$A$32</c:f>
              <c:strCache>
                <c:ptCount val="31"/>
                <c:pt idx="0">
                  <c:v>Overall Satisfaction</c:v>
                </c:pt>
                <c:pt idx="1">
                  <c:v>Attribute 1</c:v>
                </c:pt>
                <c:pt idx="2">
                  <c:v>Attribute 2</c:v>
                </c:pt>
                <c:pt idx="3">
                  <c:v>Attribute 3</c:v>
                </c:pt>
                <c:pt idx="4">
                  <c:v>Attribute 4</c:v>
                </c:pt>
                <c:pt idx="5">
                  <c:v>Attribute 5</c:v>
                </c:pt>
                <c:pt idx="6">
                  <c:v>Attribute 6</c:v>
                </c:pt>
                <c:pt idx="7">
                  <c:v>Attribute 7</c:v>
                </c:pt>
                <c:pt idx="8">
                  <c:v>Attribute 8</c:v>
                </c:pt>
                <c:pt idx="9">
                  <c:v>Attribute 9</c:v>
                </c:pt>
                <c:pt idx="10">
                  <c:v>Attribute 10</c:v>
                </c:pt>
                <c:pt idx="11">
                  <c:v>Attribute 11</c:v>
                </c:pt>
                <c:pt idx="12">
                  <c:v>Attribute 12</c:v>
                </c:pt>
                <c:pt idx="13">
                  <c:v>Attribute 13</c:v>
                </c:pt>
                <c:pt idx="14">
                  <c:v>Attribute 14</c:v>
                </c:pt>
                <c:pt idx="15">
                  <c:v>Attribute 15</c:v>
                </c:pt>
                <c:pt idx="16">
                  <c:v>Attribute 16</c:v>
                </c:pt>
                <c:pt idx="17">
                  <c:v>Attribute 17</c:v>
                </c:pt>
                <c:pt idx="18">
                  <c:v>Attribute 18</c:v>
                </c:pt>
                <c:pt idx="19">
                  <c:v>Attribute 19</c:v>
                </c:pt>
                <c:pt idx="20">
                  <c:v>Attribute 20</c:v>
                </c:pt>
                <c:pt idx="21">
                  <c:v>Attribute 21</c:v>
                </c:pt>
                <c:pt idx="22">
                  <c:v>Attribute 22</c:v>
                </c:pt>
                <c:pt idx="23">
                  <c:v>Attribute 23</c:v>
                </c:pt>
                <c:pt idx="24">
                  <c:v>Attribute 24</c:v>
                </c:pt>
                <c:pt idx="25">
                  <c:v>Attribute 25</c:v>
                </c:pt>
                <c:pt idx="26">
                  <c:v>Attribute 26</c:v>
                </c:pt>
                <c:pt idx="27">
                  <c:v>Attribute 27</c:v>
                </c:pt>
                <c:pt idx="28">
                  <c:v>Attribute 28</c:v>
                </c:pt>
                <c:pt idx="29">
                  <c:v>Attribute 29</c:v>
                </c:pt>
                <c:pt idx="30">
                  <c:v>Attribute 30</c:v>
                </c:pt>
              </c:strCache>
            </c:strRef>
          </c:cat>
          <c:val>
            <c:numRef>
              <c:f>Sheet1!$B$2:$B$32</c:f>
              <c:numCache>
                <c:formatCode>General</c:formatCode>
                <c:ptCount val="31"/>
                <c:pt idx="0" formatCode="0.00">
                  <c:v>8.4959999999999994E-2</c:v>
                </c:pt>
                <c:pt idx="2" formatCode="0.00">
                  <c:v>0.27206999999999998</c:v>
                </c:pt>
                <c:pt idx="3" formatCode="0.00">
                  <c:v>0.17102000000000001</c:v>
                </c:pt>
                <c:pt idx="4" formatCode="0.00">
                  <c:v>-7.9589999999999994E-2</c:v>
                </c:pt>
                <c:pt idx="5" formatCode="0.00">
                  <c:v>0.29862</c:v>
                </c:pt>
                <c:pt idx="6" formatCode="0.00">
                  <c:v>0.23544999999999999</c:v>
                </c:pt>
                <c:pt idx="7" formatCode="0.00">
                  <c:v>0.21376999999999999</c:v>
                </c:pt>
                <c:pt idx="8" formatCode="0.00">
                  <c:v>0.20777999999999999</c:v>
                </c:pt>
                <c:pt idx="9" formatCode="0.00">
                  <c:v>0.28653000000000001</c:v>
                </c:pt>
                <c:pt idx="10" formatCode="0.00">
                  <c:v>0.23241000000000001</c:v>
                </c:pt>
                <c:pt idx="11" formatCode="0.00">
                  <c:v>0.23709</c:v>
                </c:pt>
                <c:pt idx="12" formatCode="0.00">
                  <c:v>0.45232</c:v>
                </c:pt>
                <c:pt idx="13" formatCode="0.00">
                  <c:v>0.19767000000000001</c:v>
                </c:pt>
                <c:pt idx="14" formatCode="0.00">
                  <c:v>0.13930999999999999</c:v>
                </c:pt>
                <c:pt idx="15" formatCode="0.00">
                  <c:v>6.6809999999999994E-2</c:v>
                </c:pt>
                <c:pt idx="16" formatCode="0.00">
                  <c:v>0.40767999999999999</c:v>
                </c:pt>
                <c:pt idx="17" formatCode="0.00">
                  <c:v>4.2860000000000002E-2</c:v>
                </c:pt>
                <c:pt idx="18" formatCode="0.00">
                  <c:v>0.12783</c:v>
                </c:pt>
                <c:pt idx="19" formatCode="0.00">
                  <c:v>-0.21618999999999999</c:v>
                </c:pt>
                <c:pt idx="20" formatCode="0.00">
                  <c:v>-1.983E-2</c:v>
                </c:pt>
                <c:pt idx="21" formatCode="0.00">
                  <c:v>-0.12168</c:v>
                </c:pt>
                <c:pt idx="22" formatCode="0.00">
                  <c:v>-0.33882000000000001</c:v>
                </c:pt>
                <c:pt idx="23" formatCode="0.00">
                  <c:v>-5.1270000000000003E-2</c:v>
                </c:pt>
                <c:pt idx="24" formatCode="0.00">
                  <c:v>-7.0269999999999999E-2</c:v>
                </c:pt>
                <c:pt idx="25" formatCode="0.00">
                  <c:v>-0.26379000000000002</c:v>
                </c:pt>
                <c:pt idx="26" formatCode="0.00">
                  <c:v>-1.102E-2</c:v>
                </c:pt>
                <c:pt idx="27" formatCode="0.00">
                  <c:v>7.4599999999999996E-3</c:v>
                </c:pt>
                <c:pt idx="28" formatCode="0.00">
                  <c:v>0.2515</c:v>
                </c:pt>
                <c:pt idx="29" formatCode="0.00">
                  <c:v>9.7680000000000003E-2</c:v>
                </c:pt>
                <c:pt idx="30" formatCode="0.00">
                  <c:v>9.4700000000000006E-2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E-857C-436C-8E8D-62E0C284E92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cat>
            <c:strRef>
              <c:f>Sheet1!$A$2:$A$32</c:f>
              <c:strCache>
                <c:ptCount val="31"/>
                <c:pt idx="0">
                  <c:v>Overall Satisfaction</c:v>
                </c:pt>
                <c:pt idx="1">
                  <c:v>Attribute 1</c:v>
                </c:pt>
                <c:pt idx="2">
                  <c:v>Attribute 2</c:v>
                </c:pt>
                <c:pt idx="3">
                  <c:v>Attribute 3</c:v>
                </c:pt>
                <c:pt idx="4">
                  <c:v>Attribute 4</c:v>
                </c:pt>
                <c:pt idx="5">
                  <c:v>Attribute 5</c:v>
                </c:pt>
                <c:pt idx="6">
                  <c:v>Attribute 6</c:v>
                </c:pt>
                <c:pt idx="7">
                  <c:v>Attribute 7</c:v>
                </c:pt>
                <c:pt idx="8">
                  <c:v>Attribute 8</c:v>
                </c:pt>
                <c:pt idx="9">
                  <c:v>Attribute 9</c:v>
                </c:pt>
                <c:pt idx="10">
                  <c:v>Attribute 10</c:v>
                </c:pt>
                <c:pt idx="11">
                  <c:v>Attribute 11</c:v>
                </c:pt>
                <c:pt idx="12">
                  <c:v>Attribute 12</c:v>
                </c:pt>
                <c:pt idx="13">
                  <c:v>Attribute 13</c:v>
                </c:pt>
                <c:pt idx="14">
                  <c:v>Attribute 14</c:v>
                </c:pt>
                <c:pt idx="15">
                  <c:v>Attribute 15</c:v>
                </c:pt>
                <c:pt idx="16">
                  <c:v>Attribute 16</c:v>
                </c:pt>
                <c:pt idx="17">
                  <c:v>Attribute 17</c:v>
                </c:pt>
                <c:pt idx="18">
                  <c:v>Attribute 18</c:v>
                </c:pt>
                <c:pt idx="19">
                  <c:v>Attribute 19</c:v>
                </c:pt>
                <c:pt idx="20">
                  <c:v>Attribute 20</c:v>
                </c:pt>
                <c:pt idx="21">
                  <c:v>Attribute 21</c:v>
                </c:pt>
                <c:pt idx="22">
                  <c:v>Attribute 22</c:v>
                </c:pt>
                <c:pt idx="23">
                  <c:v>Attribute 23</c:v>
                </c:pt>
                <c:pt idx="24">
                  <c:v>Attribute 24</c:v>
                </c:pt>
                <c:pt idx="25">
                  <c:v>Attribute 25</c:v>
                </c:pt>
                <c:pt idx="26">
                  <c:v>Attribute 26</c:v>
                </c:pt>
                <c:pt idx="27">
                  <c:v>Attribute 27</c:v>
                </c:pt>
                <c:pt idx="28">
                  <c:v>Attribute 28</c:v>
                </c:pt>
                <c:pt idx="29">
                  <c:v>Attribute 29</c:v>
                </c:pt>
                <c:pt idx="30">
                  <c:v>Attribute 30</c:v>
                </c:pt>
              </c:strCache>
            </c:strRef>
          </c:cat>
          <c:val>
            <c:numRef>
              <c:f>Sheet1!$C$2:$C$32</c:f>
              <c:numCache>
                <c:formatCode>General</c:formatCode>
                <c:ptCount val="31"/>
              </c:numCache>
            </c:numRef>
          </c:val>
          <c:extLst>
            <c:ext xmlns:c16="http://schemas.microsoft.com/office/drawing/2014/chart" uri="{C3380CC4-5D6E-409C-BE32-E72D297353CC}">
              <c16:uniqueId val="{0000003F-857C-436C-8E8D-62E0C284E9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76"/>
        <c:axId val="212070400"/>
        <c:axId val="212071936"/>
      </c:barChart>
      <c:catAx>
        <c:axId val="212070400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one"/>
        <c:spPr>
          <a:ln>
            <a:solidFill>
              <a:schemeClr val="tx1"/>
            </a:solidFill>
          </a:ln>
        </c:spPr>
        <c:crossAx val="212071936"/>
        <c:crosses val="autoZero"/>
        <c:auto val="1"/>
        <c:lblAlgn val="ctr"/>
        <c:lblOffset val="100"/>
        <c:noMultiLvlLbl val="0"/>
      </c:catAx>
      <c:valAx>
        <c:axId val="212071936"/>
        <c:scaling>
          <c:orientation val="minMax"/>
          <c:max val="1.5"/>
          <c:min val="-1.5"/>
        </c:scaling>
        <c:delete val="0"/>
        <c:axPos val="t"/>
        <c:numFmt formatCode="0.00" sourceLinked="1"/>
        <c:majorTickMark val="none"/>
        <c:minorTickMark val="none"/>
        <c:tickLblPos val="none"/>
        <c:spPr>
          <a:ln>
            <a:noFill/>
          </a:ln>
        </c:spPr>
        <c:crossAx val="2120704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935032511180005E-2"/>
          <c:y val="2.42980575876772E-2"/>
          <c:w val="0.97412768525885485"/>
          <c:h val="0.8443527647821772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01-5549-4CC0-A6F7-ED4FBCE49AD9}"/>
              </c:ext>
            </c:extLst>
          </c:dPt>
          <c:dPt>
            <c:idx val="1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03-5549-4CC0-A6F7-ED4FBCE49AD9}"/>
              </c:ext>
            </c:extLst>
          </c:dPt>
          <c:dPt>
            <c:idx val="2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05-5549-4CC0-A6F7-ED4FBCE49AD9}"/>
              </c:ext>
            </c:extLst>
          </c:dPt>
          <c:dPt>
            <c:idx val="3"/>
            <c:invertIfNegative val="0"/>
            <c:bubble3D val="0"/>
            <c:spPr>
              <a:solidFill>
                <a:srgbClr val="FF64FF"/>
              </a:solidFill>
            </c:spPr>
            <c:extLst>
              <c:ext xmlns:c16="http://schemas.microsoft.com/office/drawing/2014/chart" uri="{C3380CC4-5D6E-409C-BE32-E72D297353CC}">
                <c16:uniqueId val="{00000007-5549-4CC0-A6F7-ED4FBCE49AD9}"/>
              </c:ext>
            </c:extLst>
          </c:dPt>
          <c:dPt>
            <c:idx val="4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09-5549-4CC0-A6F7-ED4FBCE49AD9}"/>
              </c:ext>
            </c:extLst>
          </c:dPt>
          <c:dPt>
            <c:idx val="5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0B-5549-4CC0-A6F7-ED4FBCE49AD9}"/>
              </c:ext>
            </c:extLst>
          </c:dPt>
          <c:dPt>
            <c:idx val="6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0D-5549-4CC0-A6F7-ED4FBCE49AD9}"/>
              </c:ext>
            </c:extLst>
          </c:dPt>
          <c:dPt>
            <c:idx val="7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0F-5549-4CC0-A6F7-ED4FBCE49AD9}"/>
              </c:ext>
            </c:extLst>
          </c:dPt>
          <c:dPt>
            <c:idx val="8"/>
            <c:invertIfNegative val="0"/>
            <c:bubble3D val="0"/>
            <c:spPr>
              <a:solidFill>
                <a:srgbClr val="FF64FF"/>
              </a:solidFill>
            </c:spPr>
            <c:extLst>
              <c:ext xmlns:c16="http://schemas.microsoft.com/office/drawing/2014/chart" uri="{C3380CC4-5D6E-409C-BE32-E72D297353CC}">
                <c16:uniqueId val="{00000011-5549-4CC0-A6F7-ED4FBCE49AD9}"/>
              </c:ext>
            </c:extLst>
          </c:dPt>
          <c:dPt>
            <c:idx val="9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13-5549-4CC0-A6F7-ED4FBCE49AD9}"/>
              </c:ext>
            </c:extLst>
          </c:dPt>
          <c:dPt>
            <c:idx val="10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15-5549-4CC0-A6F7-ED4FBCE49AD9}"/>
              </c:ext>
            </c:extLst>
          </c:dPt>
          <c:dPt>
            <c:idx val="11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17-5549-4CC0-A6F7-ED4FBCE49AD9}"/>
              </c:ext>
            </c:extLst>
          </c:dPt>
          <c:dPt>
            <c:idx val="12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19-5549-4CC0-A6F7-ED4FBCE49AD9}"/>
              </c:ext>
            </c:extLst>
          </c:dPt>
          <c:dPt>
            <c:idx val="13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1B-5549-4CC0-A6F7-ED4FBCE49AD9}"/>
              </c:ext>
            </c:extLst>
          </c:dPt>
          <c:dPt>
            <c:idx val="14"/>
            <c:invertIfNegative val="0"/>
            <c:bubble3D val="0"/>
            <c:spPr>
              <a:solidFill>
                <a:srgbClr val="FF64FF"/>
              </a:solidFill>
            </c:spPr>
            <c:extLst>
              <c:ext xmlns:c16="http://schemas.microsoft.com/office/drawing/2014/chart" uri="{C3380CC4-5D6E-409C-BE32-E72D297353CC}">
                <c16:uniqueId val="{0000001D-5549-4CC0-A6F7-ED4FBCE49AD9}"/>
              </c:ext>
            </c:extLst>
          </c:dPt>
          <c:dPt>
            <c:idx val="15"/>
            <c:invertIfNegative val="0"/>
            <c:bubble3D val="0"/>
            <c:spPr>
              <a:solidFill>
                <a:srgbClr val="FF64FF"/>
              </a:solidFill>
            </c:spPr>
            <c:extLst>
              <c:ext xmlns:c16="http://schemas.microsoft.com/office/drawing/2014/chart" uri="{C3380CC4-5D6E-409C-BE32-E72D297353CC}">
                <c16:uniqueId val="{0000001F-5549-4CC0-A6F7-ED4FBCE49AD9}"/>
              </c:ext>
            </c:extLst>
          </c:dPt>
          <c:dPt>
            <c:idx val="16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21-5549-4CC0-A6F7-ED4FBCE49AD9}"/>
              </c:ext>
            </c:extLst>
          </c:dPt>
          <c:dPt>
            <c:idx val="17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23-5549-4CC0-A6F7-ED4FBCE49AD9}"/>
              </c:ext>
            </c:extLst>
          </c:dPt>
          <c:dPt>
            <c:idx val="18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25-5549-4CC0-A6F7-ED4FBCE49AD9}"/>
              </c:ext>
            </c:extLst>
          </c:dPt>
          <c:dPt>
            <c:idx val="19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27-5549-4CC0-A6F7-ED4FBCE49AD9}"/>
              </c:ext>
            </c:extLst>
          </c:dPt>
          <c:dPt>
            <c:idx val="20"/>
            <c:invertIfNegative val="0"/>
            <c:bubble3D val="0"/>
            <c:spPr>
              <a:solidFill>
                <a:srgbClr val="FF64FF"/>
              </a:solidFill>
            </c:spPr>
            <c:extLst>
              <c:ext xmlns:c16="http://schemas.microsoft.com/office/drawing/2014/chart" uri="{C3380CC4-5D6E-409C-BE32-E72D297353CC}">
                <c16:uniqueId val="{00000029-5549-4CC0-A6F7-ED4FBCE49AD9}"/>
              </c:ext>
            </c:extLst>
          </c:dPt>
          <c:dPt>
            <c:idx val="21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2B-5549-4CC0-A6F7-ED4FBCE49AD9}"/>
              </c:ext>
            </c:extLst>
          </c:dPt>
          <c:dPt>
            <c:idx val="22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2D-5549-4CC0-A6F7-ED4FBCE49AD9}"/>
              </c:ext>
            </c:extLst>
          </c:dPt>
          <c:dPt>
            <c:idx val="23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2F-5549-4CC0-A6F7-ED4FBCE49AD9}"/>
              </c:ext>
            </c:extLst>
          </c:dPt>
          <c:dPt>
            <c:idx val="24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31-5549-4CC0-A6F7-ED4FBCE49AD9}"/>
              </c:ext>
            </c:extLst>
          </c:dPt>
          <c:dPt>
            <c:idx val="25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33-5549-4CC0-A6F7-ED4FBCE49AD9}"/>
              </c:ext>
            </c:extLst>
          </c:dPt>
          <c:dPt>
            <c:idx val="26"/>
            <c:invertIfNegative val="0"/>
            <c:bubble3D val="0"/>
            <c:spPr>
              <a:solidFill>
                <a:srgbClr val="FF64FF"/>
              </a:solidFill>
            </c:spPr>
            <c:extLst>
              <c:ext xmlns:c16="http://schemas.microsoft.com/office/drawing/2014/chart" uri="{C3380CC4-5D6E-409C-BE32-E72D297353CC}">
                <c16:uniqueId val="{00000035-5549-4CC0-A6F7-ED4FBCE49AD9}"/>
              </c:ext>
            </c:extLst>
          </c:dPt>
          <c:dPt>
            <c:idx val="27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37-5549-4CC0-A6F7-ED4FBCE49AD9}"/>
              </c:ext>
            </c:extLst>
          </c:dPt>
          <c:dPt>
            <c:idx val="28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39-5549-4CC0-A6F7-ED4FBCE49AD9}"/>
              </c:ext>
            </c:extLst>
          </c:dPt>
          <c:dPt>
            <c:idx val="29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3B-5549-4CC0-A6F7-ED4FBCE49AD9}"/>
              </c:ext>
            </c:extLst>
          </c:dPt>
          <c:dPt>
            <c:idx val="30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3D-5549-4CC0-A6F7-ED4FBCE49AD9}"/>
              </c:ext>
            </c:extLst>
          </c:dPt>
          <c:dLbls>
            <c:dLbl>
              <c:idx val="0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5549-4CC0-A6F7-ED4FBCE49AD9}"/>
                </c:ext>
              </c:extLst>
            </c:dLbl>
            <c:dLbl>
              <c:idx val="1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5549-4CC0-A6F7-ED4FBCE49AD9}"/>
                </c:ext>
              </c:extLst>
            </c:dLbl>
            <c:dLbl>
              <c:idx val="2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5549-4CC0-A6F7-ED4FBCE49AD9}"/>
                </c:ext>
              </c:extLst>
            </c:dLbl>
            <c:dLbl>
              <c:idx val="3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5549-4CC0-A6F7-ED4FBCE49AD9}"/>
                </c:ext>
              </c:extLst>
            </c:dLbl>
            <c:dLbl>
              <c:idx val="4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5549-4CC0-A6F7-ED4FBCE49AD9}"/>
                </c:ext>
              </c:extLst>
            </c:dLbl>
            <c:dLbl>
              <c:idx val="5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5549-4CC0-A6F7-ED4FBCE49AD9}"/>
                </c:ext>
              </c:extLst>
            </c:dLbl>
            <c:dLbl>
              <c:idx val="6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5549-4CC0-A6F7-ED4FBCE49AD9}"/>
                </c:ext>
              </c:extLst>
            </c:dLbl>
            <c:dLbl>
              <c:idx val="7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F-5549-4CC0-A6F7-ED4FBCE49AD9}"/>
                </c:ext>
              </c:extLst>
            </c:dLbl>
            <c:dLbl>
              <c:idx val="8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1-5549-4CC0-A6F7-ED4FBCE49AD9}"/>
                </c:ext>
              </c:extLst>
            </c:dLbl>
            <c:dLbl>
              <c:idx val="9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3-5549-4CC0-A6F7-ED4FBCE49AD9}"/>
                </c:ext>
              </c:extLst>
            </c:dLbl>
            <c:dLbl>
              <c:idx val="10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5-5549-4CC0-A6F7-ED4FBCE49AD9}"/>
                </c:ext>
              </c:extLst>
            </c:dLbl>
            <c:dLbl>
              <c:idx val="11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7-5549-4CC0-A6F7-ED4FBCE49AD9}"/>
                </c:ext>
              </c:extLst>
            </c:dLbl>
            <c:dLbl>
              <c:idx val="12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9-5549-4CC0-A6F7-ED4FBCE49AD9}"/>
                </c:ext>
              </c:extLst>
            </c:dLbl>
            <c:dLbl>
              <c:idx val="13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B-5549-4CC0-A6F7-ED4FBCE49AD9}"/>
                </c:ext>
              </c:extLst>
            </c:dLbl>
            <c:dLbl>
              <c:idx val="14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D-5549-4CC0-A6F7-ED4FBCE49AD9}"/>
                </c:ext>
              </c:extLst>
            </c:dLbl>
            <c:dLbl>
              <c:idx val="15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F-5549-4CC0-A6F7-ED4FBCE49AD9}"/>
                </c:ext>
              </c:extLst>
            </c:dLbl>
            <c:dLbl>
              <c:idx val="16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1-5549-4CC0-A6F7-ED4FBCE49AD9}"/>
                </c:ext>
              </c:extLst>
            </c:dLbl>
            <c:dLbl>
              <c:idx val="17"/>
              <c:tx>
                <c:rich>
                  <a:bodyPr/>
                  <a:lstStyle/>
                  <a:p>
                    <a:pPr>
                      <a:defRPr sz="800" b="1" baseline="0">
                        <a:solidFill>
                          <a:srgbClr val="000000"/>
                        </a:solidFill>
                        <a:latin typeface="Arial"/>
                      </a:defRPr>
                    </a:pPr>
                    <a:r>
                      <a:rPr lang="en-US"/>
                      <a:t>0.12</a:t>
                    </a:r>
                  </a:p>
                </c:rich>
              </c:tx>
              <c:numFmt formatCode="0.00" sourceLinked="0"/>
              <c:spPr>
                <a:noFill/>
                <a:ln w="25374">
                  <a:noFill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5549-4CC0-A6F7-ED4FBCE49AD9}"/>
                </c:ext>
              </c:extLst>
            </c:dLbl>
            <c:dLbl>
              <c:idx val="18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5-5549-4CC0-A6F7-ED4FBCE49AD9}"/>
                </c:ext>
              </c:extLst>
            </c:dLbl>
            <c:dLbl>
              <c:idx val="19"/>
              <c:tx>
                <c:rich>
                  <a:bodyPr/>
                  <a:lstStyle/>
                  <a:p>
                    <a:pPr>
                      <a:defRPr sz="800" b="1" baseline="0">
                        <a:solidFill>
                          <a:srgbClr val="000000"/>
                        </a:solidFill>
                        <a:latin typeface="Arial"/>
                      </a:defRPr>
                    </a:pPr>
                    <a:r>
                      <a:rPr lang="en-US"/>
                      <a:t>0.06</a:t>
                    </a:r>
                  </a:p>
                </c:rich>
              </c:tx>
              <c:numFmt formatCode="0.00" sourceLinked="0"/>
              <c:spPr>
                <a:noFill/>
                <a:ln w="25374">
                  <a:noFill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5549-4CC0-A6F7-ED4FBCE49AD9}"/>
                </c:ext>
              </c:extLst>
            </c:dLbl>
            <c:dLbl>
              <c:idx val="20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9-5549-4CC0-A6F7-ED4FBCE49AD9}"/>
                </c:ext>
              </c:extLst>
            </c:dLbl>
            <c:dLbl>
              <c:idx val="21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B-5549-4CC0-A6F7-ED4FBCE49AD9}"/>
                </c:ext>
              </c:extLst>
            </c:dLbl>
            <c:dLbl>
              <c:idx val="22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D-5549-4CC0-A6F7-ED4FBCE49AD9}"/>
                </c:ext>
              </c:extLst>
            </c:dLbl>
            <c:dLbl>
              <c:idx val="23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F-5549-4CC0-A6F7-ED4FBCE49AD9}"/>
                </c:ext>
              </c:extLst>
            </c:dLbl>
            <c:dLbl>
              <c:idx val="24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31-5549-4CC0-A6F7-ED4FBCE49AD9}"/>
                </c:ext>
              </c:extLst>
            </c:dLbl>
            <c:dLbl>
              <c:idx val="25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33-5549-4CC0-A6F7-ED4FBCE49AD9}"/>
                </c:ext>
              </c:extLst>
            </c:dLbl>
            <c:dLbl>
              <c:idx val="26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35-5549-4CC0-A6F7-ED4FBCE49AD9}"/>
                </c:ext>
              </c:extLst>
            </c:dLbl>
            <c:dLbl>
              <c:idx val="27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37-5549-4CC0-A6F7-ED4FBCE49AD9}"/>
                </c:ext>
              </c:extLst>
            </c:dLbl>
            <c:dLbl>
              <c:idx val="28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39-5549-4CC0-A6F7-ED4FBCE49AD9}"/>
                </c:ext>
              </c:extLst>
            </c:dLbl>
            <c:dLbl>
              <c:idx val="29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3B-5549-4CC0-A6F7-ED4FBCE49AD9}"/>
                </c:ext>
              </c:extLst>
            </c:dLbl>
            <c:dLbl>
              <c:idx val="30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3D-5549-4CC0-A6F7-ED4FBCE49AD9}"/>
                </c:ext>
              </c:extLst>
            </c:dLbl>
            <c:numFmt formatCode="#,##0.00" sourceLinked="0"/>
            <c:spPr>
              <a:noFill/>
              <a:ln w="25374">
                <a:noFill/>
              </a:ln>
            </c:spPr>
            <c:txPr>
              <a:bodyPr/>
              <a:lstStyle/>
              <a:p>
                <a:pPr>
                  <a:defRPr sz="1000" baseline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Sheet1!$A$2:$A$32</c:f>
              <c:strCache>
                <c:ptCount val="31"/>
                <c:pt idx="0">
                  <c:v>Overall Satisfaction</c:v>
                </c:pt>
                <c:pt idx="1">
                  <c:v>Attribute 1</c:v>
                </c:pt>
                <c:pt idx="2">
                  <c:v>Attribute 2</c:v>
                </c:pt>
                <c:pt idx="3">
                  <c:v>Attribute 3</c:v>
                </c:pt>
                <c:pt idx="4">
                  <c:v>Attribute 4</c:v>
                </c:pt>
                <c:pt idx="5">
                  <c:v>Attribute 5</c:v>
                </c:pt>
                <c:pt idx="6">
                  <c:v>Attribute 6</c:v>
                </c:pt>
                <c:pt idx="7">
                  <c:v>Attribute 7</c:v>
                </c:pt>
                <c:pt idx="8">
                  <c:v>Attribute 8</c:v>
                </c:pt>
                <c:pt idx="9">
                  <c:v>Attribute 9</c:v>
                </c:pt>
                <c:pt idx="10">
                  <c:v>Attribute 10</c:v>
                </c:pt>
                <c:pt idx="11">
                  <c:v>Attribute 11</c:v>
                </c:pt>
                <c:pt idx="12">
                  <c:v>Attribute 12</c:v>
                </c:pt>
                <c:pt idx="13">
                  <c:v>Attribute 13</c:v>
                </c:pt>
                <c:pt idx="14">
                  <c:v>Attribute 14</c:v>
                </c:pt>
                <c:pt idx="15">
                  <c:v>Attribute 15</c:v>
                </c:pt>
                <c:pt idx="16">
                  <c:v>Attribute 16</c:v>
                </c:pt>
                <c:pt idx="17">
                  <c:v>Attribute 17</c:v>
                </c:pt>
                <c:pt idx="18">
                  <c:v>Attribute 18</c:v>
                </c:pt>
                <c:pt idx="19">
                  <c:v>Attribute 19</c:v>
                </c:pt>
                <c:pt idx="20">
                  <c:v>Attribute 20</c:v>
                </c:pt>
                <c:pt idx="21">
                  <c:v>Attribute 21</c:v>
                </c:pt>
                <c:pt idx="22">
                  <c:v>Attribute 22</c:v>
                </c:pt>
                <c:pt idx="23">
                  <c:v>Attribute 23</c:v>
                </c:pt>
                <c:pt idx="24">
                  <c:v>Attribute 24</c:v>
                </c:pt>
                <c:pt idx="25">
                  <c:v>Attribute 25</c:v>
                </c:pt>
                <c:pt idx="26">
                  <c:v>Attribute 26</c:v>
                </c:pt>
                <c:pt idx="27">
                  <c:v>Attribute 27</c:v>
                </c:pt>
                <c:pt idx="28">
                  <c:v>Attribute 28</c:v>
                </c:pt>
                <c:pt idx="29">
                  <c:v>Attribute 29</c:v>
                </c:pt>
                <c:pt idx="30">
                  <c:v>Attribute 30</c:v>
                </c:pt>
              </c:strCache>
            </c:strRef>
          </c:cat>
          <c:val>
            <c:numRef>
              <c:f>Sheet1!$B$2:$B$32</c:f>
              <c:numCache>
                <c:formatCode>0.00</c:formatCode>
                <c:ptCount val="31"/>
                <c:pt idx="0">
                  <c:v>0.17327999999999999</c:v>
                </c:pt>
                <c:pt idx="1">
                  <c:v>0.16822999999999999</c:v>
                </c:pt>
                <c:pt idx="2">
                  <c:v>0.38852999999999999</c:v>
                </c:pt>
                <c:pt idx="3">
                  <c:v>4.8680000000000001E-2</c:v>
                </c:pt>
                <c:pt idx="4">
                  <c:v>0.31962000000000002</c:v>
                </c:pt>
                <c:pt idx="5">
                  <c:v>0.30024000000000001</c:v>
                </c:pt>
                <c:pt idx="6">
                  <c:v>0.24682000000000001</c:v>
                </c:pt>
                <c:pt idx="7">
                  <c:v>0.23335</c:v>
                </c:pt>
                <c:pt idx="8">
                  <c:v>0.22403999999999999</c:v>
                </c:pt>
                <c:pt idx="9">
                  <c:v>0.26801000000000003</c:v>
                </c:pt>
                <c:pt idx="10">
                  <c:v>0.27017000000000002</c:v>
                </c:pt>
                <c:pt idx="11">
                  <c:v>0.27187</c:v>
                </c:pt>
                <c:pt idx="12">
                  <c:v>0.50756999999999997</c:v>
                </c:pt>
                <c:pt idx="13">
                  <c:v>0.22714999999999999</c:v>
                </c:pt>
                <c:pt idx="14">
                  <c:v>4.274E-2</c:v>
                </c:pt>
                <c:pt idx="15">
                  <c:v>2.7720000000000002E-2</c:v>
                </c:pt>
                <c:pt idx="16">
                  <c:v>0.13719999999999999</c:v>
                </c:pt>
                <c:pt idx="17">
                  <c:v>-0.11953999999999999</c:v>
                </c:pt>
                <c:pt idx="18">
                  <c:v>0.13683999999999999</c:v>
                </c:pt>
                <c:pt idx="19">
                  <c:v>-6.3210000000000002E-2</c:v>
                </c:pt>
                <c:pt idx="20">
                  <c:v>3.3140000000000003E-2</c:v>
                </c:pt>
                <c:pt idx="21">
                  <c:v>0.14119999999999999</c:v>
                </c:pt>
                <c:pt idx="22">
                  <c:v>0.10278</c:v>
                </c:pt>
                <c:pt idx="23">
                  <c:v>0.22661000000000001</c:v>
                </c:pt>
                <c:pt idx="24">
                  <c:v>9.3280000000000002E-2</c:v>
                </c:pt>
                <c:pt idx="25">
                  <c:v>0.19319</c:v>
                </c:pt>
                <c:pt idx="26">
                  <c:v>2.2630000000000001E-2</c:v>
                </c:pt>
                <c:pt idx="27">
                  <c:v>0.10154000000000001</c:v>
                </c:pt>
                <c:pt idx="28">
                  <c:v>0.33067999999999997</c:v>
                </c:pt>
                <c:pt idx="29">
                  <c:v>0.19783000000000001</c:v>
                </c:pt>
                <c:pt idx="30">
                  <c:v>0.26476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E-5549-4CC0-A6F7-ED4FBCE49AD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cat>
            <c:strRef>
              <c:f>Sheet1!$A$2:$A$32</c:f>
              <c:strCache>
                <c:ptCount val="31"/>
                <c:pt idx="0">
                  <c:v>Overall Satisfaction</c:v>
                </c:pt>
                <c:pt idx="1">
                  <c:v>Attribute 1</c:v>
                </c:pt>
                <c:pt idx="2">
                  <c:v>Attribute 2</c:v>
                </c:pt>
                <c:pt idx="3">
                  <c:v>Attribute 3</c:v>
                </c:pt>
                <c:pt idx="4">
                  <c:v>Attribute 4</c:v>
                </c:pt>
                <c:pt idx="5">
                  <c:v>Attribute 5</c:v>
                </c:pt>
                <c:pt idx="6">
                  <c:v>Attribute 6</c:v>
                </c:pt>
                <c:pt idx="7">
                  <c:v>Attribute 7</c:v>
                </c:pt>
                <c:pt idx="8">
                  <c:v>Attribute 8</c:v>
                </c:pt>
                <c:pt idx="9">
                  <c:v>Attribute 9</c:v>
                </c:pt>
                <c:pt idx="10">
                  <c:v>Attribute 10</c:v>
                </c:pt>
                <c:pt idx="11">
                  <c:v>Attribute 11</c:v>
                </c:pt>
                <c:pt idx="12">
                  <c:v>Attribute 12</c:v>
                </c:pt>
                <c:pt idx="13">
                  <c:v>Attribute 13</c:v>
                </c:pt>
                <c:pt idx="14">
                  <c:v>Attribute 14</c:v>
                </c:pt>
                <c:pt idx="15">
                  <c:v>Attribute 15</c:v>
                </c:pt>
                <c:pt idx="16">
                  <c:v>Attribute 16</c:v>
                </c:pt>
                <c:pt idx="17">
                  <c:v>Attribute 17</c:v>
                </c:pt>
                <c:pt idx="18">
                  <c:v>Attribute 18</c:v>
                </c:pt>
                <c:pt idx="19">
                  <c:v>Attribute 19</c:v>
                </c:pt>
                <c:pt idx="20">
                  <c:v>Attribute 20</c:v>
                </c:pt>
                <c:pt idx="21">
                  <c:v>Attribute 21</c:v>
                </c:pt>
                <c:pt idx="22">
                  <c:v>Attribute 22</c:v>
                </c:pt>
                <c:pt idx="23">
                  <c:v>Attribute 23</c:v>
                </c:pt>
                <c:pt idx="24">
                  <c:v>Attribute 24</c:v>
                </c:pt>
                <c:pt idx="25">
                  <c:v>Attribute 25</c:v>
                </c:pt>
                <c:pt idx="26">
                  <c:v>Attribute 26</c:v>
                </c:pt>
                <c:pt idx="27">
                  <c:v>Attribute 27</c:v>
                </c:pt>
                <c:pt idx="28">
                  <c:v>Attribute 28</c:v>
                </c:pt>
                <c:pt idx="29">
                  <c:v>Attribute 29</c:v>
                </c:pt>
                <c:pt idx="30">
                  <c:v>Attribute 30</c:v>
                </c:pt>
              </c:strCache>
            </c:strRef>
          </c:cat>
          <c:val>
            <c:numRef>
              <c:f>Sheet1!$C$2:$C$32</c:f>
              <c:numCache>
                <c:formatCode>General</c:formatCode>
                <c:ptCount val="31"/>
              </c:numCache>
            </c:numRef>
          </c:val>
          <c:extLst>
            <c:ext xmlns:c16="http://schemas.microsoft.com/office/drawing/2014/chart" uri="{C3380CC4-5D6E-409C-BE32-E72D297353CC}">
              <c16:uniqueId val="{0000003F-5549-4CC0-A6F7-ED4FBCE49A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76"/>
        <c:axId val="213633664"/>
        <c:axId val="213328256"/>
      </c:barChart>
      <c:catAx>
        <c:axId val="213633664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one"/>
        <c:spPr>
          <a:ln>
            <a:solidFill>
              <a:schemeClr val="tx1"/>
            </a:solidFill>
          </a:ln>
        </c:spPr>
        <c:crossAx val="213328256"/>
        <c:crosses val="autoZero"/>
        <c:auto val="1"/>
        <c:lblAlgn val="ctr"/>
        <c:lblOffset val="100"/>
        <c:noMultiLvlLbl val="0"/>
      </c:catAx>
      <c:valAx>
        <c:axId val="213328256"/>
        <c:scaling>
          <c:orientation val="minMax"/>
          <c:max val="1.5"/>
          <c:min val="-1.5"/>
        </c:scaling>
        <c:delete val="0"/>
        <c:axPos val="t"/>
        <c:numFmt formatCode="0.00" sourceLinked="1"/>
        <c:majorTickMark val="none"/>
        <c:minorTickMark val="none"/>
        <c:tickLblPos val="none"/>
        <c:spPr>
          <a:ln>
            <a:noFill/>
          </a:ln>
        </c:spPr>
        <c:crossAx val="2136336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935032511180005E-2"/>
          <c:y val="2.42980575876772E-2"/>
          <c:w val="0.97412768525885485"/>
          <c:h val="0.8443527647821772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01-6836-4AC3-BC41-C728B4080D91}"/>
              </c:ext>
            </c:extLst>
          </c:dPt>
          <c:dPt>
            <c:idx val="1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03-6836-4AC3-BC41-C728B4080D91}"/>
              </c:ext>
            </c:extLst>
          </c:dPt>
          <c:dPt>
            <c:idx val="2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05-6836-4AC3-BC41-C728B4080D91}"/>
              </c:ext>
            </c:extLst>
          </c:dPt>
          <c:dPt>
            <c:idx val="3"/>
            <c:invertIfNegative val="0"/>
            <c:bubble3D val="0"/>
            <c:spPr>
              <a:solidFill>
                <a:srgbClr val="FF64FF"/>
              </a:solidFill>
            </c:spPr>
            <c:extLst>
              <c:ext xmlns:c16="http://schemas.microsoft.com/office/drawing/2014/chart" uri="{C3380CC4-5D6E-409C-BE32-E72D297353CC}">
                <c16:uniqueId val="{00000007-6836-4AC3-BC41-C728B4080D91}"/>
              </c:ext>
            </c:extLst>
          </c:dPt>
          <c:dPt>
            <c:idx val="4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09-6836-4AC3-BC41-C728B4080D91}"/>
              </c:ext>
            </c:extLst>
          </c:dPt>
          <c:dPt>
            <c:idx val="5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0B-6836-4AC3-BC41-C728B4080D91}"/>
              </c:ext>
            </c:extLst>
          </c:dPt>
          <c:dPt>
            <c:idx val="6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0D-6836-4AC3-BC41-C728B4080D91}"/>
              </c:ext>
            </c:extLst>
          </c:dPt>
          <c:dPt>
            <c:idx val="7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0F-6836-4AC3-BC41-C728B4080D91}"/>
              </c:ext>
            </c:extLst>
          </c:dPt>
          <c:dPt>
            <c:idx val="8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11-6836-4AC3-BC41-C728B4080D91}"/>
              </c:ext>
            </c:extLst>
          </c:dPt>
          <c:dPt>
            <c:idx val="9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13-6836-4AC3-BC41-C728B4080D91}"/>
              </c:ext>
            </c:extLst>
          </c:dPt>
          <c:dPt>
            <c:idx val="10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15-6836-4AC3-BC41-C728B4080D91}"/>
              </c:ext>
            </c:extLst>
          </c:dPt>
          <c:dPt>
            <c:idx val="11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17-6836-4AC3-BC41-C728B4080D91}"/>
              </c:ext>
            </c:extLst>
          </c:dPt>
          <c:dPt>
            <c:idx val="12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19-6836-4AC3-BC41-C728B4080D91}"/>
              </c:ext>
            </c:extLst>
          </c:dPt>
          <c:dPt>
            <c:idx val="13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1B-6836-4AC3-BC41-C728B4080D91}"/>
              </c:ext>
            </c:extLst>
          </c:dPt>
          <c:dPt>
            <c:idx val="14"/>
            <c:invertIfNegative val="0"/>
            <c:bubble3D val="0"/>
            <c:spPr>
              <a:solidFill>
                <a:srgbClr val="FF64FF"/>
              </a:solidFill>
            </c:spPr>
            <c:extLst>
              <c:ext xmlns:c16="http://schemas.microsoft.com/office/drawing/2014/chart" uri="{C3380CC4-5D6E-409C-BE32-E72D297353CC}">
                <c16:uniqueId val="{0000001D-6836-4AC3-BC41-C728B4080D91}"/>
              </c:ext>
            </c:extLst>
          </c:dPt>
          <c:dPt>
            <c:idx val="15"/>
            <c:invertIfNegative val="0"/>
            <c:bubble3D val="0"/>
            <c:spPr>
              <a:solidFill>
                <a:srgbClr val="FF64FF"/>
              </a:solidFill>
            </c:spPr>
            <c:extLst>
              <c:ext xmlns:c16="http://schemas.microsoft.com/office/drawing/2014/chart" uri="{C3380CC4-5D6E-409C-BE32-E72D297353CC}">
                <c16:uniqueId val="{0000001F-6836-4AC3-BC41-C728B4080D91}"/>
              </c:ext>
            </c:extLst>
          </c:dPt>
          <c:dPt>
            <c:idx val="16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21-6836-4AC3-BC41-C728B4080D91}"/>
              </c:ext>
            </c:extLst>
          </c:dPt>
          <c:dPt>
            <c:idx val="17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23-6836-4AC3-BC41-C728B4080D91}"/>
              </c:ext>
            </c:extLst>
          </c:dPt>
          <c:dPt>
            <c:idx val="18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25-6836-4AC3-BC41-C728B4080D91}"/>
              </c:ext>
            </c:extLst>
          </c:dPt>
          <c:dPt>
            <c:idx val="19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27-6836-4AC3-BC41-C728B4080D91}"/>
              </c:ext>
            </c:extLst>
          </c:dPt>
          <c:dPt>
            <c:idx val="20"/>
            <c:invertIfNegative val="0"/>
            <c:bubble3D val="0"/>
            <c:spPr>
              <a:solidFill>
                <a:srgbClr val="FF64FF"/>
              </a:solidFill>
            </c:spPr>
            <c:extLst>
              <c:ext xmlns:c16="http://schemas.microsoft.com/office/drawing/2014/chart" uri="{C3380CC4-5D6E-409C-BE32-E72D297353CC}">
                <c16:uniqueId val="{00000029-6836-4AC3-BC41-C728B4080D91}"/>
              </c:ext>
            </c:extLst>
          </c:dPt>
          <c:dPt>
            <c:idx val="21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2B-6836-4AC3-BC41-C728B4080D91}"/>
              </c:ext>
            </c:extLst>
          </c:dPt>
          <c:dPt>
            <c:idx val="22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2D-6836-4AC3-BC41-C728B4080D91}"/>
              </c:ext>
            </c:extLst>
          </c:dPt>
          <c:dPt>
            <c:idx val="23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2F-6836-4AC3-BC41-C728B4080D91}"/>
              </c:ext>
            </c:extLst>
          </c:dPt>
          <c:dPt>
            <c:idx val="24"/>
            <c:invertIfNegative val="0"/>
            <c:bubble3D val="0"/>
            <c:spPr>
              <a:solidFill>
                <a:srgbClr val="FF64FF"/>
              </a:solidFill>
            </c:spPr>
            <c:extLst>
              <c:ext xmlns:c16="http://schemas.microsoft.com/office/drawing/2014/chart" uri="{C3380CC4-5D6E-409C-BE32-E72D297353CC}">
                <c16:uniqueId val="{00000031-6836-4AC3-BC41-C728B4080D91}"/>
              </c:ext>
            </c:extLst>
          </c:dPt>
          <c:dPt>
            <c:idx val="25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33-6836-4AC3-BC41-C728B4080D91}"/>
              </c:ext>
            </c:extLst>
          </c:dPt>
          <c:dPt>
            <c:idx val="26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35-6836-4AC3-BC41-C728B4080D91}"/>
              </c:ext>
            </c:extLst>
          </c:dPt>
          <c:dPt>
            <c:idx val="27"/>
            <c:invertIfNegative val="0"/>
            <c:bubble3D val="0"/>
            <c:spPr>
              <a:solidFill>
                <a:srgbClr val="42A0FF"/>
              </a:solidFill>
            </c:spPr>
            <c:extLst>
              <c:ext xmlns:c16="http://schemas.microsoft.com/office/drawing/2014/chart" uri="{C3380CC4-5D6E-409C-BE32-E72D297353CC}">
                <c16:uniqueId val="{00000037-6836-4AC3-BC41-C728B4080D91}"/>
              </c:ext>
            </c:extLst>
          </c:dPt>
          <c:dPt>
            <c:idx val="28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39-6836-4AC3-BC41-C728B4080D91}"/>
              </c:ext>
            </c:extLst>
          </c:dPt>
          <c:dPt>
            <c:idx val="29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3B-6836-4AC3-BC41-C728B4080D91}"/>
              </c:ext>
            </c:extLst>
          </c:dPt>
          <c:dPt>
            <c:idx val="30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3D-6836-4AC3-BC41-C728B4080D91}"/>
              </c:ext>
            </c:extLst>
          </c:dPt>
          <c:dLbls>
            <c:dLbl>
              <c:idx val="0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6836-4AC3-BC41-C728B4080D91}"/>
                </c:ext>
              </c:extLst>
            </c:dLbl>
            <c:dLbl>
              <c:idx val="1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6836-4AC3-BC41-C728B4080D91}"/>
                </c:ext>
              </c:extLst>
            </c:dLbl>
            <c:dLbl>
              <c:idx val="2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6836-4AC3-BC41-C728B4080D91}"/>
                </c:ext>
              </c:extLst>
            </c:dLbl>
            <c:dLbl>
              <c:idx val="3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6836-4AC3-BC41-C728B4080D91}"/>
                </c:ext>
              </c:extLst>
            </c:dLbl>
            <c:dLbl>
              <c:idx val="4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6836-4AC3-BC41-C728B4080D91}"/>
                </c:ext>
              </c:extLst>
            </c:dLbl>
            <c:dLbl>
              <c:idx val="5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6836-4AC3-BC41-C728B4080D91}"/>
                </c:ext>
              </c:extLst>
            </c:dLbl>
            <c:dLbl>
              <c:idx val="6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6836-4AC3-BC41-C728B4080D91}"/>
                </c:ext>
              </c:extLst>
            </c:dLbl>
            <c:dLbl>
              <c:idx val="7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F-6836-4AC3-BC41-C728B4080D91}"/>
                </c:ext>
              </c:extLst>
            </c:dLbl>
            <c:dLbl>
              <c:idx val="8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1-6836-4AC3-BC41-C728B4080D91}"/>
                </c:ext>
              </c:extLst>
            </c:dLbl>
            <c:dLbl>
              <c:idx val="9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3-6836-4AC3-BC41-C728B4080D91}"/>
                </c:ext>
              </c:extLst>
            </c:dLbl>
            <c:dLbl>
              <c:idx val="10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5-6836-4AC3-BC41-C728B4080D91}"/>
                </c:ext>
              </c:extLst>
            </c:dLbl>
            <c:dLbl>
              <c:idx val="11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7-6836-4AC3-BC41-C728B4080D91}"/>
                </c:ext>
              </c:extLst>
            </c:dLbl>
            <c:dLbl>
              <c:idx val="12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9-6836-4AC3-BC41-C728B4080D91}"/>
                </c:ext>
              </c:extLst>
            </c:dLbl>
            <c:dLbl>
              <c:idx val="13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B-6836-4AC3-BC41-C728B4080D91}"/>
                </c:ext>
              </c:extLst>
            </c:dLbl>
            <c:dLbl>
              <c:idx val="14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D-6836-4AC3-BC41-C728B4080D91}"/>
                </c:ext>
              </c:extLst>
            </c:dLbl>
            <c:dLbl>
              <c:idx val="15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F-6836-4AC3-BC41-C728B4080D91}"/>
                </c:ext>
              </c:extLst>
            </c:dLbl>
            <c:dLbl>
              <c:idx val="16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1-6836-4AC3-BC41-C728B4080D91}"/>
                </c:ext>
              </c:extLst>
            </c:dLbl>
            <c:dLbl>
              <c:idx val="17"/>
              <c:tx>
                <c:rich>
                  <a:bodyPr/>
                  <a:lstStyle/>
                  <a:p>
                    <a:pPr>
                      <a:defRPr sz="800" b="1" baseline="0">
                        <a:solidFill>
                          <a:srgbClr val="000000"/>
                        </a:solidFill>
                        <a:latin typeface="Arial"/>
                      </a:defRPr>
                    </a:pPr>
                    <a:r>
                      <a:rPr lang="en-US"/>
                      <a:t>0.19</a:t>
                    </a:r>
                  </a:p>
                </c:rich>
              </c:tx>
              <c:numFmt formatCode="0.00" sourceLinked="0"/>
              <c:spPr>
                <a:noFill/>
                <a:ln w="25374">
                  <a:noFill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6836-4AC3-BC41-C728B4080D91}"/>
                </c:ext>
              </c:extLst>
            </c:dLbl>
            <c:dLbl>
              <c:idx val="18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5-6836-4AC3-BC41-C728B4080D91}"/>
                </c:ext>
              </c:extLst>
            </c:dLbl>
            <c:dLbl>
              <c:idx val="19"/>
              <c:tx>
                <c:rich>
                  <a:bodyPr/>
                  <a:lstStyle/>
                  <a:p>
                    <a:pPr>
                      <a:defRPr sz="800" b="1" baseline="0">
                        <a:solidFill>
                          <a:srgbClr val="000000"/>
                        </a:solidFill>
                        <a:latin typeface="Arial"/>
                      </a:defRPr>
                    </a:pPr>
                    <a:r>
                      <a:rPr lang="en-US"/>
                      <a:t>0.12</a:t>
                    </a:r>
                  </a:p>
                </c:rich>
              </c:tx>
              <c:numFmt formatCode="0.00" sourceLinked="0"/>
              <c:spPr>
                <a:noFill/>
                <a:ln w="25374">
                  <a:noFill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6836-4AC3-BC41-C728B4080D91}"/>
                </c:ext>
              </c:extLst>
            </c:dLbl>
            <c:dLbl>
              <c:idx val="20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9-6836-4AC3-BC41-C728B4080D91}"/>
                </c:ext>
              </c:extLst>
            </c:dLbl>
            <c:dLbl>
              <c:idx val="21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B-6836-4AC3-BC41-C728B4080D91}"/>
                </c:ext>
              </c:extLst>
            </c:dLbl>
            <c:dLbl>
              <c:idx val="22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D-6836-4AC3-BC41-C728B4080D91}"/>
                </c:ext>
              </c:extLst>
            </c:dLbl>
            <c:dLbl>
              <c:idx val="23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F-6836-4AC3-BC41-C728B4080D91}"/>
                </c:ext>
              </c:extLst>
            </c:dLbl>
            <c:dLbl>
              <c:idx val="24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31-6836-4AC3-BC41-C728B4080D91}"/>
                </c:ext>
              </c:extLst>
            </c:dLbl>
            <c:dLbl>
              <c:idx val="25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33-6836-4AC3-BC41-C728B4080D91}"/>
                </c:ext>
              </c:extLst>
            </c:dLbl>
            <c:dLbl>
              <c:idx val="26"/>
              <c:tx>
                <c:rich>
                  <a:bodyPr/>
                  <a:lstStyle/>
                  <a:p>
                    <a:pPr>
                      <a:defRPr sz="800" b="1" baseline="0">
                        <a:solidFill>
                          <a:srgbClr val="000000"/>
                        </a:solidFill>
                        <a:latin typeface="Arial"/>
                      </a:defRPr>
                    </a:pPr>
                    <a:r>
                      <a:rPr lang="en-US"/>
                      <a:t>0.06</a:t>
                    </a:r>
                  </a:p>
                </c:rich>
              </c:tx>
              <c:numFmt formatCode="0.00" sourceLinked="0"/>
              <c:spPr>
                <a:noFill/>
                <a:ln w="25374">
                  <a:noFill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5-6836-4AC3-BC41-C728B4080D91}"/>
                </c:ext>
              </c:extLst>
            </c:dLbl>
            <c:dLbl>
              <c:idx val="27"/>
              <c:tx>
                <c:rich>
                  <a:bodyPr/>
                  <a:lstStyle/>
                  <a:p>
                    <a:pPr>
                      <a:defRPr sz="800" b="1" baseline="0">
                        <a:solidFill>
                          <a:srgbClr val="000000"/>
                        </a:solidFill>
                        <a:latin typeface="Arial"/>
                      </a:defRPr>
                    </a:pPr>
                    <a:r>
                      <a:rPr lang="en-US"/>
                      <a:t>0.04</a:t>
                    </a:r>
                  </a:p>
                </c:rich>
              </c:tx>
              <c:numFmt formatCode="0.00" sourceLinked="0"/>
              <c:spPr>
                <a:noFill/>
                <a:ln w="25374">
                  <a:noFill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7-6836-4AC3-BC41-C728B4080D91}"/>
                </c:ext>
              </c:extLst>
            </c:dLbl>
            <c:dLbl>
              <c:idx val="28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39-6836-4AC3-BC41-C728B4080D91}"/>
                </c:ext>
              </c:extLst>
            </c:dLbl>
            <c:dLbl>
              <c:idx val="29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3B-6836-4AC3-BC41-C728B4080D91}"/>
                </c:ext>
              </c:extLst>
            </c:dLbl>
            <c:dLbl>
              <c:idx val="30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3D-6836-4AC3-BC41-C728B4080D91}"/>
                </c:ext>
              </c:extLst>
            </c:dLbl>
            <c:numFmt formatCode="#,##0.00" sourceLinked="0"/>
            <c:spPr>
              <a:noFill/>
              <a:ln w="25374">
                <a:noFill/>
              </a:ln>
            </c:spPr>
            <c:txPr>
              <a:bodyPr/>
              <a:lstStyle/>
              <a:p>
                <a:pPr>
                  <a:defRPr sz="1000" baseline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Sheet1!$A$2:$A$32</c:f>
              <c:strCache>
                <c:ptCount val="31"/>
                <c:pt idx="0">
                  <c:v>Overall Satisfaction</c:v>
                </c:pt>
                <c:pt idx="1">
                  <c:v>Attribute 1</c:v>
                </c:pt>
                <c:pt idx="2">
                  <c:v>Attribute 2</c:v>
                </c:pt>
                <c:pt idx="3">
                  <c:v>Attribute 3</c:v>
                </c:pt>
                <c:pt idx="4">
                  <c:v>Attribute 4</c:v>
                </c:pt>
                <c:pt idx="5">
                  <c:v>Attribute 5</c:v>
                </c:pt>
                <c:pt idx="6">
                  <c:v>Attribute 6</c:v>
                </c:pt>
                <c:pt idx="7">
                  <c:v>Attribute 7</c:v>
                </c:pt>
                <c:pt idx="8">
                  <c:v>Attribute 8</c:v>
                </c:pt>
                <c:pt idx="9">
                  <c:v>Attribute 9</c:v>
                </c:pt>
                <c:pt idx="10">
                  <c:v>Attribute 10</c:v>
                </c:pt>
                <c:pt idx="11">
                  <c:v>Attribute 11</c:v>
                </c:pt>
                <c:pt idx="12">
                  <c:v>Attribute 12</c:v>
                </c:pt>
                <c:pt idx="13">
                  <c:v>Attribute 13</c:v>
                </c:pt>
                <c:pt idx="14">
                  <c:v>Attribute 14</c:v>
                </c:pt>
                <c:pt idx="15">
                  <c:v>Attribute 15</c:v>
                </c:pt>
                <c:pt idx="16">
                  <c:v>Attribute 16</c:v>
                </c:pt>
                <c:pt idx="17">
                  <c:v>Attribute 17</c:v>
                </c:pt>
                <c:pt idx="18">
                  <c:v>Attribute 18</c:v>
                </c:pt>
                <c:pt idx="19">
                  <c:v>Attribute 19</c:v>
                </c:pt>
                <c:pt idx="20">
                  <c:v>Attribute 20</c:v>
                </c:pt>
                <c:pt idx="21">
                  <c:v>Attribute 21</c:v>
                </c:pt>
                <c:pt idx="22">
                  <c:v>Attribute 22</c:v>
                </c:pt>
                <c:pt idx="23">
                  <c:v>Attribute 23</c:v>
                </c:pt>
                <c:pt idx="24">
                  <c:v>Attribute 24</c:v>
                </c:pt>
                <c:pt idx="25">
                  <c:v>Attribute 25</c:v>
                </c:pt>
                <c:pt idx="26">
                  <c:v>Attribute 26</c:v>
                </c:pt>
                <c:pt idx="27">
                  <c:v>Attribute 27</c:v>
                </c:pt>
                <c:pt idx="28">
                  <c:v>Attribute 28</c:v>
                </c:pt>
                <c:pt idx="29">
                  <c:v>Attribute 29</c:v>
                </c:pt>
                <c:pt idx="30">
                  <c:v>Attribute 30</c:v>
                </c:pt>
              </c:strCache>
            </c:strRef>
          </c:cat>
          <c:val>
            <c:numRef>
              <c:f>Sheet1!$B$2:$B$32</c:f>
              <c:numCache>
                <c:formatCode>0.00</c:formatCode>
                <c:ptCount val="31"/>
                <c:pt idx="0">
                  <c:v>7.0720000000000005E-2</c:v>
                </c:pt>
                <c:pt idx="1">
                  <c:v>0.22763</c:v>
                </c:pt>
                <c:pt idx="2">
                  <c:v>0.16550999999999999</c:v>
                </c:pt>
                <c:pt idx="3">
                  <c:v>5.3670000000000002E-2</c:v>
                </c:pt>
                <c:pt idx="4">
                  <c:v>0.52820999999999996</c:v>
                </c:pt>
                <c:pt idx="5">
                  <c:v>0.19406000000000001</c:v>
                </c:pt>
                <c:pt idx="6">
                  <c:v>0.22486999999999999</c:v>
                </c:pt>
                <c:pt idx="7">
                  <c:v>0.17443</c:v>
                </c:pt>
                <c:pt idx="8">
                  <c:v>0.19882</c:v>
                </c:pt>
                <c:pt idx="9">
                  <c:v>0.19850999999999999</c:v>
                </c:pt>
                <c:pt idx="10">
                  <c:v>0.20213</c:v>
                </c:pt>
                <c:pt idx="11">
                  <c:v>0.1923</c:v>
                </c:pt>
                <c:pt idx="12">
                  <c:v>0.29310000000000003</c:v>
                </c:pt>
                <c:pt idx="13">
                  <c:v>0.12528</c:v>
                </c:pt>
                <c:pt idx="14">
                  <c:v>5.0600000000000003E-3</c:v>
                </c:pt>
                <c:pt idx="15">
                  <c:v>1.7389999999999999E-2</c:v>
                </c:pt>
                <c:pt idx="16">
                  <c:v>5.2049999999999999E-2</c:v>
                </c:pt>
                <c:pt idx="17">
                  <c:v>-0.18695000000000001</c:v>
                </c:pt>
                <c:pt idx="18">
                  <c:v>0.11215</c:v>
                </c:pt>
                <c:pt idx="19">
                  <c:v>-0.12121</c:v>
                </c:pt>
                <c:pt idx="20">
                  <c:v>1.992E-2</c:v>
                </c:pt>
                <c:pt idx="21">
                  <c:v>0.32751999999999998</c:v>
                </c:pt>
                <c:pt idx="22">
                  <c:v>0.13528000000000001</c:v>
                </c:pt>
                <c:pt idx="23">
                  <c:v>0.26504</c:v>
                </c:pt>
                <c:pt idx="24">
                  <c:v>1.1089999999999999E-2</c:v>
                </c:pt>
                <c:pt idx="25">
                  <c:v>0.47495999999999999</c:v>
                </c:pt>
                <c:pt idx="26">
                  <c:v>-5.9650000000000002E-2</c:v>
                </c:pt>
                <c:pt idx="27">
                  <c:v>-3.5900000000000001E-2</c:v>
                </c:pt>
                <c:pt idx="28">
                  <c:v>0.18468999999999999</c:v>
                </c:pt>
                <c:pt idx="29">
                  <c:v>0.11056000000000001</c:v>
                </c:pt>
                <c:pt idx="30">
                  <c:v>0.13486999999999999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E-6836-4AC3-BC41-C728B4080D9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cat>
            <c:strRef>
              <c:f>Sheet1!$A$2:$A$32</c:f>
              <c:strCache>
                <c:ptCount val="31"/>
                <c:pt idx="0">
                  <c:v>Overall Satisfaction</c:v>
                </c:pt>
                <c:pt idx="1">
                  <c:v>Attribute 1</c:v>
                </c:pt>
                <c:pt idx="2">
                  <c:v>Attribute 2</c:v>
                </c:pt>
                <c:pt idx="3">
                  <c:v>Attribute 3</c:v>
                </c:pt>
                <c:pt idx="4">
                  <c:v>Attribute 4</c:v>
                </c:pt>
                <c:pt idx="5">
                  <c:v>Attribute 5</c:v>
                </c:pt>
                <c:pt idx="6">
                  <c:v>Attribute 6</c:v>
                </c:pt>
                <c:pt idx="7">
                  <c:v>Attribute 7</c:v>
                </c:pt>
                <c:pt idx="8">
                  <c:v>Attribute 8</c:v>
                </c:pt>
                <c:pt idx="9">
                  <c:v>Attribute 9</c:v>
                </c:pt>
                <c:pt idx="10">
                  <c:v>Attribute 10</c:v>
                </c:pt>
                <c:pt idx="11">
                  <c:v>Attribute 11</c:v>
                </c:pt>
                <c:pt idx="12">
                  <c:v>Attribute 12</c:v>
                </c:pt>
                <c:pt idx="13">
                  <c:v>Attribute 13</c:v>
                </c:pt>
                <c:pt idx="14">
                  <c:v>Attribute 14</c:v>
                </c:pt>
                <c:pt idx="15">
                  <c:v>Attribute 15</c:v>
                </c:pt>
                <c:pt idx="16">
                  <c:v>Attribute 16</c:v>
                </c:pt>
                <c:pt idx="17">
                  <c:v>Attribute 17</c:v>
                </c:pt>
                <c:pt idx="18">
                  <c:v>Attribute 18</c:v>
                </c:pt>
                <c:pt idx="19">
                  <c:v>Attribute 19</c:v>
                </c:pt>
                <c:pt idx="20">
                  <c:v>Attribute 20</c:v>
                </c:pt>
                <c:pt idx="21">
                  <c:v>Attribute 21</c:v>
                </c:pt>
                <c:pt idx="22">
                  <c:v>Attribute 22</c:v>
                </c:pt>
                <c:pt idx="23">
                  <c:v>Attribute 23</c:v>
                </c:pt>
                <c:pt idx="24">
                  <c:v>Attribute 24</c:v>
                </c:pt>
                <c:pt idx="25">
                  <c:v>Attribute 25</c:v>
                </c:pt>
                <c:pt idx="26">
                  <c:v>Attribute 26</c:v>
                </c:pt>
                <c:pt idx="27">
                  <c:v>Attribute 27</c:v>
                </c:pt>
                <c:pt idx="28">
                  <c:v>Attribute 28</c:v>
                </c:pt>
                <c:pt idx="29">
                  <c:v>Attribute 29</c:v>
                </c:pt>
                <c:pt idx="30">
                  <c:v>Attribute 30</c:v>
                </c:pt>
              </c:strCache>
            </c:strRef>
          </c:cat>
          <c:val>
            <c:numRef>
              <c:f>Sheet1!$C$2:$C$32</c:f>
              <c:numCache>
                <c:formatCode>General</c:formatCode>
                <c:ptCount val="31"/>
              </c:numCache>
            </c:numRef>
          </c:val>
          <c:extLst>
            <c:ext xmlns:c16="http://schemas.microsoft.com/office/drawing/2014/chart" uri="{C3380CC4-5D6E-409C-BE32-E72D297353CC}">
              <c16:uniqueId val="{0000003F-6836-4AC3-BC41-C728B4080D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76"/>
        <c:axId val="211576320"/>
        <c:axId val="211577856"/>
      </c:barChart>
      <c:catAx>
        <c:axId val="211576320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one"/>
        <c:spPr>
          <a:ln>
            <a:solidFill>
              <a:schemeClr val="tx1"/>
            </a:solidFill>
          </a:ln>
        </c:spPr>
        <c:crossAx val="211577856"/>
        <c:crosses val="autoZero"/>
        <c:auto val="1"/>
        <c:lblAlgn val="ctr"/>
        <c:lblOffset val="100"/>
        <c:noMultiLvlLbl val="0"/>
      </c:catAx>
      <c:valAx>
        <c:axId val="211577856"/>
        <c:scaling>
          <c:orientation val="minMax"/>
          <c:max val="1.5"/>
          <c:min val="-1.5"/>
        </c:scaling>
        <c:delete val="0"/>
        <c:axPos val="t"/>
        <c:numFmt formatCode="0.00" sourceLinked="1"/>
        <c:majorTickMark val="none"/>
        <c:minorTickMark val="none"/>
        <c:tickLblPos val="none"/>
        <c:spPr>
          <a:ln>
            <a:noFill/>
          </a:ln>
        </c:spPr>
        <c:crossAx val="2115763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935032511180005E-2"/>
          <c:y val="2.42980575876772E-2"/>
          <c:w val="0.97412768525885485"/>
          <c:h val="0.8443527647821772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01-6123-47C0-BA8F-C9AA504AAAD2}"/>
              </c:ext>
            </c:extLst>
          </c:dPt>
          <c:dPt>
            <c:idx val="1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03-6123-47C0-BA8F-C9AA504AAAD2}"/>
              </c:ext>
            </c:extLst>
          </c:dPt>
          <c:dPt>
            <c:idx val="2"/>
            <c:invertIfNegative val="0"/>
            <c:bubble3D val="0"/>
            <c:spPr>
              <a:solidFill>
                <a:srgbClr val="FF64FF"/>
              </a:solidFill>
            </c:spPr>
            <c:extLst>
              <c:ext xmlns:c16="http://schemas.microsoft.com/office/drawing/2014/chart" uri="{C3380CC4-5D6E-409C-BE32-E72D297353CC}">
                <c16:uniqueId val="{00000005-6123-47C0-BA8F-C9AA504AAAD2}"/>
              </c:ext>
            </c:extLst>
          </c:dPt>
          <c:dPt>
            <c:idx val="3"/>
            <c:invertIfNegative val="0"/>
            <c:bubble3D val="0"/>
            <c:spPr>
              <a:solidFill>
                <a:srgbClr val="FF64FF"/>
              </a:solidFill>
            </c:spPr>
            <c:extLst>
              <c:ext xmlns:c16="http://schemas.microsoft.com/office/drawing/2014/chart" uri="{C3380CC4-5D6E-409C-BE32-E72D297353CC}">
                <c16:uniqueId val="{00000007-6123-47C0-BA8F-C9AA504AAAD2}"/>
              </c:ext>
            </c:extLst>
          </c:dPt>
          <c:dPt>
            <c:idx val="4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09-6123-47C0-BA8F-C9AA504AAAD2}"/>
              </c:ext>
            </c:extLst>
          </c:dPt>
          <c:dPt>
            <c:idx val="5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0B-6123-47C0-BA8F-C9AA504AAAD2}"/>
              </c:ext>
            </c:extLst>
          </c:dPt>
          <c:dPt>
            <c:idx val="6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0D-6123-47C0-BA8F-C9AA504AAAD2}"/>
              </c:ext>
            </c:extLst>
          </c:dPt>
          <c:dPt>
            <c:idx val="7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0F-6123-47C0-BA8F-C9AA504AAAD2}"/>
              </c:ext>
            </c:extLst>
          </c:dPt>
          <c:dPt>
            <c:idx val="8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11-6123-47C0-BA8F-C9AA504AAAD2}"/>
              </c:ext>
            </c:extLst>
          </c:dPt>
          <c:dPt>
            <c:idx val="9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13-6123-47C0-BA8F-C9AA504AAAD2}"/>
              </c:ext>
            </c:extLst>
          </c:dPt>
          <c:dPt>
            <c:idx val="10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15-6123-47C0-BA8F-C9AA504AAAD2}"/>
              </c:ext>
            </c:extLst>
          </c:dPt>
          <c:dPt>
            <c:idx val="11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17-6123-47C0-BA8F-C9AA504AAAD2}"/>
              </c:ext>
            </c:extLst>
          </c:dPt>
          <c:dPt>
            <c:idx val="12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19-6123-47C0-BA8F-C9AA504AAAD2}"/>
              </c:ext>
            </c:extLst>
          </c:dPt>
          <c:dPt>
            <c:idx val="13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1B-6123-47C0-BA8F-C9AA504AAAD2}"/>
              </c:ext>
            </c:extLst>
          </c:dPt>
          <c:dPt>
            <c:idx val="14"/>
            <c:invertIfNegative val="0"/>
            <c:bubble3D val="0"/>
            <c:spPr>
              <a:solidFill>
                <a:srgbClr val="42A0FF"/>
              </a:solidFill>
            </c:spPr>
            <c:extLst>
              <c:ext xmlns:c16="http://schemas.microsoft.com/office/drawing/2014/chart" uri="{C3380CC4-5D6E-409C-BE32-E72D297353CC}">
                <c16:uniqueId val="{0000001D-6123-47C0-BA8F-C9AA504AAAD2}"/>
              </c:ext>
            </c:extLst>
          </c:dPt>
          <c:dPt>
            <c:idx val="15"/>
            <c:invertIfNegative val="0"/>
            <c:bubble3D val="0"/>
            <c:spPr>
              <a:solidFill>
                <a:srgbClr val="FF64FF"/>
              </a:solidFill>
            </c:spPr>
            <c:extLst>
              <c:ext xmlns:c16="http://schemas.microsoft.com/office/drawing/2014/chart" uri="{C3380CC4-5D6E-409C-BE32-E72D297353CC}">
                <c16:uniqueId val="{0000001F-6123-47C0-BA8F-C9AA504AAAD2}"/>
              </c:ext>
            </c:extLst>
          </c:dPt>
          <c:dPt>
            <c:idx val="16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21-6123-47C0-BA8F-C9AA504AAAD2}"/>
              </c:ext>
            </c:extLst>
          </c:dPt>
          <c:dPt>
            <c:idx val="17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23-6123-47C0-BA8F-C9AA504AAAD2}"/>
              </c:ext>
            </c:extLst>
          </c:dPt>
          <c:dPt>
            <c:idx val="18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25-6123-47C0-BA8F-C9AA504AAAD2}"/>
              </c:ext>
            </c:extLst>
          </c:dPt>
          <c:dPt>
            <c:idx val="19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27-6123-47C0-BA8F-C9AA504AAAD2}"/>
              </c:ext>
            </c:extLst>
          </c:dPt>
          <c:dPt>
            <c:idx val="20"/>
            <c:invertIfNegative val="0"/>
            <c:bubble3D val="0"/>
            <c:spPr>
              <a:solidFill>
                <a:srgbClr val="FF64FF"/>
              </a:solidFill>
            </c:spPr>
            <c:extLst>
              <c:ext xmlns:c16="http://schemas.microsoft.com/office/drawing/2014/chart" uri="{C3380CC4-5D6E-409C-BE32-E72D297353CC}">
                <c16:uniqueId val="{00000029-6123-47C0-BA8F-C9AA504AAAD2}"/>
              </c:ext>
            </c:extLst>
          </c:dPt>
          <c:dPt>
            <c:idx val="21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2B-6123-47C0-BA8F-C9AA504AAAD2}"/>
              </c:ext>
            </c:extLst>
          </c:dPt>
          <c:dPt>
            <c:idx val="22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2D-6123-47C0-BA8F-C9AA504AAAD2}"/>
              </c:ext>
            </c:extLst>
          </c:dPt>
          <c:dPt>
            <c:idx val="23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2F-6123-47C0-BA8F-C9AA504AAAD2}"/>
              </c:ext>
            </c:extLst>
          </c:dPt>
          <c:dPt>
            <c:idx val="24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31-6123-47C0-BA8F-C9AA504AAAD2}"/>
              </c:ext>
            </c:extLst>
          </c:dPt>
          <c:dPt>
            <c:idx val="25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33-6123-47C0-BA8F-C9AA504AAAD2}"/>
              </c:ext>
            </c:extLst>
          </c:dPt>
          <c:dPt>
            <c:idx val="26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35-6123-47C0-BA8F-C9AA504AAAD2}"/>
              </c:ext>
            </c:extLst>
          </c:dPt>
          <c:dPt>
            <c:idx val="27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37-6123-47C0-BA8F-C9AA504AAAD2}"/>
              </c:ext>
            </c:extLst>
          </c:dPt>
          <c:dPt>
            <c:idx val="28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39-6123-47C0-BA8F-C9AA504AAAD2}"/>
              </c:ext>
            </c:extLst>
          </c:dPt>
          <c:dPt>
            <c:idx val="29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3B-6123-47C0-BA8F-C9AA504AAAD2}"/>
              </c:ext>
            </c:extLst>
          </c:dPt>
          <c:dPt>
            <c:idx val="30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3D-6123-47C0-BA8F-C9AA504AAAD2}"/>
              </c:ext>
            </c:extLst>
          </c:dPt>
          <c:dLbls>
            <c:dLbl>
              <c:idx val="0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6123-47C0-BA8F-C9AA504AAAD2}"/>
                </c:ext>
              </c:extLst>
            </c:dLbl>
            <c:dLbl>
              <c:idx val="1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6123-47C0-BA8F-C9AA504AAAD2}"/>
                </c:ext>
              </c:extLst>
            </c:dLbl>
            <c:dLbl>
              <c:idx val="2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6123-47C0-BA8F-C9AA504AAAD2}"/>
                </c:ext>
              </c:extLst>
            </c:dLbl>
            <c:dLbl>
              <c:idx val="3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6123-47C0-BA8F-C9AA504AAAD2}"/>
                </c:ext>
              </c:extLst>
            </c:dLbl>
            <c:dLbl>
              <c:idx val="4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6123-47C0-BA8F-C9AA504AAAD2}"/>
                </c:ext>
              </c:extLst>
            </c:dLbl>
            <c:dLbl>
              <c:idx val="5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6123-47C0-BA8F-C9AA504AAAD2}"/>
                </c:ext>
              </c:extLst>
            </c:dLbl>
            <c:dLbl>
              <c:idx val="6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6123-47C0-BA8F-C9AA504AAAD2}"/>
                </c:ext>
              </c:extLst>
            </c:dLbl>
            <c:dLbl>
              <c:idx val="7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F-6123-47C0-BA8F-C9AA504AAAD2}"/>
                </c:ext>
              </c:extLst>
            </c:dLbl>
            <c:dLbl>
              <c:idx val="8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1-6123-47C0-BA8F-C9AA504AAAD2}"/>
                </c:ext>
              </c:extLst>
            </c:dLbl>
            <c:dLbl>
              <c:idx val="9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3-6123-47C0-BA8F-C9AA504AAAD2}"/>
                </c:ext>
              </c:extLst>
            </c:dLbl>
            <c:dLbl>
              <c:idx val="10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5-6123-47C0-BA8F-C9AA504AAAD2}"/>
                </c:ext>
              </c:extLst>
            </c:dLbl>
            <c:dLbl>
              <c:idx val="11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7-6123-47C0-BA8F-C9AA504AAAD2}"/>
                </c:ext>
              </c:extLst>
            </c:dLbl>
            <c:dLbl>
              <c:idx val="12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9-6123-47C0-BA8F-C9AA504AAAD2}"/>
                </c:ext>
              </c:extLst>
            </c:dLbl>
            <c:dLbl>
              <c:idx val="13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B-6123-47C0-BA8F-C9AA504AAAD2}"/>
                </c:ext>
              </c:extLst>
            </c:dLbl>
            <c:dLbl>
              <c:idx val="14"/>
              <c:tx>
                <c:rich>
                  <a:bodyPr/>
                  <a:lstStyle/>
                  <a:p>
                    <a:pPr>
                      <a:defRPr sz="800" b="1" baseline="0">
                        <a:solidFill>
                          <a:srgbClr val="000000"/>
                        </a:solidFill>
                        <a:latin typeface="Arial"/>
                      </a:defRPr>
                    </a:pPr>
                    <a:r>
                      <a:rPr lang="en-US"/>
                      <a:t>0.01</a:t>
                    </a:r>
                  </a:p>
                </c:rich>
              </c:tx>
              <c:numFmt formatCode="0.00" sourceLinked="0"/>
              <c:spPr>
                <a:noFill/>
                <a:ln w="25374">
                  <a:noFill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6123-47C0-BA8F-C9AA504AAAD2}"/>
                </c:ext>
              </c:extLst>
            </c:dLbl>
            <c:dLbl>
              <c:idx val="15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F-6123-47C0-BA8F-C9AA504AAAD2}"/>
                </c:ext>
              </c:extLst>
            </c:dLbl>
            <c:dLbl>
              <c:idx val="16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1-6123-47C0-BA8F-C9AA504AAAD2}"/>
                </c:ext>
              </c:extLst>
            </c:dLbl>
            <c:dLbl>
              <c:idx val="17"/>
              <c:tx>
                <c:rich>
                  <a:bodyPr/>
                  <a:lstStyle/>
                  <a:p>
                    <a:pPr>
                      <a:defRPr sz="800" b="1" baseline="0">
                        <a:solidFill>
                          <a:srgbClr val="000000"/>
                        </a:solidFill>
                        <a:latin typeface="Arial"/>
                      </a:defRPr>
                    </a:pPr>
                    <a:r>
                      <a:rPr lang="en-US"/>
                      <a:t>0.19</a:t>
                    </a:r>
                  </a:p>
                </c:rich>
              </c:tx>
              <c:numFmt formatCode="0.00" sourceLinked="0"/>
              <c:spPr>
                <a:noFill/>
                <a:ln w="25374">
                  <a:noFill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6123-47C0-BA8F-C9AA504AAAD2}"/>
                </c:ext>
              </c:extLst>
            </c:dLbl>
            <c:dLbl>
              <c:idx val="18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5-6123-47C0-BA8F-C9AA504AAAD2}"/>
                </c:ext>
              </c:extLst>
            </c:dLbl>
            <c:dLbl>
              <c:idx val="19"/>
              <c:tx>
                <c:rich>
                  <a:bodyPr/>
                  <a:lstStyle/>
                  <a:p>
                    <a:pPr>
                      <a:defRPr sz="800" b="1" baseline="0">
                        <a:solidFill>
                          <a:srgbClr val="000000"/>
                        </a:solidFill>
                        <a:latin typeface="Arial"/>
                      </a:defRPr>
                    </a:pPr>
                    <a:r>
                      <a:rPr lang="en-US"/>
                      <a:t>0.14</a:t>
                    </a:r>
                  </a:p>
                </c:rich>
              </c:tx>
              <c:numFmt formatCode="0.00" sourceLinked="0"/>
              <c:spPr>
                <a:noFill/>
                <a:ln w="25374">
                  <a:noFill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6123-47C0-BA8F-C9AA504AAAD2}"/>
                </c:ext>
              </c:extLst>
            </c:dLbl>
            <c:dLbl>
              <c:idx val="20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9-6123-47C0-BA8F-C9AA504AAAD2}"/>
                </c:ext>
              </c:extLst>
            </c:dLbl>
            <c:dLbl>
              <c:idx val="21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B-6123-47C0-BA8F-C9AA504AAAD2}"/>
                </c:ext>
              </c:extLst>
            </c:dLbl>
            <c:dLbl>
              <c:idx val="22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D-6123-47C0-BA8F-C9AA504AAAD2}"/>
                </c:ext>
              </c:extLst>
            </c:dLbl>
            <c:dLbl>
              <c:idx val="23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F-6123-47C0-BA8F-C9AA504AAAD2}"/>
                </c:ext>
              </c:extLst>
            </c:dLbl>
            <c:dLbl>
              <c:idx val="24"/>
              <c:tx>
                <c:rich>
                  <a:bodyPr/>
                  <a:lstStyle/>
                  <a:p>
                    <a:pPr>
                      <a:defRPr sz="800" b="1" baseline="0">
                        <a:solidFill>
                          <a:srgbClr val="000000"/>
                        </a:solidFill>
                        <a:latin typeface="Arial"/>
                      </a:defRPr>
                    </a:pPr>
                    <a:r>
                      <a:rPr lang="en-US"/>
                      <a:t>0.08</a:t>
                    </a:r>
                  </a:p>
                </c:rich>
              </c:tx>
              <c:numFmt formatCode="0.00" sourceLinked="0"/>
              <c:spPr>
                <a:noFill/>
                <a:ln w="25374">
                  <a:noFill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1-6123-47C0-BA8F-C9AA504AAAD2}"/>
                </c:ext>
              </c:extLst>
            </c:dLbl>
            <c:dLbl>
              <c:idx val="25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33-6123-47C0-BA8F-C9AA504AAAD2}"/>
                </c:ext>
              </c:extLst>
            </c:dLbl>
            <c:dLbl>
              <c:idx val="26"/>
              <c:tx>
                <c:rich>
                  <a:bodyPr/>
                  <a:lstStyle/>
                  <a:p>
                    <a:pPr>
                      <a:defRPr sz="800" b="1" baseline="0">
                        <a:solidFill>
                          <a:srgbClr val="000000"/>
                        </a:solidFill>
                        <a:latin typeface="Arial"/>
                      </a:defRPr>
                    </a:pPr>
                    <a:r>
                      <a:rPr lang="en-US"/>
                      <a:t>0.07</a:t>
                    </a:r>
                  </a:p>
                </c:rich>
              </c:tx>
              <c:numFmt formatCode="0.00" sourceLinked="0"/>
              <c:spPr>
                <a:noFill/>
                <a:ln w="25374">
                  <a:noFill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5-6123-47C0-BA8F-C9AA504AAAD2}"/>
                </c:ext>
              </c:extLst>
            </c:dLbl>
            <c:dLbl>
              <c:idx val="27"/>
              <c:tx>
                <c:rich>
                  <a:bodyPr/>
                  <a:lstStyle/>
                  <a:p>
                    <a:pPr>
                      <a:defRPr sz="800" b="1" baseline="0">
                        <a:solidFill>
                          <a:srgbClr val="000000"/>
                        </a:solidFill>
                        <a:latin typeface="Arial"/>
                      </a:defRPr>
                    </a:pPr>
                    <a:r>
                      <a:rPr lang="en-US"/>
                      <a:t>0.08</a:t>
                    </a:r>
                  </a:p>
                </c:rich>
              </c:tx>
              <c:numFmt formatCode="0.00" sourceLinked="0"/>
              <c:spPr>
                <a:noFill/>
                <a:ln w="25374">
                  <a:noFill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7-6123-47C0-BA8F-C9AA504AAAD2}"/>
                </c:ext>
              </c:extLst>
            </c:dLbl>
            <c:dLbl>
              <c:idx val="28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39-6123-47C0-BA8F-C9AA504AAAD2}"/>
                </c:ext>
              </c:extLst>
            </c:dLbl>
            <c:dLbl>
              <c:idx val="29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3B-6123-47C0-BA8F-C9AA504AAAD2}"/>
                </c:ext>
              </c:extLst>
            </c:dLbl>
            <c:dLbl>
              <c:idx val="30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3D-6123-47C0-BA8F-C9AA504AAAD2}"/>
                </c:ext>
              </c:extLst>
            </c:dLbl>
            <c:numFmt formatCode="#,##0.00" sourceLinked="0"/>
            <c:spPr>
              <a:noFill/>
              <a:ln w="25374">
                <a:noFill/>
              </a:ln>
            </c:spPr>
            <c:txPr>
              <a:bodyPr/>
              <a:lstStyle/>
              <a:p>
                <a:pPr>
                  <a:defRPr sz="1000" baseline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Sheet1!$A$2:$A$32</c:f>
              <c:strCache>
                <c:ptCount val="31"/>
                <c:pt idx="0">
                  <c:v>Overall Satisfaction</c:v>
                </c:pt>
                <c:pt idx="1">
                  <c:v>Attribute 1</c:v>
                </c:pt>
                <c:pt idx="2">
                  <c:v>Attribute 2</c:v>
                </c:pt>
                <c:pt idx="3">
                  <c:v>Attribute 3</c:v>
                </c:pt>
                <c:pt idx="4">
                  <c:v>Attribute 4</c:v>
                </c:pt>
                <c:pt idx="5">
                  <c:v>Attribute 5</c:v>
                </c:pt>
                <c:pt idx="6">
                  <c:v>Attribute 6</c:v>
                </c:pt>
                <c:pt idx="7">
                  <c:v>Attribute 7</c:v>
                </c:pt>
                <c:pt idx="8">
                  <c:v>Attribute 8</c:v>
                </c:pt>
                <c:pt idx="9">
                  <c:v>Attribute 9</c:v>
                </c:pt>
                <c:pt idx="10">
                  <c:v>Attribute 10</c:v>
                </c:pt>
                <c:pt idx="11">
                  <c:v>Attribute 11</c:v>
                </c:pt>
                <c:pt idx="12">
                  <c:v>Attribute 12</c:v>
                </c:pt>
                <c:pt idx="13">
                  <c:v>Attribute 13</c:v>
                </c:pt>
                <c:pt idx="14">
                  <c:v>Attribute 14</c:v>
                </c:pt>
                <c:pt idx="15">
                  <c:v>Attribute 15</c:v>
                </c:pt>
                <c:pt idx="16">
                  <c:v>Attribute 16</c:v>
                </c:pt>
                <c:pt idx="17">
                  <c:v>Attribute 17</c:v>
                </c:pt>
                <c:pt idx="18">
                  <c:v>Attribute 18</c:v>
                </c:pt>
                <c:pt idx="19">
                  <c:v>Attribute 19</c:v>
                </c:pt>
                <c:pt idx="20">
                  <c:v>Attribute 20</c:v>
                </c:pt>
                <c:pt idx="21">
                  <c:v>Attribute 21</c:v>
                </c:pt>
                <c:pt idx="22">
                  <c:v>Attribute 22</c:v>
                </c:pt>
                <c:pt idx="23">
                  <c:v>Attribute 23</c:v>
                </c:pt>
                <c:pt idx="24">
                  <c:v>Attribute 24</c:v>
                </c:pt>
                <c:pt idx="25">
                  <c:v>Attribute 25</c:v>
                </c:pt>
                <c:pt idx="26">
                  <c:v>Attribute 26</c:v>
                </c:pt>
                <c:pt idx="27">
                  <c:v>Attribute 27</c:v>
                </c:pt>
                <c:pt idx="28">
                  <c:v>Attribute 28</c:v>
                </c:pt>
                <c:pt idx="29">
                  <c:v>Attribute 29</c:v>
                </c:pt>
                <c:pt idx="30">
                  <c:v>Attribute 30</c:v>
                </c:pt>
              </c:strCache>
            </c:strRef>
          </c:cat>
          <c:val>
            <c:numRef>
              <c:f>Sheet1!$B$2:$B$32</c:f>
              <c:numCache>
                <c:formatCode>0.00</c:formatCode>
                <c:ptCount val="31"/>
                <c:pt idx="0">
                  <c:v>5.117E-2</c:v>
                </c:pt>
                <c:pt idx="1">
                  <c:v>0.16708000000000001</c:v>
                </c:pt>
                <c:pt idx="2">
                  <c:v>0.12087000000000001</c:v>
                </c:pt>
                <c:pt idx="3">
                  <c:v>0.1154</c:v>
                </c:pt>
                <c:pt idx="4">
                  <c:v>0.47282999999999997</c:v>
                </c:pt>
                <c:pt idx="5">
                  <c:v>0.1595</c:v>
                </c:pt>
                <c:pt idx="6">
                  <c:v>0.18951000000000001</c:v>
                </c:pt>
                <c:pt idx="7">
                  <c:v>0.14624000000000001</c:v>
                </c:pt>
                <c:pt idx="8">
                  <c:v>0.1583</c:v>
                </c:pt>
                <c:pt idx="9">
                  <c:v>0.17637</c:v>
                </c:pt>
                <c:pt idx="10">
                  <c:v>0.19345999999999999</c:v>
                </c:pt>
                <c:pt idx="11">
                  <c:v>0.18451000000000001</c:v>
                </c:pt>
                <c:pt idx="12">
                  <c:v>0.26351999999999998</c:v>
                </c:pt>
                <c:pt idx="13">
                  <c:v>0.11436</c:v>
                </c:pt>
                <c:pt idx="14">
                  <c:v>-1.478E-2</c:v>
                </c:pt>
                <c:pt idx="16">
                  <c:v>7.8159999999999993E-2</c:v>
                </c:pt>
                <c:pt idx="17">
                  <c:v>-0.19117000000000001</c:v>
                </c:pt>
                <c:pt idx="18">
                  <c:v>0.10137</c:v>
                </c:pt>
                <c:pt idx="19">
                  <c:v>-0.13994999999999999</c:v>
                </c:pt>
                <c:pt idx="20">
                  <c:v>9.1800000000000007E-3</c:v>
                </c:pt>
                <c:pt idx="21">
                  <c:v>0.28977999999999998</c:v>
                </c:pt>
                <c:pt idx="22">
                  <c:v>0.10138999999999999</c:v>
                </c:pt>
                <c:pt idx="23">
                  <c:v>0.24748000000000001</c:v>
                </c:pt>
                <c:pt idx="24">
                  <c:v>-7.9780000000000004E-2</c:v>
                </c:pt>
                <c:pt idx="25">
                  <c:v>0.35888999999999999</c:v>
                </c:pt>
                <c:pt idx="26">
                  <c:v>-7.1199999999999999E-2</c:v>
                </c:pt>
                <c:pt idx="27">
                  <c:v>-8.0790000000000001E-2</c:v>
                </c:pt>
                <c:pt idx="28">
                  <c:v>0.15669</c:v>
                </c:pt>
                <c:pt idx="29">
                  <c:v>6.3689999999999997E-2</c:v>
                </c:pt>
                <c:pt idx="30">
                  <c:v>8.9469999999999994E-2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E-6123-47C0-BA8F-C9AA504AAAD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cat>
            <c:strRef>
              <c:f>Sheet1!$A$2:$A$32</c:f>
              <c:strCache>
                <c:ptCount val="31"/>
                <c:pt idx="0">
                  <c:v>Overall Satisfaction</c:v>
                </c:pt>
                <c:pt idx="1">
                  <c:v>Attribute 1</c:v>
                </c:pt>
                <c:pt idx="2">
                  <c:v>Attribute 2</c:v>
                </c:pt>
                <c:pt idx="3">
                  <c:v>Attribute 3</c:v>
                </c:pt>
                <c:pt idx="4">
                  <c:v>Attribute 4</c:v>
                </c:pt>
                <c:pt idx="5">
                  <c:v>Attribute 5</c:v>
                </c:pt>
                <c:pt idx="6">
                  <c:v>Attribute 6</c:v>
                </c:pt>
                <c:pt idx="7">
                  <c:v>Attribute 7</c:v>
                </c:pt>
                <c:pt idx="8">
                  <c:v>Attribute 8</c:v>
                </c:pt>
                <c:pt idx="9">
                  <c:v>Attribute 9</c:v>
                </c:pt>
                <c:pt idx="10">
                  <c:v>Attribute 10</c:v>
                </c:pt>
                <c:pt idx="11">
                  <c:v>Attribute 11</c:v>
                </c:pt>
                <c:pt idx="12">
                  <c:v>Attribute 12</c:v>
                </c:pt>
                <c:pt idx="13">
                  <c:v>Attribute 13</c:v>
                </c:pt>
                <c:pt idx="14">
                  <c:v>Attribute 14</c:v>
                </c:pt>
                <c:pt idx="15">
                  <c:v>Attribute 15</c:v>
                </c:pt>
                <c:pt idx="16">
                  <c:v>Attribute 16</c:v>
                </c:pt>
                <c:pt idx="17">
                  <c:v>Attribute 17</c:v>
                </c:pt>
                <c:pt idx="18">
                  <c:v>Attribute 18</c:v>
                </c:pt>
                <c:pt idx="19">
                  <c:v>Attribute 19</c:v>
                </c:pt>
                <c:pt idx="20">
                  <c:v>Attribute 20</c:v>
                </c:pt>
                <c:pt idx="21">
                  <c:v>Attribute 21</c:v>
                </c:pt>
                <c:pt idx="22">
                  <c:v>Attribute 22</c:v>
                </c:pt>
                <c:pt idx="23">
                  <c:v>Attribute 23</c:v>
                </c:pt>
                <c:pt idx="24">
                  <c:v>Attribute 24</c:v>
                </c:pt>
                <c:pt idx="25">
                  <c:v>Attribute 25</c:v>
                </c:pt>
                <c:pt idx="26">
                  <c:v>Attribute 26</c:v>
                </c:pt>
                <c:pt idx="27">
                  <c:v>Attribute 27</c:v>
                </c:pt>
                <c:pt idx="28">
                  <c:v>Attribute 28</c:v>
                </c:pt>
                <c:pt idx="29">
                  <c:v>Attribute 29</c:v>
                </c:pt>
                <c:pt idx="30">
                  <c:v>Attribute 30</c:v>
                </c:pt>
              </c:strCache>
            </c:strRef>
          </c:cat>
          <c:val>
            <c:numRef>
              <c:f>Sheet1!$C$2:$C$32</c:f>
              <c:numCache>
                <c:formatCode>General</c:formatCode>
                <c:ptCount val="31"/>
              </c:numCache>
            </c:numRef>
          </c:val>
          <c:extLst>
            <c:ext xmlns:c16="http://schemas.microsoft.com/office/drawing/2014/chart" uri="{C3380CC4-5D6E-409C-BE32-E72D297353CC}">
              <c16:uniqueId val="{0000003F-6123-47C0-BA8F-C9AA504AAA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76"/>
        <c:axId val="213451136"/>
        <c:axId val="213452672"/>
      </c:barChart>
      <c:catAx>
        <c:axId val="213451136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one"/>
        <c:spPr>
          <a:ln>
            <a:solidFill>
              <a:schemeClr val="tx1"/>
            </a:solidFill>
          </a:ln>
        </c:spPr>
        <c:crossAx val="213452672"/>
        <c:crosses val="autoZero"/>
        <c:auto val="1"/>
        <c:lblAlgn val="ctr"/>
        <c:lblOffset val="100"/>
        <c:noMultiLvlLbl val="0"/>
      </c:catAx>
      <c:valAx>
        <c:axId val="213452672"/>
        <c:scaling>
          <c:orientation val="minMax"/>
          <c:max val="1.5"/>
          <c:min val="-1.5"/>
        </c:scaling>
        <c:delete val="0"/>
        <c:axPos val="t"/>
        <c:numFmt formatCode="0.00" sourceLinked="1"/>
        <c:majorTickMark val="none"/>
        <c:minorTickMark val="none"/>
        <c:tickLblPos val="none"/>
        <c:spPr>
          <a:ln>
            <a:noFill/>
          </a:ln>
        </c:spPr>
        <c:crossAx val="2134511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935032511180005E-2"/>
          <c:y val="2.42980575876772E-2"/>
          <c:w val="0.97412768525885485"/>
          <c:h val="0.8443527647821772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01-CFF8-44BF-8150-C68EFD0F54EF}"/>
              </c:ext>
            </c:extLst>
          </c:dPt>
          <c:dPt>
            <c:idx val="1"/>
            <c:invertIfNegative val="0"/>
            <c:bubble3D val="0"/>
            <c:spPr>
              <a:solidFill>
                <a:srgbClr val="FF64FF"/>
              </a:solidFill>
            </c:spPr>
            <c:extLst>
              <c:ext xmlns:c16="http://schemas.microsoft.com/office/drawing/2014/chart" uri="{C3380CC4-5D6E-409C-BE32-E72D297353CC}">
                <c16:uniqueId val="{00000003-CFF8-44BF-8150-C68EFD0F54EF}"/>
              </c:ext>
            </c:extLst>
          </c:dPt>
          <c:dPt>
            <c:idx val="2"/>
            <c:invertIfNegative val="0"/>
            <c:bubble3D val="0"/>
            <c:spPr>
              <a:solidFill>
                <a:srgbClr val="FF64FF"/>
              </a:solidFill>
            </c:spPr>
            <c:extLst>
              <c:ext xmlns:c16="http://schemas.microsoft.com/office/drawing/2014/chart" uri="{C3380CC4-5D6E-409C-BE32-E72D297353CC}">
                <c16:uniqueId val="{00000005-CFF8-44BF-8150-C68EFD0F54EF}"/>
              </c:ext>
            </c:extLst>
          </c:dPt>
          <c:dPt>
            <c:idx val="3"/>
            <c:invertIfNegative val="0"/>
            <c:bubble3D val="0"/>
            <c:spPr>
              <a:solidFill>
                <a:srgbClr val="FF64FF"/>
              </a:solidFill>
            </c:spPr>
            <c:extLst>
              <c:ext xmlns:c16="http://schemas.microsoft.com/office/drawing/2014/chart" uri="{C3380CC4-5D6E-409C-BE32-E72D297353CC}">
                <c16:uniqueId val="{00000007-CFF8-44BF-8150-C68EFD0F54EF}"/>
              </c:ext>
            </c:extLst>
          </c:dPt>
          <c:dPt>
            <c:idx val="4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09-CFF8-44BF-8150-C68EFD0F54EF}"/>
              </c:ext>
            </c:extLst>
          </c:dPt>
          <c:dPt>
            <c:idx val="5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0B-CFF8-44BF-8150-C68EFD0F54EF}"/>
              </c:ext>
            </c:extLst>
          </c:dPt>
          <c:dPt>
            <c:idx val="6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0D-CFF8-44BF-8150-C68EFD0F54EF}"/>
              </c:ext>
            </c:extLst>
          </c:dPt>
          <c:dPt>
            <c:idx val="7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0F-CFF8-44BF-8150-C68EFD0F54EF}"/>
              </c:ext>
            </c:extLst>
          </c:dPt>
          <c:dPt>
            <c:idx val="8"/>
            <c:invertIfNegative val="0"/>
            <c:bubble3D val="0"/>
            <c:spPr>
              <a:solidFill>
                <a:srgbClr val="FF64FF"/>
              </a:solidFill>
            </c:spPr>
            <c:extLst>
              <c:ext xmlns:c16="http://schemas.microsoft.com/office/drawing/2014/chart" uri="{C3380CC4-5D6E-409C-BE32-E72D297353CC}">
                <c16:uniqueId val="{00000011-CFF8-44BF-8150-C68EFD0F54EF}"/>
              </c:ext>
            </c:extLst>
          </c:dPt>
          <c:dPt>
            <c:idx val="9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13-CFF8-44BF-8150-C68EFD0F54EF}"/>
              </c:ext>
            </c:extLst>
          </c:dPt>
          <c:dPt>
            <c:idx val="10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15-CFF8-44BF-8150-C68EFD0F54EF}"/>
              </c:ext>
            </c:extLst>
          </c:dPt>
          <c:dPt>
            <c:idx val="11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17-CFF8-44BF-8150-C68EFD0F54EF}"/>
              </c:ext>
            </c:extLst>
          </c:dPt>
          <c:dPt>
            <c:idx val="12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19-CFF8-44BF-8150-C68EFD0F54EF}"/>
              </c:ext>
            </c:extLst>
          </c:dPt>
          <c:dPt>
            <c:idx val="13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1B-CFF8-44BF-8150-C68EFD0F54EF}"/>
              </c:ext>
            </c:extLst>
          </c:dPt>
          <c:dPt>
            <c:idx val="14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1D-CFF8-44BF-8150-C68EFD0F54EF}"/>
              </c:ext>
            </c:extLst>
          </c:dPt>
          <c:dPt>
            <c:idx val="15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1F-CFF8-44BF-8150-C68EFD0F54EF}"/>
              </c:ext>
            </c:extLst>
          </c:dPt>
          <c:dPt>
            <c:idx val="16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21-CFF8-44BF-8150-C68EFD0F54EF}"/>
              </c:ext>
            </c:extLst>
          </c:dPt>
          <c:dPt>
            <c:idx val="17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23-CFF8-44BF-8150-C68EFD0F54EF}"/>
              </c:ext>
            </c:extLst>
          </c:dPt>
          <c:dPt>
            <c:idx val="18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25-CFF8-44BF-8150-C68EFD0F54EF}"/>
              </c:ext>
            </c:extLst>
          </c:dPt>
          <c:dPt>
            <c:idx val="19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27-CFF8-44BF-8150-C68EFD0F54EF}"/>
              </c:ext>
            </c:extLst>
          </c:dPt>
          <c:dPt>
            <c:idx val="20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29-CFF8-44BF-8150-C68EFD0F54EF}"/>
              </c:ext>
            </c:extLst>
          </c:dPt>
          <c:dPt>
            <c:idx val="21"/>
            <c:invertIfNegative val="0"/>
            <c:bubble3D val="0"/>
            <c:spPr>
              <a:solidFill>
                <a:srgbClr val="FF64FF"/>
              </a:solidFill>
            </c:spPr>
            <c:extLst>
              <c:ext xmlns:c16="http://schemas.microsoft.com/office/drawing/2014/chart" uri="{C3380CC4-5D6E-409C-BE32-E72D297353CC}">
                <c16:uniqueId val="{0000002B-CFF8-44BF-8150-C68EFD0F54EF}"/>
              </c:ext>
            </c:extLst>
          </c:dPt>
          <c:dPt>
            <c:idx val="22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2D-CFF8-44BF-8150-C68EFD0F54EF}"/>
              </c:ext>
            </c:extLst>
          </c:dPt>
          <c:dPt>
            <c:idx val="23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2F-CFF8-44BF-8150-C68EFD0F54EF}"/>
              </c:ext>
            </c:extLst>
          </c:dPt>
          <c:dPt>
            <c:idx val="24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31-CFF8-44BF-8150-C68EFD0F54EF}"/>
              </c:ext>
            </c:extLst>
          </c:dPt>
          <c:dPt>
            <c:idx val="25"/>
            <c:invertIfNegative val="0"/>
            <c:bubble3D val="0"/>
            <c:spPr>
              <a:solidFill>
                <a:srgbClr val="42A0FF"/>
              </a:solidFill>
            </c:spPr>
            <c:extLst>
              <c:ext xmlns:c16="http://schemas.microsoft.com/office/drawing/2014/chart" uri="{C3380CC4-5D6E-409C-BE32-E72D297353CC}">
                <c16:uniqueId val="{00000033-CFF8-44BF-8150-C68EFD0F54EF}"/>
              </c:ext>
            </c:extLst>
          </c:dPt>
          <c:dPt>
            <c:idx val="26"/>
            <c:invertIfNegative val="0"/>
            <c:bubble3D val="0"/>
            <c:spPr>
              <a:solidFill>
                <a:srgbClr val="42A0FF"/>
              </a:solidFill>
            </c:spPr>
            <c:extLst>
              <c:ext xmlns:c16="http://schemas.microsoft.com/office/drawing/2014/chart" uri="{C3380CC4-5D6E-409C-BE32-E72D297353CC}">
                <c16:uniqueId val="{00000035-CFF8-44BF-8150-C68EFD0F54EF}"/>
              </c:ext>
            </c:extLst>
          </c:dPt>
          <c:dPt>
            <c:idx val="27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37-CFF8-44BF-8150-C68EFD0F54EF}"/>
              </c:ext>
            </c:extLst>
          </c:dPt>
          <c:dPt>
            <c:idx val="28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39-CFF8-44BF-8150-C68EFD0F54EF}"/>
              </c:ext>
            </c:extLst>
          </c:dPt>
          <c:dPt>
            <c:idx val="29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3B-CFF8-44BF-8150-C68EFD0F54EF}"/>
              </c:ext>
            </c:extLst>
          </c:dPt>
          <c:dPt>
            <c:idx val="30"/>
            <c:invertIfNegative val="0"/>
            <c:bubble3D val="0"/>
            <c:spPr>
              <a:solidFill>
                <a:srgbClr val="FF64FF"/>
              </a:solidFill>
            </c:spPr>
            <c:extLst>
              <c:ext xmlns:c16="http://schemas.microsoft.com/office/drawing/2014/chart" uri="{C3380CC4-5D6E-409C-BE32-E72D297353CC}">
                <c16:uniqueId val="{0000003D-CFF8-44BF-8150-C68EFD0F54EF}"/>
              </c:ext>
            </c:extLst>
          </c:dPt>
          <c:dLbls>
            <c:dLbl>
              <c:idx val="0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CFF8-44BF-8150-C68EFD0F54EF}"/>
                </c:ext>
              </c:extLst>
            </c:dLbl>
            <c:dLbl>
              <c:idx val="1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CFF8-44BF-8150-C68EFD0F54EF}"/>
                </c:ext>
              </c:extLst>
            </c:dLbl>
            <c:dLbl>
              <c:idx val="2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CFF8-44BF-8150-C68EFD0F54EF}"/>
                </c:ext>
              </c:extLst>
            </c:dLbl>
            <c:dLbl>
              <c:idx val="3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CFF8-44BF-8150-C68EFD0F54EF}"/>
                </c:ext>
              </c:extLst>
            </c:dLbl>
            <c:dLbl>
              <c:idx val="4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CFF8-44BF-8150-C68EFD0F54EF}"/>
                </c:ext>
              </c:extLst>
            </c:dLbl>
            <c:dLbl>
              <c:idx val="5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CFF8-44BF-8150-C68EFD0F54EF}"/>
                </c:ext>
              </c:extLst>
            </c:dLbl>
            <c:dLbl>
              <c:idx val="6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CFF8-44BF-8150-C68EFD0F54EF}"/>
                </c:ext>
              </c:extLst>
            </c:dLbl>
            <c:dLbl>
              <c:idx val="7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F-CFF8-44BF-8150-C68EFD0F54EF}"/>
                </c:ext>
              </c:extLst>
            </c:dLbl>
            <c:dLbl>
              <c:idx val="8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1-CFF8-44BF-8150-C68EFD0F54EF}"/>
                </c:ext>
              </c:extLst>
            </c:dLbl>
            <c:dLbl>
              <c:idx val="9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3-CFF8-44BF-8150-C68EFD0F54EF}"/>
                </c:ext>
              </c:extLst>
            </c:dLbl>
            <c:dLbl>
              <c:idx val="10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5-CFF8-44BF-8150-C68EFD0F54EF}"/>
                </c:ext>
              </c:extLst>
            </c:dLbl>
            <c:dLbl>
              <c:idx val="11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7-CFF8-44BF-8150-C68EFD0F54EF}"/>
                </c:ext>
              </c:extLst>
            </c:dLbl>
            <c:dLbl>
              <c:idx val="12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9-CFF8-44BF-8150-C68EFD0F54EF}"/>
                </c:ext>
              </c:extLst>
            </c:dLbl>
            <c:dLbl>
              <c:idx val="13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B-CFF8-44BF-8150-C68EFD0F54EF}"/>
                </c:ext>
              </c:extLst>
            </c:dLbl>
            <c:dLbl>
              <c:idx val="14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D-CFF8-44BF-8150-C68EFD0F54EF}"/>
                </c:ext>
              </c:extLst>
            </c:dLbl>
            <c:dLbl>
              <c:idx val="15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F-CFF8-44BF-8150-C68EFD0F54EF}"/>
                </c:ext>
              </c:extLst>
            </c:dLbl>
            <c:dLbl>
              <c:idx val="16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1-CFF8-44BF-8150-C68EFD0F54EF}"/>
                </c:ext>
              </c:extLst>
            </c:dLbl>
            <c:dLbl>
              <c:idx val="17"/>
              <c:tx>
                <c:rich>
                  <a:bodyPr/>
                  <a:lstStyle/>
                  <a:p>
                    <a:pPr>
                      <a:defRPr sz="800" b="1" baseline="0">
                        <a:solidFill>
                          <a:srgbClr val="000000"/>
                        </a:solidFill>
                        <a:latin typeface="Arial"/>
                      </a:defRPr>
                    </a:pPr>
                    <a:r>
                      <a:rPr lang="en-US"/>
                      <a:t>0.07</a:t>
                    </a:r>
                  </a:p>
                </c:rich>
              </c:tx>
              <c:numFmt formatCode="0.00" sourceLinked="0"/>
              <c:spPr>
                <a:noFill/>
                <a:ln w="25374">
                  <a:noFill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CFF8-44BF-8150-C68EFD0F54EF}"/>
                </c:ext>
              </c:extLst>
            </c:dLbl>
            <c:dLbl>
              <c:idx val="18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5-CFF8-44BF-8150-C68EFD0F54EF}"/>
                </c:ext>
              </c:extLst>
            </c:dLbl>
            <c:dLbl>
              <c:idx val="19"/>
              <c:tx>
                <c:rich>
                  <a:bodyPr/>
                  <a:lstStyle/>
                  <a:p>
                    <a:pPr>
                      <a:defRPr sz="800" b="1" baseline="0">
                        <a:solidFill>
                          <a:srgbClr val="000000"/>
                        </a:solidFill>
                        <a:latin typeface="Arial"/>
                      </a:defRPr>
                    </a:pPr>
                    <a:r>
                      <a:rPr lang="en-US"/>
                      <a:t>0.21</a:t>
                    </a:r>
                  </a:p>
                </c:rich>
              </c:tx>
              <c:numFmt formatCode="0.00" sourceLinked="0"/>
              <c:spPr>
                <a:noFill/>
                <a:ln w="25374">
                  <a:noFill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CFF8-44BF-8150-C68EFD0F54EF}"/>
                </c:ext>
              </c:extLst>
            </c:dLbl>
            <c:dLbl>
              <c:idx val="20"/>
              <c:tx>
                <c:rich>
                  <a:bodyPr/>
                  <a:lstStyle/>
                  <a:p>
                    <a:pPr>
                      <a:defRPr sz="800" b="1" baseline="0">
                        <a:solidFill>
                          <a:srgbClr val="000000"/>
                        </a:solidFill>
                        <a:latin typeface="Arial"/>
                      </a:defRPr>
                    </a:pPr>
                    <a:r>
                      <a:rPr lang="en-US"/>
                      <a:t>0.09</a:t>
                    </a:r>
                  </a:p>
                </c:rich>
              </c:tx>
              <c:numFmt formatCode="0.00" sourceLinked="0"/>
              <c:spPr>
                <a:noFill/>
                <a:ln w="25374">
                  <a:noFill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9-CFF8-44BF-8150-C68EFD0F54EF}"/>
                </c:ext>
              </c:extLst>
            </c:dLbl>
            <c:dLbl>
              <c:idx val="21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B-CFF8-44BF-8150-C68EFD0F54EF}"/>
                </c:ext>
              </c:extLst>
            </c:dLbl>
            <c:dLbl>
              <c:idx val="22"/>
              <c:tx>
                <c:rich>
                  <a:bodyPr/>
                  <a:lstStyle/>
                  <a:p>
                    <a:pPr>
                      <a:defRPr sz="800" b="1" baseline="0">
                        <a:solidFill>
                          <a:srgbClr val="000000"/>
                        </a:solidFill>
                        <a:latin typeface="Arial"/>
                      </a:defRPr>
                    </a:pPr>
                    <a:r>
                      <a:rPr lang="en-US"/>
                      <a:t>0.25</a:t>
                    </a:r>
                  </a:p>
                </c:rich>
              </c:tx>
              <c:numFmt formatCode="0.00" sourceLinked="0"/>
              <c:spPr>
                <a:noFill/>
                <a:ln w="25374">
                  <a:noFill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D-CFF8-44BF-8150-C68EFD0F54EF}"/>
                </c:ext>
              </c:extLst>
            </c:dLbl>
            <c:dLbl>
              <c:idx val="23"/>
              <c:tx>
                <c:rich>
                  <a:bodyPr/>
                  <a:lstStyle/>
                  <a:p>
                    <a:pPr>
                      <a:defRPr sz="800" b="1" baseline="0">
                        <a:solidFill>
                          <a:srgbClr val="000000"/>
                        </a:solidFill>
                        <a:latin typeface="Arial"/>
                      </a:defRPr>
                    </a:pPr>
                    <a:r>
                      <a:rPr lang="en-US"/>
                      <a:t>0.12</a:t>
                    </a:r>
                  </a:p>
                </c:rich>
              </c:tx>
              <c:numFmt formatCode="0.00" sourceLinked="0"/>
              <c:spPr>
                <a:noFill/>
                <a:ln w="25374">
                  <a:noFill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F-CFF8-44BF-8150-C68EFD0F54EF}"/>
                </c:ext>
              </c:extLst>
            </c:dLbl>
            <c:dLbl>
              <c:idx val="24"/>
              <c:tx>
                <c:rich>
                  <a:bodyPr/>
                  <a:lstStyle/>
                  <a:p>
                    <a:pPr>
                      <a:defRPr sz="800" b="1" baseline="0">
                        <a:solidFill>
                          <a:srgbClr val="000000"/>
                        </a:solidFill>
                        <a:latin typeface="Arial"/>
                      </a:defRPr>
                    </a:pPr>
                    <a:r>
                      <a:rPr lang="en-US"/>
                      <a:t>0.13</a:t>
                    </a:r>
                  </a:p>
                </c:rich>
              </c:tx>
              <c:numFmt formatCode="0.00" sourceLinked="0"/>
              <c:spPr>
                <a:noFill/>
                <a:ln w="25374">
                  <a:noFill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1-CFF8-44BF-8150-C68EFD0F54EF}"/>
                </c:ext>
              </c:extLst>
            </c:dLbl>
            <c:dLbl>
              <c:idx val="25"/>
              <c:tx>
                <c:rich>
                  <a:bodyPr/>
                  <a:lstStyle/>
                  <a:p>
                    <a:pPr>
                      <a:defRPr sz="800" b="1" baseline="0">
                        <a:solidFill>
                          <a:srgbClr val="000000"/>
                        </a:solidFill>
                        <a:latin typeface="Arial"/>
                      </a:defRPr>
                    </a:pPr>
                    <a:r>
                      <a:rPr lang="en-US"/>
                      <a:t>0.09</a:t>
                    </a:r>
                  </a:p>
                </c:rich>
              </c:tx>
              <c:numFmt formatCode="0.00" sourceLinked="0"/>
              <c:spPr>
                <a:noFill/>
                <a:ln w="25374">
                  <a:noFill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3-CFF8-44BF-8150-C68EFD0F54EF}"/>
                </c:ext>
              </c:extLst>
            </c:dLbl>
            <c:dLbl>
              <c:idx val="26"/>
              <c:tx>
                <c:rich>
                  <a:bodyPr/>
                  <a:lstStyle/>
                  <a:p>
                    <a:pPr>
                      <a:defRPr sz="800" b="1" baseline="0">
                        <a:solidFill>
                          <a:srgbClr val="000000"/>
                        </a:solidFill>
                        <a:latin typeface="Arial"/>
                      </a:defRPr>
                    </a:pPr>
                    <a:r>
                      <a:rPr lang="en-US"/>
                      <a:t>0.02</a:t>
                    </a:r>
                  </a:p>
                </c:rich>
              </c:tx>
              <c:numFmt formatCode="0.00" sourceLinked="0"/>
              <c:spPr>
                <a:noFill/>
                <a:ln w="25374">
                  <a:noFill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5-CFF8-44BF-8150-C68EFD0F54EF}"/>
                </c:ext>
              </c:extLst>
            </c:dLbl>
            <c:dLbl>
              <c:idx val="27"/>
              <c:tx>
                <c:rich>
                  <a:bodyPr/>
                  <a:lstStyle/>
                  <a:p>
                    <a:pPr>
                      <a:defRPr sz="800" b="1" baseline="0">
                        <a:solidFill>
                          <a:srgbClr val="000000"/>
                        </a:solidFill>
                        <a:latin typeface="Arial"/>
                      </a:defRPr>
                    </a:pPr>
                    <a:r>
                      <a:rPr lang="en-US"/>
                      <a:t>0.07</a:t>
                    </a:r>
                  </a:p>
                </c:rich>
              </c:tx>
              <c:numFmt formatCode="0.00" sourceLinked="0"/>
              <c:spPr>
                <a:noFill/>
                <a:ln w="25374">
                  <a:noFill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7-CFF8-44BF-8150-C68EFD0F54EF}"/>
                </c:ext>
              </c:extLst>
            </c:dLbl>
            <c:dLbl>
              <c:idx val="28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39-CFF8-44BF-8150-C68EFD0F54EF}"/>
                </c:ext>
              </c:extLst>
            </c:dLbl>
            <c:dLbl>
              <c:idx val="29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3B-CFF8-44BF-8150-C68EFD0F54EF}"/>
                </c:ext>
              </c:extLst>
            </c:dLbl>
            <c:dLbl>
              <c:idx val="30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3D-CFF8-44BF-8150-C68EFD0F54EF}"/>
                </c:ext>
              </c:extLst>
            </c:dLbl>
            <c:numFmt formatCode="#,##0.00" sourceLinked="0"/>
            <c:spPr>
              <a:noFill/>
              <a:ln w="25374">
                <a:noFill/>
              </a:ln>
            </c:spPr>
            <c:txPr>
              <a:bodyPr/>
              <a:lstStyle/>
              <a:p>
                <a:pPr>
                  <a:defRPr sz="1000" baseline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Sheet1!$A$2:$A$32</c:f>
              <c:strCache>
                <c:ptCount val="31"/>
                <c:pt idx="0">
                  <c:v>Overall Satisfaction</c:v>
                </c:pt>
                <c:pt idx="1">
                  <c:v>Attribute 1</c:v>
                </c:pt>
                <c:pt idx="2">
                  <c:v>Attribute 2</c:v>
                </c:pt>
                <c:pt idx="3">
                  <c:v>Attribute 3</c:v>
                </c:pt>
                <c:pt idx="4">
                  <c:v>Attribute 4</c:v>
                </c:pt>
                <c:pt idx="5">
                  <c:v>Attribute 5</c:v>
                </c:pt>
                <c:pt idx="6">
                  <c:v>Attribute 6</c:v>
                </c:pt>
                <c:pt idx="7">
                  <c:v>Attribute 7</c:v>
                </c:pt>
                <c:pt idx="8">
                  <c:v>Attribute 8</c:v>
                </c:pt>
                <c:pt idx="9">
                  <c:v>Attribute 9</c:v>
                </c:pt>
                <c:pt idx="10">
                  <c:v>Attribute 10</c:v>
                </c:pt>
                <c:pt idx="11">
                  <c:v>Attribute 11</c:v>
                </c:pt>
                <c:pt idx="12">
                  <c:v>Attribute 12</c:v>
                </c:pt>
                <c:pt idx="13">
                  <c:v>Attribute 13</c:v>
                </c:pt>
                <c:pt idx="14">
                  <c:v>Attribute 14</c:v>
                </c:pt>
                <c:pt idx="15">
                  <c:v>Attribute 15</c:v>
                </c:pt>
                <c:pt idx="16">
                  <c:v>Attribute 16</c:v>
                </c:pt>
                <c:pt idx="17">
                  <c:v>Attribute 17</c:v>
                </c:pt>
                <c:pt idx="18">
                  <c:v>Attribute 18</c:v>
                </c:pt>
                <c:pt idx="19">
                  <c:v>Attribute 19</c:v>
                </c:pt>
                <c:pt idx="20">
                  <c:v>Attribute 20</c:v>
                </c:pt>
                <c:pt idx="21">
                  <c:v>Attribute 21</c:v>
                </c:pt>
                <c:pt idx="22">
                  <c:v>Attribute 22</c:v>
                </c:pt>
                <c:pt idx="23">
                  <c:v>Attribute 23</c:v>
                </c:pt>
                <c:pt idx="24">
                  <c:v>Attribute 24</c:v>
                </c:pt>
                <c:pt idx="25">
                  <c:v>Attribute 25</c:v>
                </c:pt>
                <c:pt idx="26">
                  <c:v>Attribute 26</c:v>
                </c:pt>
                <c:pt idx="27">
                  <c:v>Attribute 27</c:v>
                </c:pt>
                <c:pt idx="28">
                  <c:v>Attribute 28</c:v>
                </c:pt>
                <c:pt idx="29">
                  <c:v>Attribute 29</c:v>
                </c:pt>
                <c:pt idx="30">
                  <c:v>Attribute 30</c:v>
                </c:pt>
              </c:strCache>
            </c:strRef>
          </c:cat>
          <c:val>
            <c:numRef>
              <c:f>Sheet1!$B$2:$B$32</c:f>
              <c:numCache>
                <c:formatCode>0.00</c:formatCode>
                <c:ptCount val="31"/>
                <c:pt idx="0">
                  <c:v>4.7140000000000001E-2</c:v>
                </c:pt>
                <c:pt idx="1">
                  <c:v>5.2830000000000002E-2</c:v>
                </c:pt>
                <c:pt idx="2">
                  <c:v>9.826E-2</c:v>
                </c:pt>
                <c:pt idx="3">
                  <c:v>0.14335999999999999</c:v>
                </c:pt>
                <c:pt idx="4">
                  <c:v>0.18853</c:v>
                </c:pt>
                <c:pt idx="5">
                  <c:v>0.21342</c:v>
                </c:pt>
                <c:pt idx="6">
                  <c:v>0.24217</c:v>
                </c:pt>
                <c:pt idx="7">
                  <c:v>0.19109999999999999</c:v>
                </c:pt>
                <c:pt idx="8">
                  <c:v>0.13919999999999999</c:v>
                </c:pt>
                <c:pt idx="9">
                  <c:v>0.19417000000000001</c:v>
                </c:pt>
                <c:pt idx="10">
                  <c:v>0.21301</c:v>
                </c:pt>
                <c:pt idx="11">
                  <c:v>0.22111</c:v>
                </c:pt>
                <c:pt idx="12">
                  <c:v>0.26484000000000002</c:v>
                </c:pt>
                <c:pt idx="13">
                  <c:v>0.15825</c:v>
                </c:pt>
                <c:pt idx="14">
                  <c:v>0.11426</c:v>
                </c:pt>
                <c:pt idx="15">
                  <c:v>7.9909999999999995E-2</c:v>
                </c:pt>
                <c:pt idx="16">
                  <c:v>0.32040999999999997</c:v>
                </c:pt>
                <c:pt idx="17">
                  <c:v>-7.2800000000000004E-2</c:v>
                </c:pt>
                <c:pt idx="18">
                  <c:v>0.13802</c:v>
                </c:pt>
                <c:pt idx="19">
                  <c:v>-0.2064</c:v>
                </c:pt>
                <c:pt idx="20">
                  <c:v>-8.6889999999999995E-2</c:v>
                </c:pt>
                <c:pt idx="21">
                  <c:v>2.06E-2</c:v>
                </c:pt>
                <c:pt idx="22">
                  <c:v>-0.25444</c:v>
                </c:pt>
                <c:pt idx="23">
                  <c:v>-0.11701</c:v>
                </c:pt>
                <c:pt idx="24">
                  <c:v>-0.12681000000000001</c:v>
                </c:pt>
                <c:pt idx="25">
                  <c:v>-9.1380000000000003E-2</c:v>
                </c:pt>
                <c:pt idx="26">
                  <c:v>-2.1100000000000001E-2</c:v>
                </c:pt>
                <c:pt idx="27">
                  <c:v>-6.9159999999999999E-2</c:v>
                </c:pt>
                <c:pt idx="28">
                  <c:v>0.1729</c:v>
                </c:pt>
                <c:pt idx="29">
                  <c:v>4.7039999999999998E-2</c:v>
                </c:pt>
                <c:pt idx="30">
                  <c:v>2.9790000000000001E-2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E-CFF8-44BF-8150-C68EFD0F54E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cat>
            <c:strRef>
              <c:f>Sheet1!$A$2:$A$32</c:f>
              <c:strCache>
                <c:ptCount val="31"/>
                <c:pt idx="0">
                  <c:v>Overall Satisfaction</c:v>
                </c:pt>
                <c:pt idx="1">
                  <c:v>Attribute 1</c:v>
                </c:pt>
                <c:pt idx="2">
                  <c:v>Attribute 2</c:v>
                </c:pt>
                <c:pt idx="3">
                  <c:v>Attribute 3</c:v>
                </c:pt>
                <c:pt idx="4">
                  <c:v>Attribute 4</c:v>
                </c:pt>
                <c:pt idx="5">
                  <c:v>Attribute 5</c:v>
                </c:pt>
                <c:pt idx="6">
                  <c:v>Attribute 6</c:v>
                </c:pt>
                <c:pt idx="7">
                  <c:v>Attribute 7</c:v>
                </c:pt>
                <c:pt idx="8">
                  <c:v>Attribute 8</c:v>
                </c:pt>
                <c:pt idx="9">
                  <c:v>Attribute 9</c:v>
                </c:pt>
                <c:pt idx="10">
                  <c:v>Attribute 10</c:v>
                </c:pt>
                <c:pt idx="11">
                  <c:v>Attribute 11</c:v>
                </c:pt>
                <c:pt idx="12">
                  <c:v>Attribute 12</c:v>
                </c:pt>
                <c:pt idx="13">
                  <c:v>Attribute 13</c:v>
                </c:pt>
                <c:pt idx="14">
                  <c:v>Attribute 14</c:v>
                </c:pt>
                <c:pt idx="15">
                  <c:v>Attribute 15</c:v>
                </c:pt>
                <c:pt idx="16">
                  <c:v>Attribute 16</c:v>
                </c:pt>
                <c:pt idx="17">
                  <c:v>Attribute 17</c:v>
                </c:pt>
                <c:pt idx="18">
                  <c:v>Attribute 18</c:v>
                </c:pt>
                <c:pt idx="19">
                  <c:v>Attribute 19</c:v>
                </c:pt>
                <c:pt idx="20">
                  <c:v>Attribute 20</c:v>
                </c:pt>
                <c:pt idx="21">
                  <c:v>Attribute 21</c:v>
                </c:pt>
                <c:pt idx="22">
                  <c:v>Attribute 22</c:v>
                </c:pt>
                <c:pt idx="23">
                  <c:v>Attribute 23</c:v>
                </c:pt>
                <c:pt idx="24">
                  <c:v>Attribute 24</c:v>
                </c:pt>
                <c:pt idx="25">
                  <c:v>Attribute 25</c:v>
                </c:pt>
                <c:pt idx="26">
                  <c:v>Attribute 26</c:v>
                </c:pt>
                <c:pt idx="27">
                  <c:v>Attribute 27</c:v>
                </c:pt>
                <c:pt idx="28">
                  <c:v>Attribute 28</c:v>
                </c:pt>
                <c:pt idx="29">
                  <c:v>Attribute 29</c:v>
                </c:pt>
                <c:pt idx="30">
                  <c:v>Attribute 30</c:v>
                </c:pt>
              </c:strCache>
            </c:strRef>
          </c:cat>
          <c:val>
            <c:numRef>
              <c:f>Sheet1!$C$2:$C$32</c:f>
              <c:numCache>
                <c:formatCode>General</c:formatCode>
                <c:ptCount val="31"/>
              </c:numCache>
            </c:numRef>
          </c:val>
          <c:extLst>
            <c:ext xmlns:c16="http://schemas.microsoft.com/office/drawing/2014/chart" uri="{C3380CC4-5D6E-409C-BE32-E72D297353CC}">
              <c16:uniqueId val="{0000003F-CFF8-44BF-8150-C68EFD0F54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76"/>
        <c:axId val="213941248"/>
        <c:axId val="213959424"/>
      </c:barChart>
      <c:catAx>
        <c:axId val="213941248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one"/>
        <c:spPr>
          <a:ln>
            <a:solidFill>
              <a:schemeClr val="tx1"/>
            </a:solidFill>
          </a:ln>
        </c:spPr>
        <c:crossAx val="213959424"/>
        <c:crosses val="autoZero"/>
        <c:auto val="1"/>
        <c:lblAlgn val="ctr"/>
        <c:lblOffset val="100"/>
        <c:noMultiLvlLbl val="0"/>
      </c:catAx>
      <c:valAx>
        <c:axId val="213959424"/>
        <c:scaling>
          <c:orientation val="minMax"/>
          <c:max val="1.5"/>
          <c:min val="-1.5"/>
        </c:scaling>
        <c:delete val="0"/>
        <c:axPos val="t"/>
        <c:numFmt formatCode="0.00" sourceLinked="1"/>
        <c:majorTickMark val="none"/>
        <c:minorTickMark val="none"/>
        <c:tickLblPos val="none"/>
        <c:spPr>
          <a:ln>
            <a:noFill/>
          </a:ln>
        </c:spPr>
        <c:crossAx val="2139412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935032511180005E-2"/>
          <c:y val="2.42980575876772E-2"/>
          <c:w val="0.97412768525885485"/>
          <c:h val="0.8443527647821772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42A0FF"/>
              </a:solidFill>
            </c:spPr>
            <c:extLst>
              <c:ext xmlns:c16="http://schemas.microsoft.com/office/drawing/2014/chart" uri="{C3380CC4-5D6E-409C-BE32-E72D297353CC}">
                <c16:uniqueId val="{00000001-2FF3-4249-862F-A8403105B711}"/>
              </c:ext>
            </c:extLst>
          </c:dPt>
          <c:dPt>
            <c:idx val="1"/>
            <c:invertIfNegative val="0"/>
            <c:bubble3D val="0"/>
            <c:spPr>
              <a:solidFill>
                <a:srgbClr val="FF64FF"/>
              </a:solidFill>
            </c:spPr>
            <c:extLst>
              <c:ext xmlns:c16="http://schemas.microsoft.com/office/drawing/2014/chart" uri="{C3380CC4-5D6E-409C-BE32-E72D297353CC}">
                <c16:uniqueId val="{00000003-2FF3-4249-862F-A8403105B711}"/>
              </c:ext>
            </c:extLst>
          </c:dPt>
          <c:dPt>
            <c:idx val="2"/>
            <c:invertIfNegative val="0"/>
            <c:bubble3D val="0"/>
            <c:spPr>
              <a:solidFill>
                <a:srgbClr val="FF64FF"/>
              </a:solidFill>
            </c:spPr>
            <c:extLst>
              <c:ext xmlns:c16="http://schemas.microsoft.com/office/drawing/2014/chart" uri="{C3380CC4-5D6E-409C-BE32-E72D297353CC}">
                <c16:uniqueId val="{00000005-2FF3-4249-862F-A8403105B711}"/>
              </c:ext>
            </c:extLst>
          </c:dPt>
          <c:dPt>
            <c:idx val="3"/>
            <c:invertIfNegative val="0"/>
            <c:bubble3D val="0"/>
            <c:spPr>
              <a:solidFill>
                <a:srgbClr val="FF64FF"/>
              </a:solidFill>
            </c:spPr>
            <c:extLst>
              <c:ext xmlns:c16="http://schemas.microsoft.com/office/drawing/2014/chart" uri="{C3380CC4-5D6E-409C-BE32-E72D297353CC}">
                <c16:uniqueId val="{00000007-2FF3-4249-862F-A8403105B711}"/>
              </c:ext>
            </c:extLst>
          </c:dPt>
          <c:dPt>
            <c:idx val="4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09-2FF3-4249-862F-A8403105B711}"/>
              </c:ext>
            </c:extLst>
          </c:dPt>
          <c:dPt>
            <c:idx val="5"/>
            <c:invertIfNegative val="0"/>
            <c:bubble3D val="0"/>
            <c:spPr>
              <a:solidFill>
                <a:srgbClr val="FF64FF"/>
              </a:solidFill>
            </c:spPr>
            <c:extLst>
              <c:ext xmlns:c16="http://schemas.microsoft.com/office/drawing/2014/chart" uri="{C3380CC4-5D6E-409C-BE32-E72D297353CC}">
                <c16:uniqueId val="{0000000B-2FF3-4249-862F-A8403105B711}"/>
              </c:ext>
            </c:extLst>
          </c:dPt>
          <c:dPt>
            <c:idx val="6"/>
            <c:invertIfNegative val="0"/>
            <c:bubble3D val="0"/>
            <c:spPr>
              <a:solidFill>
                <a:srgbClr val="FF64FF"/>
              </a:solidFill>
            </c:spPr>
            <c:extLst>
              <c:ext xmlns:c16="http://schemas.microsoft.com/office/drawing/2014/chart" uri="{C3380CC4-5D6E-409C-BE32-E72D297353CC}">
                <c16:uniqueId val="{0000000D-2FF3-4249-862F-A8403105B711}"/>
              </c:ext>
            </c:extLst>
          </c:dPt>
          <c:dPt>
            <c:idx val="7"/>
            <c:invertIfNegative val="0"/>
            <c:bubble3D val="0"/>
            <c:spPr>
              <a:solidFill>
                <a:srgbClr val="FF64FF"/>
              </a:solidFill>
            </c:spPr>
            <c:extLst>
              <c:ext xmlns:c16="http://schemas.microsoft.com/office/drawing/2014/chart" uri="{C3380CC4-5D6E-409C-BE32-E72D297353CC}">
                <c16:uniqueId val="{0000000F-2FF3-4249-862F-A8403105B711}"/>
              </c:ext>
            </c:extLst>
          </c:dPt>
          <c:dPt>
            <c:idx val="8"/>
            <c:invertIfNegative val="0"/>
            <c:bubble3D val="0"/>
            <c:spPr>
              <a:solidFill>
                <a:srgbClr val="FF64FF"/>
              </a:solidFill>
            </c:spPr>
            <c:extLst>
              <c:ext xmlns:c16="http://schemas.microsoft.com/office/drawing/2014/chart" uri="{C3380CC4-5D6E-409C-BE32-E72D297353CC}">
                <c16:uniqueId val="{00000011-2FF3-4249-862F-A8403105B711}"/>
              </c:ext>
            </c:extLst>
          </c:dPt>
          <c:dPt>
            <c:idx val="9"/>
            <c:invertIfNegative val="0"/>
            <c:bubble3D val="0"/>
            <c:spPr>
              <a:solidFill>
                <a:srgbClr val="42A0FF"/>
              </a:solidFill>
            </c:spPr>
            <c:extLst>
              <c:ext xmlns:c16="http://schemas.microsoft.com/office/drawing/2014/chart" uri="{C3380CC4-5D6E-409C-BE32-E72D297353CC}">
                <c16:uniqueId val="{00000013-2FF3-4249-862F-A8403105B711}"/>
              </c:ext>
            </c:extLst>
          </c:dPt>
          <c:dPt>
            <c:idx val="10"/>
            <c:invertIfNegative val="0"/>
            <c:bubble3D val="0"/>
            <c:spPr>
              <a:solidFill>
                <a:srgbClr val="42A0FF"/>
              </a:solidFill>
            </c:spPr>
            <c:extLst>
              <c:ext xmlns:c16="http://schemas.microsoft.com/office/drawing/2014/chart" uri="{C3380CC4-5D6E-409C-BE32-E72D297353CC}">
                <c16:uniqueId val="{00000015-2FF3-4249-862F-A8403105B711}"/>
              </c:ext>
            </c:extLst>
          </c:dPt>
          <c:dPt>
            <c:idx val="11"/>
            <c:invertIfNegative val="0"/>
            <c:bubble3D val="0"/>
            <c:spPr>
              <a:solidFill>
                <a:srgbClr val="FF64FF"/>
              </a:solidFill>
            </c:spPr>
            <c:extLst>
              <c:ext xmlns:c16="http://schemas.microsoft.com/office/drawing/2014/chart" uri="{C3380CC4-5D6E-409C-BE32-E72D297353CC}">
                <c16:uniqueId val="{00000017-2FF3-4249-862F-A8403105B711}"/>
              </c:ext>
            </c:extLst>
          </c:dPt>
          <c:dPt>
            <c:idx val="12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19-2FF3-4249-862F-A8403105B711}"/>
              </c:ext>
            </c:extLst>
          </c:dPt>
          <c:dPt>
            <c:idx val="13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1B-2FF3-4249-862F-A8403105B711}"/>
              </c:ext>
            </c:extLst>
          </c:dPt>
          <c:dPt>
            <c:idx val="14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1D-2FF3-4249-862F-A8403105B711}"/>
              </c:ext>
            </c:extLst>
          </c:dPt>
          <c:dPt>
            <c:idx val="15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1F-2FF3-4249-862F-A8403105B711}"/>
              </c:ext>
            </c:extLst>
          </c:dPt>
          <c:dPt>
            <c:idx val="16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21-2FF3-4249-862F-A8403105B711}"/>
              </c:ext>
            </c:extLst>
          </c:dPt>
          <c:dPt>
            <c:idx val="17"/>
            <c:invertIfNegative val="0"/>
            <c:bubble3D val="0"/>
            <c:spPr>
              <a:solidFill>
                <a:srgbClr val="42A0FF"/>
              </a:solidFill>
            </c:spPr>
            <c:extLst>
              <c:ext xmlns:c16="http://schemas.microsoft.com/office/drawing/2014/chart" uri="{C3380CC4-5D6E-409C-BE32-E72D297353CC}">
                <c16:uniqueId val="{00000023-2FF3-4249-862F-A8403105B711}"/>
              </c:ext>
            </c:extLst>
          </c:dPt>
          <c:dPt>
            <c:idx val="18"/>
            <c:invertIfNegative val="0"/>
            <c:bubble3D val="0"/>
            <c:spPr>
              <a:solidFill>
                <a:srgbClr val="42A0FF"/>
              </a:solidFill>
            </c:spPr>
            <c:extLst>
              <c:ext xmlns:c16="http://schemas.microsoft.com/office/drawing/2014/chart" uri="{C3380CC4-5D6E-409C-BE32-E72D297353CC}">
                <c16:uniqueId val="{00000025-2FF3-4249-862F-A8403105B711}"/>
              </c:ext>
            </c:extLst>
          </c:dPt>
          <c:dPt>
            <c:idx val="19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27-2FF3-4249-862F-A8403105B711}"/>
              </c:ext>
            </c:extLst>
          </c:dPt>
          <c:dPt>
            <c:idx val="20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29-2FF3-4249-862F-A8403105B711}"/>
              </c:ext>
            </c:extLst>
          </c:dPt>
          <c:dPt>
            <c:idx val="21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2B-2FF3-4249-862F-A8403105B711}"/>
              </c:ext>
            </c:extLst>
          </c:dPt>
          <c:dPt>
            <c:idx val="22"/>
            <c:invertIfNegative val="0"/>
            <c:bubble3D val="0"/>
            <c:spPr>
              <a:solidFill>
                <a:srgbClr val="FF64FF"/>
              </a:solidFill>
            </c:spPr>
            <c:extLst>
              <c:ext xmlns:c16="http://schemas.microsoft.com/office/drawing/2014/chart" uri="{C3380CC4-5D6E-409C-BE32-E72D297353CC}">
                <c16:uniqueId val="{0000002D-2FF3-4249-862F-A8403105B711}"/>
              </c:ext>
            </c:extLst>
          </c:dPt>
          <c:dPt>
            <c:idx val="23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2F-2FF3-4249-862F-A8403105B711}"/>
              </c:ext>
            </c:extLst>
          </c:dPt>
          <c:dPt>
            <c:idx val="24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31-2FF3-4249-862F-A8403105B711}"/>
              </c:ext>
            </c:extLst>
          </c:dPt>
          <c:dPt>
            <c:idx val="25"/>
            <c:invertIfNegative val="0"/>
            <c:bubble3D val="0"/>
            <c:spPr>
              <a:solidFill>
                <a:srgbClr val="FF64FF"/>
              </a:solidFill>
            </c:spPr>
            <c:extLst>
              <c:ext xmlns:c16="http://schemas.microsoft.com/office/drawing/2014/chart" uri="{C3380CC4-5D6E-409C-BE32-E72D297353CC}">
                <c16:uniqueId val="{00000033-2FF3-4249-862F-A8403105B711}"/>
              </c:ext>
            </c:extLst>
          </c:dPt>
          <c:dPt>
            <c:idx val="26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35-2FF3-4249-862F-A8403105B711}"/>
              </c:ext>
            </c:extLst>
          </c:dPt>
          <c:dPt>
            <c:idx val="27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37-2FF3-4249-862F-A8403105B711}"/>
              </c:ext>
            </c:extLst>
          </c:dPt>
          <c:dPt>
            <c:idx val="28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39-2FF3-4249-862F-A8403105B711}"/>
              </c:ext>
            </c:extLst>
          </c:dPt>
          <c:dPt>
            <c:idx val="29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3B-2FF3-4249-862F-A8403105B711}"/>
              </c:ext>
            </c:extLst>
          </c:dPt>
          <c:dPt>
            <c:idx val="30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3D-2FF3-4249-862F-A8403105B711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pPr>
                      <a:defRPr sz="800" b="1" baseline="0">
                        <a:solidFill>
                          <a:srgbClr val="000000"/>
                        </a:solidFill>
                        <a:latin typeface="Arial"/>
                      </a:defRPr>
                    </a:pPr>
                    <a:r>
                      <a:rPr lang="en-US"/>
                      <a:t>0.03</a:t>
                    </a:r>
                  </a:p>
                </c:rich>
              </c:tx>
              <c:numFmt formatCode="0.00" sourceLinked="0"/>
              <c:spPr>
                <a:noFill/>
                <a:ln w="25374">
                  <a:noFill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FF3-4249-862F-A8403105B711}"/>
                </c:ext>
              </c:extLst>
            </c:dLbl>
            <c:dLbl>
              <c:idx val="1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2FF3-4249-862F-A8403105B711}"/>
                </c:ext>
              </c:extLst>
            </c:dLbl>
            <c:dLbl>
              <c:idx val="2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2FF3-4249-862F-A8403105B711}"/>
                </c:ext>
              </c:extLst>
            </c:dLbl>
            <c:dLbl>
              <c:idx val="3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2FF3-4249-862F-A8403105B711}"/>
                </c:ext>
              </c:extLst>
            </c:dLbl>
            <c:dLbl>
              <c:idx val="4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2FF3-4249-862F-A8403105B711}"/>
                </c:ext>
              </c:extLst>
            </c:dLbl>
            <c:dLbl>
              <c:idx val="5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2FF3-4249-862F-A8403105B711}"/>
                </c:ext>
              </c:extLst>
            </c:dLbl>
            <c:dLbl>
              <c:idx val="6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2FF3-4249-862F-A8403105B711}"/>
                </c:ext>
              </c:extLst>
            </c:dLbl>
            <c:dLbl>
              <c:idx val="7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F-2FF3-4249-862F-A8403105B711}"/>
                </c:ext>
              </c:extLst>
            </c:dLbl>
            <c:dLbl>
              <c:idx val="8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1-2FF3-4249-862F-A8403105B711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pPr>
                      <a:defRPr sz="800" b="1" baseline="0">
                        <a:solidFill>
                          <a:srgbClr val="000000"/>
                        </a:solidFill>
                        <a:latin typeface="Arial"/>
                      </a:defRPr>
                    </a:pPr>
                    <a:r>
                      <a:rPr lang="en-US"/>
                      <a:t>0.03</a:t>
                    </a:r>
                  </a:p>
                </c:rich>
              </c:tx>
              <c:numFmt formatCode="0.00" sourceLinked="0"/>
              <c:spPr>
                <a:noFill/>
                <a:ln w="25374">
                  <a:noFill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2FF3-4249-862F-A8403105B711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pPr>
                      <a:defRPr sz="800" b="1" baseline="0">
                        <a:solidFill>
                          <a:srgbClr val="000000"/>
                        </a:solidFill>
                        <a:latin typeface="Arial"/>
                      </a:defRPr>
                    </a:pPr>
                    <a:r>
                      <a:rPr lang="en-US"/>
                      <a:t>0.02</a:t>
                    </a:r>
                  </a:p>
                </c:rich>
              </c:tx>
              <c:numFmt formatCode="0.00" sourceLinked="0"/>
              <c:spPr>
                <a:noFill/>
                <a:ln w="25374">
                  <a:noFill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2FF3-4249-862F-A8403105B711}"/>
                </c:ext>
              </c:extLst>
            </c:dLbl>
            <c:dLbl>
              <c:idx val="11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7-2FF3-4249-862F-A8403105B711}"/>
                </c:ext>
              </c:extLst>
            </c:dLbl>
            <c:dLbl>
              <c:idx val="12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9-2FF3-4249-862F-A8403105B711}"/>
                </c:ext>
              </c:extLst>
            </c:dLbl>
            <c:dLbl>
              <c:idx val="13"/>
              <c:tx>
                <c:rich>
                  <a:bodyPr/>
                  <a:lstStyle/>
                  <a:p>
                    <a:pPr>
                      <a:defRPr sz="800" b="1" baseline="0">
                        <a:solidFill>
                          <a:srgbClr val="000000"/>
                        </a:solidFill>
                        <a:latin typeface="Arial"/>
                      </a:defRPr>
                    </a:pPr>
                    <a:r>
                      <a:rPr lang="en-US"/>
                      <a:t>0.06</a:t>
                    </a:r>
                  </a:p>
                </c:rich>
              </c:tx>
              <c:numFmt formatCode="0.00" sourceLinked="0"/>
              <c:spPr>
                <a:noFill/>
                <a:ln w="25374">
                  <a:noFill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2FF3-4249-862F-A8403105B711}"/>
                </c:ext>
              </c:extLst>
            </c:dLbl>
            <c:dLbl>
              <c:idx val="14"/>
              <c:tx>
                <c:rich>
                  <a:bodyPr/>
                  <a:lstStyle/>
                  <a:p>
                    <a:pPr>
                      <a:defRPr sz="800" b="1" baseline="0">
                        <a:solidFill>
                          <a:srgbClr val="000000"/>
                        </a:solidFill>
                        <a:latin typeface="Arial"/>
                      </a:defRPr>
                    </a:pPr>
                    <a:r>
                      <a:rPr lang="en-US"/>
                      <a:t>0.14</a:t>
                    </a:r>
                  </a:p>
                </c:rich>
              </c:tx>
              <c:numFmt formatCode="0.00" sourceLinked="0"/>
              <c:spPr>
                <a:noFill/>
                <a:ln w="25374">
                  <a:noFill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2FF3-4249-862F-A8403105B711}"/>
                </c:ext>
              </c:extLst>
            </c:dLbl>
            <c:dLbl>
              <c:idx val="15"/>
              <c:tx>
                <c:rich>
                  <a:bodyPr/>
                  <a:lstStyle/>
                  <a:p>
                    <a:pPr>
                      <a:defRPr sz="800" b="1" baseline="0">
                        <a:solidFill>
                          <a:srgbClr val="000000"/>
                        </a:solidFill>
                        <a:latin typeface="Arial"/>
                      </a:defRPr>
                    </a:pPr>
                    <a:r>
                      <a:rPr lang="en-US"/>
                      <a:t>0.12</a:t>
                    </a:r>
                  </a:p>
                </c:rich>
              </c:tx>
              <c:numFmt formatCode="0.00" sourceLinked="0"/>
              <c:spPr>
                <a:noFill/>
                <a:ln w="25374">
                  <a:noFill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2FF3-4249-862F-A8403105B711}"/>
                </c:ext>
              </c:extLst>
            </c:dLbl>
            <c:dLbl>
              <c:idx val="16"/>
              <c:tx>
                <c:rich>
                  <a:bodyPr/>
                  <a:lstStyle/>
                  <a:p>
                    <a:pPr>
                      <a:defRPr sz="800" b="1" baseline="0">
                        <a:solidFill>
                          <a:srgbClr val="000000"/>
                        </a:solidFill>
                        <a:latin typeface="Arial"/>
                      </a:defRPr>
                    </a:pPr>
                    <a:r>
                      <a:rPr lang="en-US"/>
                      <a:t>0.10</a:t>
                    </a:r>
                  </a:p>
                </c:rich>
              </c:tx>
              <c:numFmt formatCode="0.00" sourceLinked="0"/>
              <c:spPr>
                <a:noFill/>
                <a:ln w="25374">
                  <a:noFill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2FF3-4249-862F-A8403105B711}"/>
                </c:ext>
              </c:extLst>
            </c:dLbl>
            <c:dLbl>
              <c:idx val="17"/>
              <c:tx>
                <c:rich>
                  <a:bodyPr/>
                  <a:lstStyle/>
                  <a:p>
                    <a:pPr>
                      <a:defRPr sz="800" b="1" baseline="0">
                        <a:solidFill>
                          <a:srgbClr val="000000"/>
                        </a:solidFill>
                        <a:latin typeface="Arial"/>
                      </a:defRPr>
                    </a:pPr>
                    <a:r>
                      <a:rPr lang="en-US"/>
                      <a:t>0.12</a:t>
                    </a:r>
                  </a:p>
                </c:rich>
              </c:tx>
              <c:numFmt formatCode="0.00" sourceLinked="0"/>
              <c:spPr>
                <a:noFill/>
                <a:ln w="25374">
                  <a:noFill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2FF3-4249-862F-A8403105B711}"/>
                </c:ext>
              </c:extLst>
            </c:dLbl>
            <c:dLbl>
              <c:idx val="18"/>
              <c:tx>
                <c:rich>
                  <a:bodyPr/>
                  <a:lstStyle/>
                  <a:p>
                    <a:pPr>
                      <a:defRPr sz="800" b="1" baseline="0">
                        <a:solidFill>
                          <a:srgbClr val="000000"/>
                        </a:solidFill>
                        <a:latin typeface="Arial"/>
                      </a:defRPr>
                    </a:pPr>
                    <a:r>
                      <a:rPr lang="en-US"/>
                      <a:t>0.02</a:t>
                    </a:r>
                  </a:p>
                </c:rich>
              </c:tx>
              <c:numFmt formatCode="0.00" sourceLinked="0"/>
              <c:spPr>
                <a:noFill/>
                <a:ln w="25374">
                  <a:noFill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2FF3-4249-862F-A8403105B711}"/>
                </c:ext>
              </c:extLst>
            </c:dLbl>
            <c:dLbl>
              <c:idx val="19"/>
              <c:tx>
                <c:rich>
                  <a:bodyPr/>
                  <a:lstStyle/>
                  <a:p>
                    <a:pPr>
                      <a:defRPr sz="800" b="1" baseline="0">
                        <a:solidFill>
                          <a:srgbClr val="000000"/>
                        </a:solidFill>
                        <a:latin typeface="Arial"/>
                      </a:defRPr>
                    </a:pPr>
                    <a:r>
                      <a:rPr lang="en-US"/>
                      <a:t>0.21</a:t>
                    </a:r>
                  </a:p>
                </c:rich>
              </c:tx>
              <c:numFmt formatCode="0.00" sourceLinked="0"/>
              <c:spPr>
                <a:noFill/>
                <a:ln w="25374">
                  <a:noFill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2FF3-4249-862F-A8403105B711}"/>
                </c:ext>
              </c:extLst>
            </c:dLbl>
            <c:dLbl>
              <c:idx val="20"/>
              <c:tx>
                <c:rich>
                  <a:bodyPr/>
                  <a:lstStyle/>
                  <a:p>
                    <a:pPr>
                      <a:defRPr sz="800" b="1" baseline="0">
                        <a:solidFill>
                          <a:srgbClr val="000000"/>
                        </a:solidFill>
                        <a:latin typeface="Arial"/>
                      </a:defRPr>
                    </a:pPr>
                    <a:r>
                      <a:rPr lang="en-US"/>
                      <a:t>0.07</a:t>
                    </a:r>
                  </a:p>
                </c:rich>
              </c:tx>
              <c:numFmt formatCode="0.00" sourceLinked="0"/>
              <c:spPr>
                <a:noFill/>
                <a:ln w="25374">
                  <a:noFill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9-2FF3-4249-862F-A8403105B711}"/>
                </c:ext>
              </c:extLst>
            </c:dLbl>
            <c:dLbl>
              <c:idx val="21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B-2FF3-4249-862F-A8403105B711}"/>
                </c:ext>
              </c:extLst>
            </c:dLbl>
            <c:dLbl>
              <c:idx val="22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D-2FF3-4249-862F-A8403105B711}"/>
                </c:ext>
              </c:extLst>
            </c:dLbl>
            <c:dLbl>
              <c:idx val="23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F-2FF3-4249-862F-A8403105B711}"/>
                </c:ext>
              </c:extLst>
            </c:dLbl>
            <c:dLbl>
              <c:idx val="24"/>
              <c:tx>
                <c:rich>
                  <a:bodyPr/>
                  <a:lstStyle/>
                  <a:p>
                    <a:pPr>
                      <a:defRPr sz="800" b="1" baseline="0">
                        <a:solidFill>
                          <a:srgbClr val="000000"/>
                        </a:solidFill>
                        <a:latin typeface="Arial"/>
                      </a:defRPr>
                    </a:pPr>
                    <a:r>
                      <a:rPr lang="en-US"/>
                      <a:t>0.14</a:t>
                    </a:r>
                  </a:p>
                </c:rich>
              </c:tx>
              <c:numFmt formatCode="0.00" sourceLinked="0"/>
              <c:spPr>
                <a:noFill/>
                <a:ln w="25374">
                  <a:noFill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1-2FF3-4249-862F-A8403105B711}"/>
                </c:ext>
              </c:extLst>
            </c:dLbl>
            <c:dLbl>
              <c:idx val="25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33-2FF3-4249-862F-A8403105B711}"/>
                </c:ext>
              </c:extLst>
            </c:dLbl>
            <c:dLbl>
              <c:idx val="26"/>
              <c:tx>
                <c:rich>
                  <a:bodyPr/>
                  <a:lstStyle/>
                  <a:p>
                    <a:pPr>
                      <a:defRPr sz="800" b="1" baseline="0">
                        <a:solidFill>
                          <a:srgbClr val="000000"/>
                        </a:solidFill>
                        <a:latin typeface="Arial"/>
                      </a:defRPr>
                    </a:pPr>
                    <a:r>
                      <a:rPr lang="en-US"/>
                      <a:t>0.14</a:t>
                    </a:r>
                  </a:p>
                </c:rich>
              </c:tx>
              <c:numFmt formatCode="0.00" sourceLinked="0"/>
              <c:spPr>
                <a:noFill/>
                <a:ln w="25374">
                  <a:noFill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5-2FF3-4249-862F-A8403105B711}"/>
                </c:ext>
              </c:extLst>
            </c:dLbl>
            <c:dLbl>
              <c:idx val="27"/>
              <c:tx>
                <c:rich>
                  <a:bodyPr/>
                  <a:lstStyle/>
                  <a:p>
                    <a:pPr>
                      <a:defRPr sz="800" b="1" baseline="0">
                        <a:solidFill>
                          <a:srgbClr val="000000"/>
                        </a:solidFill>
                        <a:latin typeface="Arial"/>
                      </a:defRPr>
                    </a:pPr>
                    <a:r>
                      <a:rPr lang="en-US"/>
                      <a:t>0.10</a:t>
                    </a:r>
                  </a:p>
                </c:rich>
              </c:tx>
              <c:numFmt formatCode="0.00" sourceLinked="0"/>
              <c:spPr>
                <a:noFill/>
                <a:ln w="25374">
                  <a:noFill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7-2FF3-4249-862F-A8403105B711}"/>
                </c:ext>
              </c:extLst>
            </c:dLbl>
            <c:dLbl>
              <c:idx val="28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39-2FF3-4249-862F-A8403105B711}"/>
                </c:ext>
              </c:extLst>
            </c:dLbl>
            <c:dLbl>
              <c:idx val="29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3B-2FF3-4249-862F-A8403105B711}"/>
                </c:ext>
              </c:extLst>
            </c:dLbl>
            <c:dLbl>
              <c:idx val="30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3D-2FF3-4249-862F-A8403105B711}"/>
                </c:ext>
              </c:extLst>
            </c:dLbl>
            <c:numFmt formatCode="#,##0.00" sourceLinked="0"/>
            <c:spPr>
              <a:noFill/>
              <a:ln w="25374">
                <a:noFill/>
              </a:ln>
            </c:spPr>
            <c:txPr>
              <a:bodyPr/>
              <a:lstStyle/>
              <a:p>
                <a:pPr>
                  <a:defRPr sz="1000" baseline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Sheet1!$A$2:$A$32</c:f>
              <c:strCache>
                <c:ptCount val="31"/>
                <c:pt idx="0">
                  <c:v>Overall Satisfaction</c:v>
                </c:pt>
                <c:pt idx="1">
                  <c:v>Attribute 1</c:v>
                </c:pt>
                <c:pt idx="2">
                  <c:v>Attribute 2</c:v>
                </c:pt>
                <c:pt idx="3">
                  <c:v>Attribute 3</c:v>
                </c:pt>
                <c:pt idx="4">
                  <c:v>Attribute 4</c:v>
                </c:pt>
                <c:pt idx="5">
                  <c:v>Attribute 5</c:v>
                </c:pt>
                <c:pt idx="6">
                  <c:v>Attribute 6</c:v>
                </c:pt>
                <c:pt idx="7">
                  <c:v>Attribute 7</c:v>
                </c:pt>
                <c:pt idx="8">
                  <c:v>Attribute 8</c:v>
                </c:pt>
                <c:pt idx="9">
                  <c:v>Attribute 9</c:v>
                </c:pt>
                <c:pt idx="10">
                  <c:v>Attribute 10</c:v>
                </c:pt>
                <c:pt idx="11">
                  <c:v>Attribute 11</c:v>
                </c:pt>
                <c:pt idx="12">
                  <c:v>Attribute 12</c:v>
                </c:pt>
                <c:pt idx="13">
                  <c:v>Attribute 13</c:v>
                </c:pt>
                <c:pt idx="14">
                  <c:v>Attribute 14</c:v>
                </c:pt>
                <c:pt idx="15">
                  <c:v>Attribute 15</c:v>
                </c:pt>
                <c:pt idx="16">
                  <c:v>Attribute 16</c:v>
                </c:pt>
                <c:pt idx="17">
                  <c:v>Attribute 17</c:v>
                </c:pt>
                <c:pt idx="18">
                  <c:v>Attribute 18</c:v>
                </c:pt>
                <c:pt idx="19">
                  <c:v>Attribute 19</c:v>
                </c:pt>
                <c:pt idx="20">
                  <c:v>Attribute 20</c:v>
                </c:pt>
                <c:pt idx="21">
                  <c:v>Attribute 21</c:v>
                </c:pt>
                <c:pt idx="22">
                  <c:v>Attribute 22</c:v>
                </c:pt>
                <c:pt idx="23">
                  <c:v>Attribute 23</c:v>
                </c:pt>
                <c:pt idx="24">
                  <c:v>Attribute 24</c:v>
                </c:pt>
                <c:pt idx="25">
                  <c:v>Attribute 25</c:v>
                </c:pt>
                <c:pt idx="26">
                  <c:v>Attribute 26</c:v>
                </c:pt>
                <c:pt idx="27">
                  <c:v>Attribute 27</c:v>
                </c:pt>
                <c:pt idx="28">
                  <c:v>Attribute 28</c:v>
                </c:pt>
                <c:pt idx="29">
                  <c:v>Attribute 29</c:v>
                </c:pt>
                <c:pt idx="30">
                  <c:v>Attribute 30</c:v>
                </c:pt>
              </c:strCache>
            </c:strRef>
          </c:cat>
          <c:val>
            <c:numRef>
              <c:f>Sheet1!$B$2:$B$32</c:f>
              <c:numCache>
                <c:formatCode>General</c:formatCode>
                <c:ptCount val="31"/>
                <c:pt idx="0" formatCode="0.00">
                  <c:v>-3.2050000000000002E-2</c:v>
                </c:pt>
                <c:pt idx="4" formatCode="0.00">
                  <c:v>0.12545999999999999</c:v>
                </c:pt>
                <c:pt idx="5" formatCode="0.00">
                  <c:v>3.4070000000000003E-2</c:v>
                </c:pt>
                <c:pt idx="6" formatCode="0.00">
                  <c:v>3.015E-2</c:v>
                </c:pt>
                <c:pt idx="7" formatCode="0.00">
                  <c:v>4.7890000000000002E-2</c:v>
                </c:pt>
                <c:pt idx="8" formatCode="0.00">
                  <c:v>5.8569999999999997E-2</c:v>
                </c:pt>
                <c:pt idx="9" formatCode="0.00">
                  <c:v>-2.9239999999999999E-2</c:v>
                </c:pt>
                <c:pt idx="10" formatCode="0.00">
                  <c:v>-1.924E-2</c:v>
                </c:pt>
                <c:pt idx="12" formatCode="0.00">
                  <c:v>8.1670000000000006E-2</c:v>
                </c:pt>
                <c:pt idx="13" formatCode="0.00">
                  <c:v>-6.3439999999999996E-2</c:v>
                </c:pt>
                <c:pt idx="14" formatCode="0.00">
                  <c:v>-0.13741999999999999</c:v>
                </c:pt>
                <c:pt idx="15" formatCode="0.00">
                  <c:v>-0.11592</c:v>
                </c:pt>
                <c:pt idx="16" formatCode="0.00">
                  <c:v>-9.9110000000000004E-2</c:v>
                </c:pt>
                <c:pt idx="17" formatCode="0.00">
                  <c:v>-0.12075</c:v>
                </c:pt>
                <c:pt idx="18" formatCode="0.00">
                  <c:v>-1.5570000000000001E-2</c:v>
                </c:pt>
                <c:pt idx="19" formatCode="0.00">
                  <c:v>-0.20841000000000001</c:v>
                </c:pt>
                <c:pt idx="20" formatCode="0.00">
                  <c:v>-7.0529999999999995E-2</c:v>
                </c:pt>
                <c:pt idx="21" formatCode="0.00">
                  <c:v>0.10346</c:v>
                </c:pt>
                <c:pt idx="22" formatCode="0.00">
                  <c:v>3.1609999999999999E-2</c:v>
                </c:pt>
                <c:pt idx="23" formatCode="0.00">
                  <c:v>0.14846000000000001</c:v>
                </c:pt>
                <c:pt idx="24" formatCode="0.00">
                  <c:v>-0.14152999999999999</c:v>
                </c:pt>
                <c:pt idx="25" formatCode="0.00">
                  <c:v>7.2489999999999999E-2</c:v>
                </c:pt>
                <c:pt idx="26" formatCode="0.00">
                  <c:v>-0.13797000000000001</c:v>
                </c:pt>
                <c:pt idx="27" formatCode="0.00">
                  <c:v>-9.8460000000000006E-2</c:v>
                </c:pt>
                <c:pt idx="28" formatCode="0.00">
                  <c:v>0.12772</c:v>
                </c:pt>
                <c:pt idx="29" formatCode="0.00">
                  <c:v>5.2780000000000001E-2</c:v>
                </c:pt>
                <c:pt idx="30" formatCode="0.00">
                  <c:v>7.9049999999999995E-2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E-2FF3-4249-862F-A8403105B71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cat>
            <c:strRef>
              <c:f>Sheet1!$A$2:$A$32</c:f>
              <c:strCache>
                <c:ptCount val="31"/>
                <c:pt idx="0">
                  <c:v>Overall Satisfaction</c:v>
                </c:pt>
                <c:pt idx="1">
                  <c:v>Attribute 1</c:v>
                </c:pt>
                <c:pt idx="2">
                  <c:v>Attribute 2</c:v>
                </c:pt>
                <c:pt idx="3">
                  <c:v>Attribute 3</c:v>
                </c:pt>
                <c:pt idx="4">
                  <c:v>Attribute 4</c:v>
                </c:pt>
                <c:pt idx="5">
                  <c:v>Attribute 5</c:v>
                </c:pt>
                <c:pt idx="6">
                  <c:v>Attribute 6</c:v>
                </c:pt>
                <c:pt idx="7">
                  <c:v>Attribute 7</c:v>
                </c:pt>
                <c:pt idx="8">
                  <c:v>Attribute 8</c:v>
                </c:pt>
                <c:pt idx="9">
                  <c:v>Attribute 9</c:v>
                </c:pt>
                <c:pt idx="10">
                  <c:v>Attribute 10</c:v>
                </c:pt>
                <c:pt idx="11">
                  <c:v>Attribute 11</c:v>
                </c:pt>
                <c:pt idx="12">
                  <c:v>Attribute 12</c:v>
                </c:pt>
                <c:pt idx="13">
                  <c:v>Attribute 13</c:v>
                </c:pt>
                <c:pt idx="14">
                  <c:v>Attribute 14</c:v>
                </c:pt>
                <c:pt idx="15">
                  <c:v>Attribute 15</c:v>
                </c:pt>
                <c:pt idx="16">
                  <c:v>Attribute 16</c:v>
                </c:pt>
                <c:pt idx="17">
                  <c:v>Attribute 17</c:v>
                </c:pt>
                <c:pt idx="18">
                  <c:v>Attribute 18</c:v>
                </c:pt>
                <c:pt idx="19">
                  <c:v>Attribute 19</c:v>
                </c:pt>
                <c:pt idx="20">
                  <c:v>Attribute 20</c:v>
                </c:pt>
                <c:pt idx="21">
                  <c:v>Attribute 21</c:v>
                </c:pt>
                <c:pt idx="22">
                  <c:v>Attribute 22</c:v>
                </c:pt>
                <c:pt idx="23">
                  <c:v>Attribute 23</c:v>
                </c:pt>
                <c:pt idx="24">
                  <c:v>Attribute 24</c:v>
                </c:pt>
                <c:pt idx="25">
                  <c:v>Attribute 25</c:v>
                </c:pt>
                <c:pt idx="26">
                  <c:v>Attribute 26</c:v>
                </c:pt>
                <c:pt idx="27">
                  <c:v>Attribute 27</c:v>
                </c:pt>
                <c:pt idx="28">
                  <c:v>Attribute 28</c:v>
                </c:pt>
                <c:pt idx="29">
                  <c:v>Attribute 29</c:v>
                </c:pt>
                <c:pt idx="30">
                  <c:v>Attribute 30</c:v>
                </c:pt>
              </c:strCache>
            </c:strRef>
          </c:cat>
          <c:val>
            <c:numRef>
              <c:f>Sheet1!$C$2:$C$32</c:f>
              <c:numCache>
                <c:formatCode>General</c:formatCode>
                <c:ptCount val="31"/>
              </c:numCache>
            </c:numRef>
          </c:val>
          <c:extLst>
            <c:ext xmlns:c16="http://schemas.microsoft.com/office/drawing/2014/chart" uri="{C3380CC4-5D6E-409C-BE32-E72D297353CC}">
              <c16:uniqueId val="{0000003F-2FF3-4249-862F-A8403105B7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76"/>
        <c:axId val="230999552"/>
        <c:axId val="231088128"/>
      </c:barChart>
      <c:catAx>
        <c:axId val="230999552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one"/>
        <c:spPr>
          <a:ln>
            <a:solidFill>
              <a:schemeClr val="tx1"/>
            </a:solidFill>
          </a:ln>
        </c:spPr>
        <c:crossAx val="231088128"/>
        <c:crosses val="autoZero"/>
        <c:auto val="1"/>
        <c:lblAlgn val="ctr"/>
        <c:lblOffset val="100"/>
        <c:noMultiLvlLbl val="0"/>
      </c:catAx>
      <c:valAx>
        <c:axId val="231088128"/>
        <c:scaling>
          <c:orientation val="minMax"/>
          <c:max val="1.5"/>
          <c:min val="-1.5"/>
        </c:scaling>
        <c:delete val="0"/>
        <c:axPos val="t"/>
        <c:numFmt formatCode="0.00" sourceLinked="1"/>
        <c:majorTickMark val="none"/>
        <c:minorTickMark val="none"/>
        <c:tickLblPos val="none"/>
        <c:spPr>
          <a:ln>
            <a:noFill/>
          </a:ln>
        </c:spPr>
        <c:crossAx val="2309995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935032511180005E-2"/>
          <c:y val="2.42980575876772E-2"/>
          <c:w val="0.97412768525885485"/>
          <c:h val="0.8443527647821772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42A0FF"/>
              </a:solidFill>
            </c:spPr>
            <c:extLst>
              <c:ext xmlns:c16="http://schemas.microsoft.com/office/drawing/2014/chart" uri="{C3380CC4-5D6E-409C-BE32-E72D297353CC}">
                <c16:uniqueId val="{00000001-0B4A-4846-B49F-E4C329DE36E5}"/>
              </c:ext>
            </c:extLst>
          </c:dPt>
          <c:dPt>
            <c:idx val="1"/>
            <c:invertIfNegative val="0"/>
            <c:bubble3D val="0"/>
            <c:spPr>
              <a:solidFill>
                <a:srgbClr val="FF64FF"/>
              </a:solidFill>
            </c:spPr>
            <c:extLst>
              <c:ext xmlns:c16="http://schemas.microsoft.com/office/drawing/2014/chart" uri="{C3380CC4-5D6E-409C-BE32-E72D297353CC}">
                <c16:uniqueId val="{00000003-0B4A-4846-B49F-E4C329DE36E5}"/>
              </c:ext>
            </c:extLst>
          </c:dPt>
          <c:dPt>
            <c:idx val="2"/>
            <c:invertIfNegative val="0"/>
            <c:bubble3D val="0"/>
            <c:spPr>
              <a:solidFill>
                <a:srgbClr val="FF64FF"/>
              </a:solidFill>
            </c:spPr>
            <c:extLst>
              <c:ext xmlns:c16="http://schemas.microsoft.com/office/drawing/2014/chart" uri="{C3380CC4-5D6E-409C-BE32-E72D297353CC}">
                <c16:uniqueId val="{00000005-0B4A-4846-B49F-E4C329DE36E5}"/>
              </c:ext>
            </c:extLst>
          </c:dPt>
          <c:dPt>
            <c:idx val="3"/>
            <c:invertIfNegative val="0"/>
            <c:bubble3D val="0"/>
            <c:spPr>
              <a:solidFill>
                <a:srgbClr val="FF64FF"/>
              </a:solidFill>
            </c:spPr>
            <c:extLst>
              <c:ext xmlns:c16="http://schemas.microsoft.com/office/drawing/2014/chart" uri="{C3380CC4-5D6E-409C-BE32-E72D297353CC}">
                <c16:uniqueId val="{00000007-0B4A-4846-B49F-E4C329DE36E5}"/>
              </c:ext>
            </c:extLst>
          </c:dPt>
          <c:dPt>
            <c:idx val="4"/>
            <c:invertIfNegative val="0"/>
            <c:bubble3D val="0"/>
            <c:spPr>
              <a:solidFill>
                <a:srgbClr val="FF64FF"/>
              </a:solidFill>
            </c:spPr>
            <c:extLst>
              <c:ext xmlns:c16="http://schemas.microsoft.com/office/drawing/2014/chart" uri="{C3380CC4-5D6E-409C-BE32-E72D297353CC}">
                <c16:uniqueId val="{00000009-0B4A-4846-B49F-E4C329DE36E5}"/>
              </c:ext>
            </c:extLst>
          </c:dPt>
          <c:dPt>
            <c:idx val="5"/>
            <c:invertIfNegative val="0"/>
            <c:bubble3D val="0"/>
            <c:spPr>
              <a:solidFill>
                <a:srgbClr val="42A0FF"/>
              </a:solidFill>
            </c:spPr>
            <c:extLst>
              <c:ext xmlns:c16="http://schemas.microsoft.com/office/drawing/2014/chart" uri="{C3380CC4-5D6E-409C-BE32-E72D297353CC}">
                <c16:uniqueId val="{0000000B-0B4A-4846-B49F-E4C329DE36E5}"/>
              </c:ext>
            </c:extLst>
          </c:dPt>
          <c:dPt>
            <c:idx val="6"/>
            <c:invertIfNegative val="0"/>
            <c:bubble3D val="0"/>
            <c:spPr>
              <a:solidFill>
                <a:srgbClr val="42A0FF"/>
              </a:solidFill>
            </c:spPr>
            <c:extLst>
              <c:ext xmlns:c16="http://schemas.microsoft.com/office/drawing/2014/chart" uri="{C3380CC4-5D6E-409C-BE32-E72D297353CC}">
                <c16:uniqueId val="{0000000D-0B4A-4846-B49F-E4C329DE36E5}"/>
              </c:ext>
            </c:extLst>
          </c:dPt>
          <c:dPt>
            <c:idx val="7"/>
            <c:invertIfNegative val="0"/>
            <c:bubble3D val="0"/>
            <c:spPr>
              <a:solidFill>
                <a:srgbClr val="FF64FF"/>
              </a:solidFill>
            </c:spPr>
            <c:extLst>
              <c:ext xmlns:c16="http://schemas.microsoft.com/office/drawing/2014/chart" uri="{C3380CC4-5D6E-409C-BE32-E72D297353CC}">
                <c16:uniqueId val="{0000000F-0B4A-4846-B49F-E4C329DE36E5}"/>
              </c:ext>
            </c:extLst>
          </c:dPt>
          <c:dPt>
            <c:idx val="8"/>
            <c:invertIfNegative val="0"/>
            <c:bubble3D val="0"/>
            <c:spPr>
              <a:solidFill>
                <a:srgbClr val="FF64FF"/>
              </a:solidFill>
            </c:spPr>
            <c:extLst>
              <c:ext xmlns:c16="http://schemas.microsoft.com/office/drawing/2014/chart" uri="{C3380CC4-5D6E-409C-BE32-E72D297353CC}">
                <c16:uniqueId val="{00000011-0B4A-4846-B49F-E4C329DE36E5}"/>
              </c:ext>
            </c:extLst>
          </c:dPt>
          <c:dPt>
            <c:idx val="9"/>
            <c:invertIfNegative val="0"/>
            <c:bubble3D val="0"/>
            <c:spPr>
              <a:solidFill>
                <a:srgbClr val="42A0FF"/>
              </a:solidFill>
            </c:spPr>
            <c:extLst>
              <c:ext xmlns:c16="http://schemas.microsoft.com/office/drawing/2014/chart" uri="{C3380CC4-5D6E-409C-BE32-E72D297353CC}">
                <c16:uniqueId val="{00000013-0B4A-4846-B49F-E4C329DE36E5}"/>
              </c:ext>
            </c:extLst>
          </c:dPt>
          <c:dPt>
            <c:idx val="10"/>
            <c:invertIfNegative val="0"/>
            <c:bubble3D val="0"/>
            <c:spPr>
              <a:solidFill>
                <a:srgbClr val="42A0FF"/>
              </a:solidFill>
            </c:spPr>
            <c:extLst>
              <c:ext xmlns:c16="http://schemas.microsoft.com/office/drawing/2014/chart" uri="{C3380CC4-5D6E-409C-BE32-E72D297353CC}">
                <c16:uniqueId val="{00000015-0B4A-4846-B49F-E4C329DE36E5}"/>
              </c:ext>
            </c:extLst>
          </c:dPt>
          <c:dPt>
            <c:idx val="11"/>
            <c:invertIfNegative val="0"/>
            <c:bubble3D val="0"/>
            <c:spPr>
              <a:solidFill>
                <a:srgbClr val="FF64FF"/>
              </a:solidFill>
            </c:spPr>
            <c:extLst>
              <c:ext xmlns:c16="http://schemas.microsoft.com/office/drawing/2014/chart" uri="{C3380CC4-5D6E-409C-BE32-E72D297353CC}">
                <c16:uniqueId val="{00000017-0B4A-4846-B49F-E4C329DE36E5}"/>
              </c:ext>
            </c:extLst>
          </c:dPt>
          <c:dPt>
            <c:idx val="12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19-0B4A-4846-B49F-E4C329DE36E5}"/>
              </c:ext>
            </c:extLst>
          </c:dPt>
          <c:dPt>
            <c:idx val="13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1B-0B4A-4846-B49F-E4C329DE36E5}"/>
              </c:ext>
            </c:extLst>
          </c:dPt>
          <c:dPt>
            <c:idx val="14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1D-0B4A-4846-B49F-E4C329DE36E5}"/>
              </c:ext>
            </c:extLst>
          </c:dPt>
          <c:dPt>
            <c:idx val="15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1F-0B4A-4846-B49F-E4C329DE36E5}"/>
              </c:ext>
            </c:extLst>
          </c:dPt>
          <c:dPt>
            <c:idx val="16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21-0B4A-4846-B49F-E4C329DE36E5}"/>
              </c:ext>
            </c:extLst>
          </c:dPt>
          <c:dPt>
            <c:idx val="17"/>
            <c:invertIfNegative val="0"/>
            <c:bubble3D val="0"/>
            <c:spPr>
              <a:solidFill>
                <a:srgbClr val="42A0FF"/>
              </a:solidFill>
            </c:spPr>
            <c:extLst>
              <c:ext xmlns:c16="http://schemas.microsoft.com/office/drawing/2014/chart" uri="{C3380CC4-5D6E-409C-BE32-E72D297353CC}">
                <c16:uniqueId val="{00000023-0B4A-4846-B49F-E4C329DE36E5}"/>
              </c:ext>
            </c:extLst>
          </c:dPt>
          <c:dPt>
            <c:idx val="18"/>
            <c:invertIfNegative val="0"/>
            <c:bubble3D val="0"/>
            <c:spPr>
              <a:solidFill>
                <a:srgbClr val="42A0FF"/>
              </a:solidFill>
            </c:spPr>
            <c:extLst>
              <c:ext xmlns:c16="http://schemas.microsoft.com/office/drawing/2014/chart" uri="{C3380CC4-5D6E-409C-BE32-E72D297353CC}">
                <c16:uniqueId val="{00000025-0B4A-4846-B49F-E4C329DE36E5}"/>
              </c:ext>
            </c:extLst>
          </c:dPt>
          <c:dPt>
            <c:idx val="19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27-0B4A-4846-B49F-E4C329DE36E5}"/>
              </c:ext>
            </c:extLst>
          </c:dPt>
          <c:dPt>
            <c:idx val="20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29-0B4A-4846-B49F-E4C329DE36E5}"/>
              </c:ext>
            </c:extLst>
          </c:dPt>
          <c:dPt>
            <c:idx val="21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2B-0B4A-4846-B49F-E4C329DE36E5}"/>
              </c:ext>
            </c:extLst>
          </c:dPt>
          <c:dPt>
            <c:idx val="22"/>
            <c:invertIfNegative val="0"/>
            <c:bubble3D val="0"/>
            <c:spPr>
              <a:solidFill>
                <a:srgbClr val="FF64FF"/>
              </a:solidFill>
            </c:spPr>
            <c:extLst>
              <c:ext xmlns:c16="http://schemas.microsoft.com/office/drawing/2014/chart" uri="{C3380CC4-5D6E-409C-BE32-E72D297353CC}">
                <c16:uniqueId val="{0000002D-0B4A-4846-B49F-E4C329DE36E5}"/>
              </c:ext>
            </c:extLst>
          </c:dPt>
          <c:dPt>
            <c:idx val="23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2F-0B4A-4846-B49F-E4C329DE36E5}"/>
              </c:ext>
            </c:extLst>
          </c:dPt>
          <c:dPt>
            <c:idx val="24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31-0B4A-4846-B49F-E4C329DE36E5}"/>
              </c:ext>
            </c:extLst>
          </c:dPt>
          <c:dPt>
            <c:idx val="25"/>
            <c:invertIfNegative val="0"/>
            <c:bubble3D val="0"/>
            <c:spPr>
              <a:solidFill>
                <a:srgbClr val="FF64FF"/>
              </a:solidFill>
            </c:spPr>
            <c:extLst>
              <c:ext xmlns:c16="http://schemas.microsoft.com/office/drawing/2014/chart" uri="{C3380CC4-5D6E-409C-BE32-E72D297353CC}">
                <c16:uniqueId val="{00000033-0B4A-4846-B49F-E4C329DE36E5}"/>
              </c:ext>
            </c:extLst>
          </c:dPt>
          <c:dPt>
            <c:idx val="26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35-0B4A-4846-B49F-E4C329DE36E5}"/>
              </c:ext>
            </c:extLst>
          </c:dPt>
          <c:dPt>
            <c:idx val="27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37-0B4A-4846-B49F-E4C329DE36E5}"/>
              </c:ext>
            </c:extLst>
          </c:dPt>
          <c:dPt>
            <c:idx val="28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39-0B4A-4846-B49F-E4C329DE36E5}"/>
              </c:ext>
            </c:extLst>
          </c:dPt>
          <c:dPt>
            <c:idx val="29"/>
            <c:invertIfNegative val="0"/>
            <c:bubble3D val="0"/>
            <c:spPr>
              <a:solidFill>
                <a:srgbClr val="FF64FF"/>
              </a:solidFill>
            </c:spPr>
            <c:extLst>
              <c:ext xmlns:c16="http://schemas.microsoft.com/office/drawing/2014/chart" uri="{C3380CC4-5D6E-409C-BE32-E72D297353CC}">
                <c16:uniqueId val="{0000003B-0B4A-4846-B49F-E4C329DE36E5}"/>
              </c:ext>
            </c:extLst>
          </c:dPt>
          <c:dPt>
            <c:idx val="30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3D-0B4A-4846-B49F-E4C329DE36E5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pPr>
                      <a:defRPr sz="800" b="1" baseline="0">
                        <a:solidFill>
                          <a:srgbClr val="000000"/>
                        </a:solidFill>
                        <a:latin typeface="Arial"/>
                      </a:defRPr>
                    </a:pPr>
                    <a:r>
                      <a:rPr lang="en-US"/>
                      <a:t>0.03</a:t>
                    </a:r>
                  </a:p>
                </c:rich>
              </c:tx>
              <c:numFmt formatCode="0.00" sourceLinked="0"/>
              <c:spPr>
                <a:noFill/>
                <a:ln w="25374">
                  <a:noFill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B4A-4846-B49F-E4C329DE36E5}"/>
                </c:ext>
              </c:extLst>
            </c:dLbl>
            <c:dLbl>
              <c:idx val="1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0B4A-4846-B49F-E4C329DE36E5}"/>
                </c:ext>
              </c:extLst>
            </c:dLbl>
            <c:dLbl>
              <c:idx val="2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0B4A-4846-B49F-E4C329DE36E5}"/>
                </c:ext>
              </c:extLst>
            </c:dLbl>
            <c:dLbl>
              <c:idx val="3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0B4A-4846-B49F-E4C329DE36E5}"/>
                </c:ext>
              </c:extLst>
            </c:dLbl>
            <c:dLbl>
              <c:idx val="4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0B4A-4846-B49F-E4C329DE36E5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pPr>
                      <a:defRPr sz="800" b="1" baseline="0">
                        <a:solidFill>
                          <a:srgbClr val="000000"/>
                        </a:solidFill>
                        <a:latin typeface="Arial"/>
                      </a:defRPr>
                    </a:pPr>
                    <a:r>
                      <a:rPr lang="en-US"/>
                      <a:t>0.01</a:t>
                    </a:r>
                  </a:p>
                </c:rich>
              </c:tx>
              <c:numFmt formatCode="0.00" sourceLinked="0"/>
              <c:spPr>
                <a:noFill/>
                <a:ln w="25374">
                  <a:noFill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0B4A-4846-B49F-E4C329DE36E5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pPr>
                      <a:defRPr sz="800" b="1" baseline="0">
                        <a:solidFill>
                          <a:srgbClr val="000000"/>
                        </a:solidFill>
                        <a:latin typeface="Arial"/>
                      </a:defRPr>
                    </a:pPr>
                    <a:r>
                      <a:rPr lang="en-US"/>
                      <a:t>0.01</a:t>
                    </a:r>
                  </a:p>
                </c:rich>
              </c:tx>
              <c:numFmt formatCode="0.00" sourceLinked="0"/>
              <c:spPr>
                <a:noFill/>
                <a:ln w="25374">
                  <a:noFill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0B4A-4846-B49F-E4C329DE36E5}"/>
                </c:ext>
              </c:extLst>
            </c:dLbl>
            <c:dLbl>
              <c:idx val="7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F-0B4A-4846-B49F-E4C329DE36E5}"/>
                </c:ext>
              </c:extLst>
            </c:dLbl>
            <c:dLbl>
              <c:idx val="8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1-0B4A-4846-B49F-E4C329DE36E5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pPr>
                      <a:defRPr sz="800" b="1" baseline="0">
                        <a:solidFill>
                          <a:srgbClr val="000000"/>
                        </a:solidFill>
                        <a:latin typeface="Arial"/>
                      </a:defRPr>
                    </a:pPr>
                    <a:r>
                      <a:rPr lang="en-US"/>
                      <a:t>0.03</a:t>
                    </a:r>
                  </a:p>
                </c:rich>
              </c:tx>
              <c:numFmt formatCode="0.00" sourceLinked="0"/>
              <c:spPr>
                <a:noFill/>
                <a:ln w="25374">
                  <a:noFill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0B4A-4846-B49F-E4C329DE36E5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pPr>
                      <a:defRPr sz="800" b="1" baseline="0">
                        <a:solidFill>
                          <a:srgbClr val="000000"/>
                        </a:solidFill>
                        <a:latin typeface="Arial"/>
                      </a:defRPr>
                    </a:pPr>
                    <a:r>
                      <a:rPr lang="en-US"/>
                      <a:t>0.01</a:t>
                    </a:r>
                  </a:p>
                </c:rich>
              </c:tx>
              <c:numFmt formatCode="0.00" sourceLinked="0"/>
              <c:spPr>
                <a:noFill/>
                <a:ln w="25374">
                  <a:noFill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0B4A-4846-B49F-E4C329DE36E5}"/>
                </c:ext>
              </c:extLst>
            </c:dLbl>
            <c:dLbl>
              <c:idx val="11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7-0B4A-4846-B49F-E4C329DE36E5}"/>
                </c:ext>
              </c:extLst>
            </c:dLbl>
            <c:dLbl>
              <c:idx val="12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9-0B4A-4846-B49F-E4C329DE36E5}"/>
                </c:ext>
              </c:extLst>
            </c:dLbl>
            <c:dLbl>
              <c:idx val="13"/>
              <c:tx>
                <c:rich>
                  <a:bodyPr/>
                  <a:lstStyle/>
                  <a:p>
                    <a:pPr>
                      <a:defRPr sz="800" b="1" baseline="0">
                        <a:solidFill>
                          <a:srgbClr val="000000"/>
                        </a:solidFill>
                        <a:latin typeface="Arial"/>
                      </a:defRPr>
                    </a:pPr>
                    <a:r>
                      <a:rPr lang="en-US"/>
                      <a:t>0.07</a:t>
                    </a:r>
                  </a:p>
                </c:rich>
              </c:tx>
              <c:numFmt formatCode="0.00" sourceLinked="0"/>
              <c:spPr>
                <a:noFill/>
                <a:ln w="25374">
                  <a:noFill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0B4A-4846-B49F-E4C329DE36E5}"/>
                </c:ext>
              </c:extLst>
            </c:dLbl>
            <c:dLbl>
              <c:idx val="14"/>
              <c:tx>
                <c:rich>
                  <a:bodyPr/>
                  <a:lstStyle/>
                  <a:p>
                    <a:pPr>
                      <a:defRPr sz="800" b="1" baseline="0">
                        <a:solidFill>
                          <a:srgbClr val="000000"/>
                        </a:solidFill>
                        <a:latin typeface="Arial"/>
                      </a:defRPr>
                    </a:pPr>
                    <a:r>
                      <a:rPr lang="en-US"/>
                      <a:t>0.16</a:t>
                    </a:r>
                  </a:p>
                </c:rich>
              </c:tx>
              <c:numFmt formatCode="0.00" sourceLinked="0"/>
              <c:spPr>
                <a:noFill/>
                <a:ln w="25374">
                  <a:noFill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0B4A-4846-B49F-E4C329DE36E5}"/>
                </c:ext>
              </c:extLst>
            </c:dLbl>
            <c:dLbl>
              <c:idx val="15"/>
              <c:tx>
                <c:rich>
                  <a:bodyPr/>
                  <a:lstStyle/>
                  <a:p>
                    <a:pPr>
                      <a:defRPr sz="800" b="1" baseline="0">
                        <a:solidFill>
                          <a:srgbClr val="000000"/>
                        </a:solidFill>
                        <a:latin typeface="Arial"/>
                      </a:defRPr>
                    </a:pPr>
                    <a:r>
                      <a:rPr lang="en-US"/>
                      <a:t>0.12</a:t>
                    </a:r>
                  </a:p>
                </c:rich>
              </c:tx>
              <c:numFmt formatCode="0.00" sourceLinked="0"/>
              <c:spPr>
                <a:noFill/>
                <a:ln w="25374">
                  <a:noFill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0B4A-4846-B49F-E4C329DE36E5}"/>
                </c:ext>
              </c:extLst>
            </c:dLbl>
            <c:dLbl>
              <c:idx val="16"/>
              <c:tx>
                <c:rich>
                  <a:bodyPr/>
                  <a:lstStyle/>
                  <a:p>
                    <a:pPr>
                      <a:defRPr sz="800" b="1" baseline="0">
                        <a:solidFill>
                          <a:srgbClr val="000000"/>
                        </a:solidFill>
                        <a:latin typeface="Arial"/>
                      </a:defRPr>
                    </a:pPr>
                    <a:r>
                      <a:rPr lang="en-US"/>
                      <a:t>0.06</a:t>
                    </a:r>
                  </a:p>
                </c:rich>
              </c:tx>
              <c:numFmt formatCode="0.00" sourceLinked="0"/>
              <c:spPr>
                <a:noFill/>
                <a:ln w="25374">
                  <a:noFill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0B4A-4846-B49F-E4C329DE36E5}"/>
                </c:ext>
              </c:extLst>
            </c:dLbl>
            <c:dLbl>
              <c:idx val="17"/>
              <c:tx>
                <c:rich>
                  <a:bodyPr/>
                  <a:lstStyle/>
                  <a:p>
                    <a:pPr>
                      <a:defRPr sz="800" b="1" baseline="0">
                        <a:solidFill>
                          <a:srgbClr val="000000"/>
                        </a:solidFill>
                        <a:latin typeface="Arial"/>
                      </a:defRPr>
                    </a:pPr>
                    <a:r>
                      <a:rPr lang="en-US"/>
                      <a:t>0.11</a:t>
                    </a:r>
                  </a:p>
                </c:rich>
              </c:tx>
              <c:numFmt formatCode="0.00" sourceLinked="0"/>
              <c:spPr>
                <a:noFill/>
                <a:ln w="25374">
                  <a:noFill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0B4A-4846-B49F-E4C329DE36E5}"/>
                </c:ext>
              </c:extLst>
            </c:dLbl>
            <c:dLbl>
              <c:idx val="18"/>
              <c:tx>
                <c:rich>
                  <a:bodyPr/>
                  <a:lstStyle/>
                  <a:p>
                    <a:pPr>
                      <a:defRPr sz="800" b="1" baseline="0">
                        <a:solidFill>
                          <a:srgbClr val="000000"/>
                        </a:solidFill>
                        <a:latin typeface="Arial"/>
                      </a:defRPr>
                    </a:pPr>
                    <a:r>
                      <a:rPr lang="en-US"/>
                      <a:t>0.02</a:t>
                    </a:r>
                  </a:p>
                </c:rich>
              </c:tx>
              <c:numFmt formatCode="0.00" sourceLinked="0"/>
              <c:spPr>
                <a:noFill/>
                <a:ln w="25374">
                  <a:noFill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0B4A-4846-B49F-E4C329DE36E5}"/>
                </c:ext>
              </c:extLst>
            </c:dLbl>
            <c:dLbl>
              <c:idx val="19"/>
              <c:tx>
                <c:rich>
                  <a:bodyPr/>
                  <a:lstStyle/>
                  <a:p>
                    <a:pPr>
                      <a:defRPr sz="800" b="1" baseline="0">
                        <a:solidFill>
                          <a:srgbClr val="000000"/>
                        </a:solidFill>
                        <a:latin typeface="Arial"/>
                      </a:defRPr>
                    </a:pPr>
                    <a:r>
                      <a:rPr lang="en-US"/>
                      <a:t>0.22</a:t>
                    </a:r>
                  </a:p>
                </c:rich>
              </c:tx>
              <c:numFmt formatCode="0.00" sourceLinked="0"/>
              <c:spPr>
                <a:noFill/>
                <a:ln w="25374">
                  <a:noFill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0B4A-4846-B49F-E4C329DE36E5}"/>
                </c:ext>
              </c:extLst>
            </c:dLbl>
            <c:dLbl>
              <c:idx val="20"/>
              <c:tx>
                <c:rich>
                  <a:bodyPr/>
                  <a:lstStyle/>
                  <a:p>
                    <a:pPr>
                      <a:defRPr sz="800" b="1" baseline="0">
                        <a:solidFill>
                          <a:srgbClr val="000000"/>
                        </a:solidFill>
                        <a:latin typeface="Arial"/>
                      </a:defRPr>
                    </a:pPr>
                    <a:r>
                      <a:rPr lang="en-US"/>
                      <a:t>0.07</a:t>
                    </a:r>
                  </a:p>
                </c:rich>
              </c:tx>
              <c:numFmt formatCode="0.00" sourceLinked="0"/>
              <c:spPr>
                <a:noFill/>
                <a:ln w="25374">
                  <a:noFill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9-0B4A-4846-B49F-E4C329DE36E5}"/>
                </c:ext>
              </c:extLst>
            </c:dLbl>
            <c:dLbl>
              <c:idx val="21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B-0B4A-4846-B49F-E4C329DE36E5}"/>
                </c:ext>
              </c:extLst>
            </c:dLbl>
            <c:dLbl>
              <c:idx val="22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D-0B4A-4846-B49F-E4C329DE36E5}"/>
                </c:ext>
              </c:extLst>
            </c:dLbl>
            <c:dLbl>
              <c:idx val="23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F-0B4A-4846-B49F-E4C329DE36E5}"/>
                </c:ext>
              </c:extLst>
            </c:dLbl>
            <c:dLbl>
              <c:idx val="24"/>
              <c:tx>
                <c:rich>
                  <a:bodyPr/>
                  <a:lstStyle/>
                  <a:p>
                    <a:pPr>
                      <a:defRPr sz="800" b="1" baseline="0">
                        <a:solidFill>
                          <a:srgbClr val="000000"/>
                        </a:solidFill>
                        <a:latin typeface="Arial"/>
                      </a:defRPr>
                    </a:pPr>
                    <a:r>
                      <a:rPr lang="en-US"/>
                      <a:t>0.20</a:t>
                    </a:r>
                  </a:p>
                </c:rich>
              </c:tx>
              <c:numFmt formatCode="0.00" sourceLinked="0"/>
              <c:spPr>
                <a:noFill/>
                <a:ln w="25374">
                  <a:noFill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1-0B4A-4846-B49F-E4C329DE36E5}"/>
                </c:ext>
              </c:extLst>
            </c:dLbl>
            <c:dLbl>
              <c:idx val="25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33-0B4A-4846-B49F-E4C329DE36E5}"/>
                </c:ext>
              </c:extLst>
            </c:dLbl>
            <c:dLbl>
              <c:idx val="26"/>
              <c:tx>
                <c:rich>
                  <a:bodyPr/>
                  <a:lstStyle/>
                  <a:p>
                    <a:pPr>
                      <a:defRPr sz="800" b="1" baseline="0">
                        <a:solidFill>
                          <a:srgbClr val="000000"/>
                        </a:solidFill>
                        <a:latin typeface="Arial"/>
                      </a:defRPr>
                    </a:pPr>
                    <a:r>
                      <a:rPr lang="en-US"/>
                      <a:t>0.13</a:t>
                    </a:r>
                  </a:p>
                </c:rich>
              </c:tx>
              <c:numFmt formatCode="0.00" sourceLinked="0"/>
              <c:spPr>
                <a:noFill/>
                <a:ln w="25374">
                  <a:noFill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5-0B4A-4846-B49F-E4C329DE36E5}"/>
                </c:ext>
              </c:extLst>
            </c:dLbl>
            <c:dLbl>
              <c:idx val="27"/>
              <c:tx>
                <c:rich>
                  <a:bodyPr/>
                  <a:lstStyle/>
                  <a:p>
                    <a:pPr>
                      <a:defRPr sz="800" b="1" baseline="0">
                        <a:solidFill>
                          <a:srgbClr val="000000"/>
                        </a:solidFill>
                        <a:latin typeface="Arial"/>
                      </a:defRPr>
                    </a:pPr>
                    <a:r>
                      <a:rPr lang="en-US"/>
                      <a:t>0.12</a:t>
                    </a:r>
                  </a:p>
                </c:rich>
              </c:tx>
              <c:numFmt formatCode="0.00" sourceLinked="0"/>
              <c:spPr>
                <a:noFill/>
                <a:ln w="25374">
                  <a:noFill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7-0B4A-4846-B49F-E4C329DE36E5}"/>
                </c:ext>
              </c:extLst>
            </c:dLbl>
            <c:dLbl>
              <c:idx val="28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39-0B4A-4846-B49F-E4C329DE36E5}"/>
                </c:ext>
              </c:extLst>
            </c:dLbl>
            <c:dLbl>
              <c:idx val="29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3B-0B4A-4846-B49F-E4C329DE36E5}"/>
                </c:ext>
              </c:extLst>
            </c:dLbl>
            <c:dLbl>
              <c:idx val="30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3D-0B4A-4846-B49F-E4C329DE36E5}"/>
                </c:ext>
              </c:extLst>
            </c:dLbl>
            <c:numFmt formatCode="#,##0.00" sourceLinked="0"/>
            <c:spPr>
              <a:noFill/>
              <a:ln w="25374">
                <a:noFill/>
              </a:ln>
            </c:spPr>
            <c:txPr>
              <a:bodyPr/>
              <a:lstStyle/>
              <a:p>
                <a:pPr>
                  <a:defRPr sz="1000" baseline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Sheet1!$A$2:$A$32</c:f>
              <c:strCache>
                <c:ptCount val="31"/>
                <c:pt idx="0">
                  <c:v>Overall Satisfaction</c:v>
                </c:pt>
                <c:pt idx="1">
                  <c:v>Attribute 1</c:v>
                </c:pt>
                <c:pt idx="2">
                  <c:v>Attribute 2</c:v>
                </c:pt>
                <c:pt idx="3">
                  <c:v>Attribute 3</c:v>
                </c:pt>
                <c:pt idx="4">
                  <c:v>Attribute 4</c:v>
                </c:pt>
                <c:pt idx="5">
                  <c:v>Attribute 5</c:v>
                </c:pt>
                <c:pt idx="6">
                  <c:v>Attribute 6</c:v>
                </c:pt>
                <c:pt idx="7">
                  <c:v>Attribute 7</c:v>
                </c:pt>
                <c:pt idx="8">
                  <c:v>Attribute 8</c:v>
                </c:pt>
                <c:pt idx="9">
                  <c:v>Attribute 9</c:v>
                </c:pt>
                <c:pt idx="10">
                  <c:v>Attribute 10</c:v>
                </c:pt>
                <c:pt idx="11">
                  <c:v>Attribute 11</c:v>
                </c:pt>
                <c:pt idx="12">
                  <c:v>Attribute 12</c:v>
                </c:pt>
                <c:pt idx="13">
                  <c:v>Attribute 13</c:v>
                </c:pt>
                <c:pt idx="14">
                  <c:v>Attribute 14</c:v>
                </c:pt>
                <c:pt idx="15">
                  <c:v>Attribute 15</c:v>
                </c:pt>
                <c:pt idx="16">
                  <c:v>Attribute 16</c:v>
                </c:pt>
                <c:pt idx="17">
                  <c:v>Attribute 17</c:v>
                </c:pt>
                <c:pt idx="18">
                  <c:v>Attribute 18</c:v>
                </c:pt>
                <c:pt idx="19">
                  <c:v>Attribute 19</c:v>
                </c:pt>
                <c:pt idx="20">
                  <c:v>Attribute 20</c:v>
                </c:pt>
                <c:pt idx="21">
                  <c:v>Attribute 21</c:v>
                </c:pt>
                <c:pt idx="22">
                  <c:v>Attribute 22</c:v>
                </c:pt>
                <c:pt idx="23">
                  <c:v>Attribute 23</c:v>
                </c:pt>
                <c:pt idx="24">
                  <c:v>Attribute 24</c:v>
                </c:pt>
                <c:pt idx="25">
                  <c:v>Attribute 25</c:v>
                </c:pt>
                <c:pt idx="26">
                  <c:v>Attribute 26</c:v>
                </c:pt>
                <c:pt idx="27">
                  <c:v>Attribute 27</c:v>
                </c:pt>
                <c:pt idx="28">
                  <c:v>Attribute 28</c:v>
                </c:pt>
                <c:pt idx="29">
                  <c:v>Attribute 29</c:v>
                </c:pt>
                <c:pt idx="30">
                  <c:v>Attribute 30</c:v>
                </c:pt>
              </c:strCache>
            </c:strRef>
          </c:cat>
          <c:val>
            <c:numRef>
              <c:f>Sheet1!$B$2:$B$32</c:f>
              <c:numCache>
                <c:formatCode>General</c:formatCode>
                <c:ptCount val="31"/>
                <c:pt idx="0" formatCode="0.00">
                  <c:v>-3.3489999999999999E-2</c:v>
                </c:pt>
                <c:pt idx="4" formatCode="0.00">
                  <c:v>9.0469999999999995E-2</c:v>
                </c:pt>
                <c:pt idx="5" formatCode="0.00">
                  <c:v>-6.2399999999999999E-3</c:v>
                </c:pt>
                <c:pt idx="6" formatCode="0.00">
                  <c:v>-9.8499999999999994E-3</c:v>
                </c:pt>
                <c:pt idx="7" formatCode="0.00">
                  <c:v>1.5990000000000001E-2</c:v>
                </c:pt>
                <c:pt idx="8" formatCode="0.00">
                  <c:v>4.7010000000000003E-2</c:v>
                </c:pt>
                <c:pt idx="9" formatCode="0.00">
                  <c:v>-2.776E-2</c:v>
                </c:pt>
                <c:pt idx="10" formatCode="0.00">
                  <c:v>-1.073E-2</c:v>
                </c:pt>
                <c:pt idx="11" formatCode="0.00">
                  <c:v>5.8599999999999998E-3</c:v>
                </c:pt>
                <c:pt idx="12" formatCode="0.00">
                  <c:v>7.3779999999999998E-2</c:v>
                </c:pt>
                <c:pt idx="13" formatCode="0.00">
                  <c:v>-6.5449999999999994E-2</c:v>
                </c:pt>
                <c:pt idx="14" formatCode="0.00">
                  <c:v>-0.16495000000000001</c:v>
                </c:pt>
                <c:pt idx="15" formatCode="0.00">
                  <c:v>-0.12481</c:v>
                </c:pt>
                <c:pt idx="16" formatCode="0.00">
                  <c:v>-5.8860000000000003E-2</c:v>
                </c:pt>
                <c:pt idx="17" formatCode="0.00">
                  <c:v>-0.11391</c:v>
                </c:pt>
                <c:pt idx="18" formatCode="0.00">
                  <c:v>-1.653E-2</c:v>
                </c:pt>
                <c:pt idx="19" formatCode="0.00">
                  <c:v>-0.21782000000000001</c:v>
                </c:pt>
                <c:pt idx="20" formatCode="0.00">
                  <c:v>-7.3169999999999999E-2</c:v>
                </c:pt>
                <c:pt idx="21" formatCode="0.00">
                  <c:v>8.6110000000000006E-2</c:v>
                </c:pt>
                <c:pt idx="22" formatCode="0.00">
                  <c:v>6.6400000000000001E-3</c:v>
                </c:pt>
                <c:pt idx="23" formatCode="0.00">
                  <c:v>0.15659000000000001</c:v>
                </c:pt>
                <c:pt idx="24" formatCode="0.00">
                  <c:v>-0.20421</c:v>
                </c:pt>
                <c:pt idx="25" formatCode="0.00">
                  <c:v>2.759E-2</c:v>
                </c:pt>
                <c:pt idx="26" formatCode="0.00">
                  <c:v>-0.13405</c:v>
                </c:pt>
                <c:pt idx="27" formatCode="0.00">
                  <c:v>-0.12404</c:v>
                </c:pt>
                <c:pt idx="28" formatCode="0.00">
                  <c:v>0.12867000000000001</c:v>
                </c:pt>
                <c:pt idx="29" formatCode="0.00">
                  <c:v>2.3220000000000001E-2</c:v>
                </c:pt>
                <c:pt idx="30" formatCode="0.00">
                  <c:v>5.7549999999999997E-2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E-0B4A-4846-B49F-E4C329DE36E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cat>
            <c:strRef>
              <c:f>Sheet1!$A$2:$A$32</c:f>
              <c:strCache>
                <c:ptCount val="31"/>
                <c:pt idx="0">
                  <c:v>Overall Satisfaction</c:v>
                </c:pt>
                <c:pt idx="1">
                  <c:v>Attribute 1</c:v>
                </c:pt>
                <c:pt idx="2">
                  <c:v>Attribute 2</c:v>
                </c:pt>
                <c:pt idx="3">
                  <c:v>Attribute 3</c:v>
                </c:pt>
                <c:pt idx="4">
                  <c:v>Attribute 4</c:v>
                </c:pt>
                <c:pt idx="5">
                  <c:v>Attribute 5</c:v>
                </c:pt>
                <c:pt idx="6">
                  <c:v>Attribute 6</c:v>
                </c:pt>
                <c:pt idx="7">
                  <c:v>Attribute 7</c:v>
                </c:pt>
                <c:pt idx="8">
                  <c:v>Attribute 8</c:v>
                </c:pt>
                <c:pt idx="9">
                  <c:v>Attribute 9</c:v>
                </c:pt>
                <c:pt idx="10">
                  <c:v>Attribute 10</c:v>
                </c:pt>
                <c:pt idx="11">
                  <c:v>Attribute 11</c:v>
                </c:pt>
                <c:pt idx="12">
                  <c:v>Attribute 12</c:v>
                </c:pt>
                <c:pt idx="13">
                  <c:v>Attribute 13</c:v>
                </c:pt>
                <c:pt idx="14">
                  <c:v>Attribute 14</c:v>
                </c:pt>
                <c:pt idx="15">
                  <c:v>Attribute 15</c:v>
                </c:pt>
                <c:pt idx="16">
                  <c:v>Attribute 16</c:v>
                </c:pt>
                <c:pt idx="17">
                  <c:v>Attribute 17</c:v>
                </c:pt>
                <c:pt idx="18">
                  <c:v>Attribute 18</c:v>
                </c:pt>
                <c:pt idx="19">
                  <c:v>Attribute 19</c:v>
                </c:pt>
                <c:pt idx="20">
                  <c:v>Attribute 20</c:v>
                </c:pt>
                <c:pt idx="21">
                  <c:v>Attribute 21</c:v>
                </c:pt>
                <c:pt idx="22">
                  <c:v>Attribute 22</c:v>
                </c:pt>
                <c:pt idx="23">
                  <c:v>Attribute 23</c:v>
                </c:pt>
                <c:pt idx="24">
                  <c:v>Attribute 24</c:v>
                </c:pt>
                <c:pt idx="25">
                  <c:v>Attribute 25</c:v>
                </c:pt>
                <c:pt idx="26">
                  <c:v>Attribute 26</c:v>
                </c:pt>
                <c:pt idx="27">
                  <c:v>Attribute 27</c:v>
                </c:pt>
                <c:pt idx="28">
                  <c:v>Attribute 28</c:v>
                </c:pt>
                <c:pt idx="29">
                  <c:v>Attribute 29</c:v>
                </c:pt>
                <c:pt idx="30">
                  <c:v>Attribute 30</c:v>
                </c:pt>
              </c:strCache>
            </c:strRef>
          </c:cat>
          <c:val>
            <c:numRef>
              <c:f>Sheet1!$C$2:$C$32</c:f>
              <c:numCache>
                <c:formatCode>General</c:formatCode>
                <c:ptCount val="31"/>
              </c:numCache>
            </c:numRef>
          </c:val>
          <c:extLst>
            <c:ext xmlns:c16="http://schemas.microsoft.com/office/drawing/2014/chart" uri="{C3380CC4-5D6E-409C-BE32-E72D297353CC}">
              <c16:uniqueId val="{0000003F-0B4A-4846-B49F-E4C329DE36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76"/>
        <c:axId val="230774656"/>
        <c:axId val="230776192"/>
      </c:barChart>
      <c:catAx>
        <c:axId val="230774656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one"/>
        <c:spPr>
          <a:ln>
            <a:solidFill>
              <a:schemeClr val="tx1"/>
            </a:solidFill>
          </a:ln>
        </c:spPr>
        <c:crossAx val="230776192"/>
        <c:crosses val="autoZero"/>
        <c:auto val="1"/>
        <c:lblAlgn val="ctr"/>
        <c:lblOffset val="100"/>
        <c:noMultiLvlLbl val="0"/>
      </c:catAx>
      <c:valAx>
        <c:axId val="230776192"/>
        <c:scaling>
          <c:orientation val="minMax"/>
          <c:max val="1.5"/>
          <c:min val="-1.5"/>
        </c:scaling>
        <c:delete val="0"/>
        <c:axPos val="t"/>
        <c:numFmt formatCode="0.00" sourceLinked="1"/>
        <c:majorTickMark val="none"/>
        <c:minorTickMark val="none"/>
        <c:tickLblPos val="none"/>
        <c:spPr>
          <a:ln>
            <a:noFill/>
          </a:ln>
        </c:spPr>
        <c:crossAx val="2307746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935032511180005E-2"/>
          <c:y val="2.42980575876772E-2"/>
          <c:w val="0.97412768525885485"/>
          <c:h val="0.8443527647821772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01-2E0F-4800-8871-AA42A356E348}"/>
              </c:ext>
            </c:extLst>
          </c:dPt>
          <c:dPt>
            <c:idx val="1"/>
            <c:invertIfNegative val="0"/>
            <c:bubble3D val="0"/>
            <c:spPr>
              <a:solidFill>
                <a:srgbClr val="FF64FF"/>
              </a:solidFill>
            </c:spPr>
            <c:extLst>
              <c:ext xmlns:c16="http://schemas.microsoft.com/office/drawing/2014/chart" uri="{C3380CC4-5D6E-409C-BE32-E72D297353CC}">
                <c16:uniqueId val="{00000003-2E0F-4800-8871-AA42A356E348}"/>
              </c:ext>
            </c:extLst>
          </c:dPt>
          <c:dPt>
            <c:idx val="2"/>
            <c:invertIfNegative val="0"/>
            <c:bubble3D val="0"/>
            <c:spPr>
              <a:solidFill>
                <a:srgbClr val="FF64FF"/>
              </a:solidFill>
            </c:spPr>
            <c:extLst>
              <c:ext xmlns:c16="http://schemas.microsoft.com/office/drawing/2014/chart" uri="{C3380CC4-5D6E-409C-BE32-E72D297353CC}">
                <c16:uniqueId val="{00000005-2E0F-4800-8871-AA42A356E348}"/>
              </c:ext>
            </c:extLst>
          </c:dPt>
          <c:dPt>
            <c:idx val="3"/>
            <c:invertIfNegative val="0"/>
            <c:bubble3D val="0"/>
            <c:spPr>
              <a:solidFill>
                <a:srgbClr val="FF64FF"/>
              </a:solidFill>
            </c:spPr>
            <c:extLst>
              <c:ext xmlns:c16="http://schemas.microsoft.com/office/drawing/2014/chart" uri="{C3380CC4-5D6E-409C-BE32-E72D297353CC}">
                <c16:uniqueId val="{00000007-2E0F-4800-8871-AA42A356E348}"/>
              </c:ext>
            </c:extLst>
          </c:dPt>
          <c:dPt>
            <c:idx val="4"/>
            <c:invertIfNegative val="0"/>
            <c:bubble3D val="0"/>
            <c:spPr>
              <a:solidFill>
                <a:srgbClr val="42A0FF"/>
              </a:solidFill>
            </c:spPr>
            <c:extLst>
              <c:ext xmlns:c16="http://schemas.microsoft.com/office/drawing/2014/chart" uri="{C3380CC4-5D6E-409C-BE32-E72D297353CC}">
                <c16:uniqueId val="{00000009-2E0F-4800-8871-AA42A356E348}"/>
              </c:ext>
            </c:extLst>
          </c:dPt>
          <c:dPt>
            <c:idx val="5"/>
            <c:invertIfNegative val="0"/>
            <c:bubble3D val="0"/>
            <c:spPr>
              <a:solidFill>
                <a:srgbClr val="42A0FF"/>
              </a:solidFill>
            </c:spPr>
            <c:extLst>
              <c:ext xmlns:c16="http://schemas.microsoft.com/office/drawing/2014/chart" uri="{C3380CC4-5D6E-409C-BE32-E72D297353CC}">
                <c16:uniqueId val="{0000000B-2E0F-4800-8871-AA42A356E348}"/>
              </c:ext>
            </c:extLst>
          </c:dPt>
          <c:dPt>
            <c:idx val="6"/>
            <c:invertIfNegative val="0"/>
            <c:bubble3D val="0"/>
            <c:spPr>
              <a:solidFill>
                <a:srgbClr val="FF64FF"/>
              </a:solidFill>
            </c:spPr>
            <c:extLst>
              <c:ext xmlns:c16="http://schemas.microsoft.com/office/drawing/2014/chart" uri="{C3380CC4-5D6E-409C-BE32-E72D297353CC}">
                <c16:uniqueId val="{0000000D-2E0F-4800-8871-AA42A356E348}"/>
              </c:ext>
            </c:extLst>
          </c:dPt>
          <c:dPt>
            <c:idx val="7"/>
            <c:invertIfNegative val="0"/>
            <c:bubble3D val="0"/>
            <c:spPr>
              <a:solidFill>
                <a:srgbClr val="FF64FF"/>
              </a:solidFill>
            </c:spPr>
            <c:extLst>
              <c:ext xmlns:c16="http://schemas.microsoft.com/office/drawing/2014/chart" uri="{C3380CC4-5D6E-409C-BE32-E72D297353CC}">
                <c16:uniqueId val="{0000000F-2E0F-4800-8871-AA42A356E348}"/>
              </c:ext>
            </c:extLst>
          </c:dPt>
          <c:dPt>
            <c:idx val="8"/>
            <c:invertIfNegative val="0"/>
            <c:bubble3D val="0"/>
            <c:spPr>
              <a:solidFill>
                <a:srgbClr val="42A0FF"/>
              </a:solidFill>
            </c:spPr>
            <c:extLst>
              <c:ext xmlns:c16="http://schemas.microsoft.com/office/drawing/2014/chart" uri="{C3380CC4-5D6E-409C-BE32-E72D297353CC}">
                <c16:uniqueId val="{00000011-2E0F-4800-8871-AA42A356E348}"/>
              </c:ext>
            </c:extLst>
          </c:dPt>
          <c:dPt>
            <c:idx val="9"/>
            <c:invertIfNegative val="0"/>
            <c:bubble3D val="0"/>
            <c:spPr>
              <a:solidFill>
                <a:srgbClr val="FF64FF"/>
              </a:solidFill>
            </c:spPr>
            <c:extLst>
              <c:ext xmlns:c16="http://schemas.microsoft.com/office/drawing/2014/chart" uri="{C3380CC4-5D6E-409C-BE32-E72D297353CC}">
                <c16:uniqueId val="{00000013-2E0F-4800-8871-AA42A356E348}"/>
              </c:ext>
            </c:extLst>
          </c:dPt>
          <c:dPt>
            <c:idx val="10"/>
            <c:invertIfNegative val="0"/>
            <c:bubble3D val="0"/>
            <c:spPr>
              <a:solidFill>
                <a:srgbClr val="42A0FF"/>
              </a:solidFill>
            </c:spPr>
            <c:extLst>
              <c:ext xmlns:c16="http://schemas.microsoft.com/office/drawing/2014/chart" uri="{C3380CC4-5D6E-409C-BE32-E72D297353CC}">
                <c16:uniqueId val="{00000015-2E0F-4800-8871-AA42A356E348}"/>
              </c:ext>
            </c:extLst>
          </c:dPt>
          <c:dPt>
            <c:idx val="11"/>
            <c:invertIfNegative val="0"/>
            <c:bubble3D val="0"/>
            <c:spPr>
              <a:solidFill>
                <a:srgbClr val="FF64FF"/>
              </a:solidFill>
            </c:spPr>
            <c:extLst>
              <c:ext xmlns:c16="http://schemas.microsoft.com/office/drawing/2014/chart" uri="{C3380CC4-5D6E-409C-BE32-E72D297353CC}">
                <c16:uniqueId val="{00000017-2E0F-4800-8871-AA42A356E348}"/>
              </c:ext>
            </c:extLst>
          </c:dPt>
          <c:dPt>
            <c:idx val="12"/>
            <c:invertIfNegative val="0"/>
            <c:bubble3D val="0"/>
            <c:spPr>
              <a:solidFill>
                <a:srgbClr val="FF64FF"/>
              </a:solidFill>
            </c:spPr>
            <c:extLst>
              <c:ext xmlns:c16="http://schemas.microsoft.com/office/drawing/2014/chart" uri="{C3380CC4-5D6E-409C-BE32-E72D297353CC}">
                <c16:uniqueId val="{00000019-2E0F-4800-8871-AA42A356E348}"/>
              </c:ext>
            </c:extLst>
          </c:dPt>
          <c:dPt>
            <c:idx val="13"/>
            <c:invertIfNegative val="0"/>
            <c:bubble3D val="0"/>
            <c:spPr>
              <a:solidFill>
                <a:srgbClr val="42A0FF"/>
              </a:solidFill>
            </c:spPr>
            <c:extLst>
              <c:ext xmlns:c16="http://schemas.microsoft.com/office/drawing/2014/chart" uri="{C3380CC4-5D6E-409C-BE32-E72D297353CC}">
                <c16:uniqueId val="{0000001B-2E0F-4800-8871-AA42A356E348}"/>
              </c:ext>
            </c:extLst>
          </c:dPt>
          <c:dPt>
            <c:idx val="14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1D-2E0F-4800-8871-AA42A356E348}"/>
              </c:ext>
            </c:extLst>
          </c:dPt>
          <c:dPt>
            <c:idx val="15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1F-2E0F-4800-8871-AA42A356E348}"/>
              </c:ext>
            </c:extLst>
          </c:dPt>
          <c:dPt>
            <c:idx val="16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21-2E0F-4800-8871-AA42A356E348}"/>
              </c:ext>
            </c:extLst>
          </c:dPt>
          <c:dPt>
            <c:idx val="17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23-2E0F-4800-8871-AA42A356E348}"/>
              </c:ext>
            </c:extLst>
          </c:dPt>
          <c:dPt>
            <c:idx val="18"/>
            <c:invertIfNegative val="0"/>
            <c:bubble3D val="0"/>
            <c:spPr>
              <a:solidFill>
                <a:srgbClr val="FF64FF"/>
              </a:solidFill>
            </c:spPr>
            <c:extLst>
              <c:ext xmlns:c16="http://schemas.microsoft.com/office/drawing/2014/chart" uri="{C3380CC4-5D6E-409C-BE32-E72D297353CC}">
                <c16:uniqueId val="{00000025-2E0F-4800-8871-AA42A356E348}"/>
              </c:ext>
            </c:extLst>
          </c:dPt>
          <c:dPt>
            <c:idx val="19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27-2E0F-4800-8871-AA42A356E348}"/>
              </c:ext>
            </c:extLst>
          </c:dPt>
          <c:dPt>
            <c:idx val="20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29-2E0F-4800-8871-AA42A356E348}"/>
              </c:ext>
            </c:extLst>
          </c:dPt>
          <c:dPt>
            <c:idx val="21"/>
            <c:invertIfNegative val="0"/>
            <c:bubble3D val="0"/>
            <c:spPr>
              <a:solidFill>
                <a:srgbClr val="42A0FF"/>
              </a:solidFill>
            </c:spPr>
            <c:extLst>
              <c:ext xmlns:c16="http://schemas.microsoft.com/office/drawing/2014/chart" uri="{C3380CC4-5D6E-409C-BE32-E72D297353CC}">
                <c16:uniqueId val="{0000002B-2E0F-4800-8871-AA42A356E348}"/>
              </c:ext>
            </c:extLst>
          </c:dPt>
          <c:dPt>
            <c:idx val="22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2D-2E0F-4800-8871-AA42A356E348}"/>
              </c:ext>
            </c:extLst>
          </c:dPt>
          <c:dPt>
            <c:idx val="23"/>
            <c:invertIfNegative val="0"/>
            <c:bubble3D val="0"/>
            <c:spPr>
              <a:solidFill>
                <a:srgbClr val="42A0FF"/>
              </a:solidFill>
            </c:spPr>
            <c:extLst>
              <c:ext xmlns:c16="http://schemas.microsoft.com/office/drawing/2014/chart" uri="{C3380CC4-5D6E-409C-BE32-E72D297353CC}">
                <c16:uniqueId val="{0000002F-2E0F-4800-8871-AA42A356E348}"/>
              </c:ext>
            </c:extLst>
          </c:dPt>
          <c:dPt>
            <c:idx val="24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31-2E0F-4800-8871-AA42A356E348}"/>
              </c:ext>
            </c:extLst>
          </c:dPt>
          <c:dPt>
            <c:idx val="25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33-2E0F-4800-8871-AA42A356E348}"/>
              </c:ext>
            </c:extLst>
          </c:dPt>
          <c:dPt>
            <c:idx val="26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35-2E0F-4800-8871-AA42A356E348}"/>
              </c:ext>
            </c:extLst>
          </c:dPt>
          <c:dPt>
            <c:idx val="27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37-2E0F-4800-8871-AA42A356E348}"/>
              </c:ext>
            </c:extLst>
          </c:dPt>
          <c:dPt>
            <c:idx val="28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39-2E0F-4800-8871-AA42A356E348}"/>
              </c:ext>
            </c:extLst>
          </c:dPt>
          <c:dPt>
            <c:idx val="29"/>
            <c:invertIfNegative val="0"/>
            <c:bubble3D val="0"/>
            <c:spPr>
              <a:solidFill>
                <a:srgbClr val="FF64FF"/>
              </a:solidFill>
            </c:spPr>
            <c:extLst>
              <c:ext xmlns:c16="http://schemas.microsoft.com/office/drawing/2014/chart" uri="{C3380CC4-5D6E-409C-BE32-E72D297353CC}">
                <c16:uniqueId val="{0000003B-2E0F-4800-8871-AA42A356E348}"/>
              </c:ext>
            </c:extLst>
          </c:dPt>
          <c:dPt>
            <c:idx val="30"/>
            <c:invertIfNegative val="0"/>
            <c:bubble3D val="0"/>
            <c:spPr>
              <a:solidFill>
                <a:srgbClr val="FF64FF"/>
              </a:solidFill>
            </c:spPr>
            <c:extLst>
              <c:ext xmlns:c16="http://schemas.microsoft.com/office/drawing/2014/chart" uri="{C3380CC4-5D6E-409C-BE32-E72D297353CC}">
                <c16:uniqueId val="{0000003D-2E0F-4800-8871-AA42A356E348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pPr>
                      <a:defRPr sz="800" b="1" baseline="0">
                        <a:solidFill>
                          <a:srgbClr val="000000"/>
                        </a:solidFill>
                        <a:latin typeface="Arial"/>
                      </a:defRPr>
                    </a:pPr>
                    <a:r>
                      <a:rPr lang="en-US"/>
                      <a:t>0.05</a:t>
                    </a:r>
                  </a:p>
                </c:rich>
              </c:tx>
              <c:numFmt formatCode="0.00" sourceLinked="0"/>
              <c:spPr>
                <a:noFill/>
                <a:ln w="25374">
                  <a:noFill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E0F-4800-8871-AA42A356E348}"/>
                </c:ext>
              </c:extLst>
            </c:dLbl>
            <c:dLbl>
              <c:idx val="1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2E0F-4800-8871-AA42A356E348}"/>
                </c:ext>
              </c:extLst>
            </c:dLbl>
            <c:dLbl>
              <c:idx val="2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2E0F-4800-8871-AA42A356E348}"/>
                </c:ext>
              </c:extLst>
            </c:dLbl>
            <c:dLbl>
              <c:idx val="3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2E0F-4800-8871-AA42A356E348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pPr>
                      <a:defRPr sz="800" b="1" baseline="0">
                        <a:solidFill>
                          <a:srgbClr val="000000"/>
                        </a:solidFill>
                        <a:latin typeface="Arial"/>
                      </a:defRPr>
                    </a:pPr>
                    <a:r>
                      <a:rPr lang="en-US"/>
                      <a:t>0.10</a:t>
                    </a:r>
                  </a:p>
                </c:rich>
              </c:tx>
              <c:numFmt formatCode="0.00" sourceLinked="0"/>
              <c:spPr>
                <a:noFill/>
                <a:ln w="25374">
                  <a:noFill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E0F-4800-8871-AA42A356E348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pPr>
                      <a:defRPr sz="800" b="1" baseline="0">
                        <a:solidFill>
                          <a:srgbClr val="000000"/>
                        </a:solidFill>
                        <a:latin typeface="Arial"/>
                      </a:defRPr>
                    </a:pPr>
                    <a:r>
                      <a:rPr lang="en-US"/>
                      <a:t>0.01</a:t>
                    </a:r>
                  </a:p>
                </c:rich>
              </c:tx>
              <c:numFmt formatCode="0.00" sourceLinked="0"/>
              <c:spPr>
                <a:noFill/>
                <a:ln w="25374">
                  <a:noFill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2E0F-4800-8871-AA42A356E348}"/>
                </c:ext>
              </c:extLst>
            </c:dLbl>
            <c:dLbl>
              <c:idx val="6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2E0F-4800-8871-AA42A356E348}"/>
                </c:ext>
              </c:extLst>
            </c:dLbl>
            <c:dLbl>
              <c:idx val="7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F-2E0F-4800-8871-AA42A356E348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pPr>
                      <a:defRPr sz="800" b="1" baseline="0">
                        <a:solidFill>
                          <a:srgbClr val="000000"/>
                        </a:solidFill>
                        <a:latin typeface="Arial"/>
                      </a:defRPr>
                    </a:pPr>
                    <a:r>
                      <a:rPr lang="en-US"/>
                      <a:t>0.01</a:t>
                    </a:r>
                  </a:p>
                </c:rich>
              </c:tx>
              <c:numFmt formatCode="0.00" sourceLinked="0"/>
              <c:spPr>
                <a:noFill/>
                <a:ln w="25374">
                  <a:noFill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2E0F-4800-8871-AA42A356E348}"/>
                </c:ext>
              </c:extLst>
            </c:dLbl>
            <c:dLbl>
              <c:idx val="9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3-2E0F-4800-8871-AA42A356E348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pPr>
                      <a:defRPr sz="800" b="1" baseline="0">
                        <a:solidFill>
                          <a:srgbClr val="000000"/>
                        </a:solidFill>
                        <a:latin typeface="Arial"/>
                      </a:defRPr>
                    </a:pPr>
                    <a:r>
                      <a:rPr lang="en-US"/>
                      <a:t>0.02</a:t>
                    </a:r>
                  </a:p>
                </c:rich>
              </c:tx>
              <c:numFmt formatCode="0.00" sourceLinked="0"/>
              <c:spPr>
                <a:noFill/>
                <a:ln w="25374">
                  <a:noFill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2E0F-4800-8871-AA42A356E348}"/>
                </c:ext>
              </c:extLst>
            </c:dLbl>
            <c:dLbl>
              <c:idx val="11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7-2E0F-4800-8871-AA42A356E348}"/>
                </c:ext>
              </c:extLst>
            </c:dLbl>
            <c:dLbl>
              <c:idx val="12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9-2E0F-4800-8871-AA42A356E348}"/>
                </c:ext>
              </c:extLst>
            </c:dLbl>
            <c:dLbl>
              <c:idx val="13"/>
              <c:tx>
                <c:rich>
                  <a:bodyPr/>
                  <a:lstStyle/>
                  <a:p>
                    <a:pPr>
                      <a:defRPr sz="800" b="1" baseline="0">
                        <a:solidFill>
                          <a:srgbClr val="000000"/>
                        </a:solidFill>
                        <a:latin typeface="Arial"/>
                      </a:defRPr>
                    </a:pPr>
                    <a:r>
                      <a:rPr lang="en-US"/>
                      <a:t>0.03</a:t>
                    </a:r>
                  </a:p>
                </c:rich>
              </c:tx>
              <c:numFmt formatCode="0.00" sourceLinked="0"/>
              <c:spPr>
                <a:noFill/>
                <a:ln w="25374">
                  <a:noFill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2E0F-4800-8871-AA42A356E348}"/>
                </c:ext>
              </c:extLst>
            </c:dLbl>
            <c:dLbl>
              <c:idx val="14"/>
              <c:tx>
                <c:rich>
                  <a:bodyPr/>
                  <a:lstStyle/>
                  <a:p>
                    <a:pPr>
                      <a:defRPr sz="800" b="1" baseline="0">
                        <a:solidFill>
                          <a:srgbClr val="000000"/>
                        </a:solidFill>
                        <a:latin typeface="Arial"/>
                      </a:defRPr>
                    </a:pPr>
                    <a:r>
                      <a:rPr lang="en-US"/>
                      <a:t>0.09</a:t>
                    </a:r>
                  </a:p>
                </c:rich>
              </c:tx>
              <c:numFmt formatCode="0.00" sourceLinked="0"/>
              <c:spPr>
                <a:noFill/>
                <a:ln w="25374">
                  <a:noFill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2E0F-4800-8871-AA42A356E348}"/>
                </c:ext>
              </c:extLst>
            </c:dLbl>
            <c:dLbl>
              <c:idx val="15"/>
              <c:tx>
                <c:rich>
                  <a:bodyPr/>
                  <a:lstStyle/>
                  <a:p>
                    <a:pPr>
                      <a:defRPr sz="800" b="1" baseline="0">
                        <a:solidFill>
                          <a:srgbClr val="000000"/>
                        </a:solidFill>
                        <a:latin typeface="Arial"/>
                      </a:defRPr>
                    </a:pPr>
                    <a:r>
                      <a:rPr lang="en-US"/>
                      <a:t>0.06</a:t>
                    </a:r>
                  </a:p>
                </c:rich>
              </c:tx>
              <c:numFmt formatCode="0.00" sourceLinked="0"/>
              <c:spPr>
                <a:noFill/>
                <a:ln w="25374">
                  <a:noFill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2E0F-4800-8871-AA42A356E348}"/>
                </c:ext>
              </c:extLst>
            </c:dLbl>
            <c:dLbl>
              <c:idx val="16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1-2E0F-4800-8871-AA42A356E348}"/>
                </c:ext>
              </c:extLst>
            </c:dLbl>
            <c:dLbl>
              <c:idx val="17"/>
              <c:tx>
                <c:rich>
                  <a:bodyPr/>
                  <a:lstStyle/>
                  <a:p>
                    <a:pPr>
                      <a:defRPr sz="800" b="1" baseline="0">
                        <a:solidFill>
                          <a:srgbClr val="000000"/>
                        </a:solidFill>
                        <a:latin typeface="Arial"/>
                      </a:defRPr>
                    </a:pPr>
                    <a:r>
                      <a:rPr lang="en-US"/>
                      <a:t>0.01</a:t>
                    </a:r>
                  </a:p>
                </c:rich>
              </c:tx>
              <c:numFmt formatCode="0.00" sourceLinked="0"/>
              <c:spPr>
                <a:noFill/>
                <a:ln w="25374">
                  <a:noFill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2E0F-4800-8871-AA42A356E348}"/>
                </c:ext>
              </c:extLst>
            </c:dLbl>
            <c:dLbl>
              <c:idx val="18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5-2E0F-4800-8871-AA42A356E348}"/>
                </c:ext>
              </c:extLst>
            </c:dLbl>
            <c:dLbl>
              <c:idx val="19"/>
              <c:tx>
                <c:rich>
                  <a:bodyPr/>
                  <a:lstStyle/>
                  <a:p>
                    <a:pPr>
                      <a:defRPr sz="800" b="1" baseline="0">
                        <a:solidFill>
                          <a:srgbClr val="000000"/>
                        </a:solidFill>
                        <a:latin typeface="Arial"/>
                      </a:defRPr>
                    </a:pPr>
                    <a:r>
                      <a:rPr lang="en-US"/>
                      <a:t>0.19</a:t>
                    </a:r>
                  </a:p>
                </c:rich>
              </c:tx>
              <c:numFmt formatCode="0.00" sourceLinked="0"/>
              <c:spPr>
                <a:noFill/>
                <a:ln w="25374">
                  <a:noFill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2E0F-4800-8871-AA42A356E348}"/>
                </c:ext>
              </c:extLst>
            </c:dLbl>
            <c:dLbl>
              <c:idx val="20"/>
              <c:tx>
                <c:rich>
                  <a:bodyPr/>
                  <a:lstStyle/>
                  <a:p>
                    <a:pPr>
                      <a:defRPr sz="800" b="1" baseline="0">
                        <a:solidFill>
                          <a:srgbClr val="000000"/>
                        </a:solidFill>
                        <a:latin typeface="Arial"/>
                      </a:defRPr>
                    </a:pPr>
                    <a:r>
                      <a:rPr lang="en-US"/>
                      <a:t>0.10</a:t>
                    </a:r>
                  </a:p>
                </c:rich>
              </c:tx>
              <c:numFmt formatCode="0.00" sourceLinked="0"/>
              <c:spPr>
                <a:noFill/>
                <a:ln w="25374">
                  <a:noFill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9-2E0F-4800-8871-AA42A356E348}"/>
                </c:ext>
              </c:extLst>
            </c:dLbl>
            <c:dLbl>
              <c:idx val="21"/>
              <c:tx>
                <c:rich>
                  <a:bodyPr/>
                  <a:lstStyle/>
                  <a:p>
                    <a:pPr>
                      <a:defRPr sz="800" b="1" baseline="0">
                        <a:solidFill>
                          <a:srgbClr val="000000"/>
                        </a:solidFill>
                        <a:latin typeface="Arial"/>
                      </a:defRPr>
                    </a:pPr>
                    <a:r>
                      <a:rPr lang="en-US"/>
                      <a:t>0.07</a:t>
                    </a:r>
                  </a:p>
                </c:rich>
              </c:tx>
              <c:numFmt formatCode="0.00" sourceLinked="0"/>
              <c:spPr>
                <a:noFill/>
                <a:ln w="25374">
                  <a:noFill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B-2E0F-4800-8871-AA42A356E348}"/>
                </c:ext>
              </c:extLst>
            </c:dLbl>
            <c:dLbl>
              <c:idx val="22"/>
              <c:tx>
                <c:rich>
                  <a:bodyPr/>
                  <a:lstStyle/>
                  <a:p>
                    <a:pPr>
                      <a:defRPr sz="800" b="1" baseline="0">
                        <a:solidFill>
                          <a:srgbClr val="000000"/>
                        </a:solidFill>
                        <a:latin typeface="Arial"/>
                      </a:defRPr>
                    </a:pPr>
                    <a:r>
                      <a:rPr lang="en-US"/>
                      <a:t>0.24</a:t>
                    </a:r>
                  </a:p>
                </c:rich>
              </c:tx>
              <c:numFmt formatCode="0.00" sourceLinked="0"/>
              <c:spPr>
                <a:noFill/>
                <a:ln w="25374">
                  <a:noFill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D-2E0F-4800-8871-AA42A356E348}"/>
                </c:ext>
              </c:extLst>
            </c:dLbl>
            <c:dLbl>
              <c:idx val="23"/>
              <c:tx>
                <c:rich>
                  <a:bodyPr/>
                  <a:lstStyle/>
                  <a:p>
                    <a:pPr>
                      <a:defRPr sz="800" b="1" baseline="0">
                        <a:solidFill>
                          <a:srgbClr val="000000"/>
                        </a:solidFill>
                        <a:latin typeface="Arial"/>
                      </a:defRPr>
                    </a:pPr>
                    <a:r>
                      <a:rPr lang="en-US"/>
                      <a:t>0.05</a:t>
                    </a:r>
                  </a:p>
                </c:rich>
              </c:tx>
              <c:numFmt formatCode="0.00" sourceLinked="0"/>
              <c:spPr>
                <a:noFill/>
                <a:ln w="25374">
                  <a:noFill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F-2E0F-4800-8871-AA42A356E348}"/>
                </c:ext>
              </c:extLst>
            </c:dLbl>
            <c:dLbl>
              <c:idx val="24"/>
              <c:tx>
                <c:rich>
                  <a:bodyPr/>
                  <a:lstStyle/>
                  <a:p>
                    <a:pPr>
                      <a:defRPr sz="800" b="1" baseline="0">
                        <a:solidFill>
                          <a:srgbClr val="000000"/>
                        </a:solidFill>
                        <a:latin typeface="Arial"/>
                      </a:defRPr>
                    </a:pPr>
                    <a:r>
                      <a:rPr lang="en-US"/>
                      <a:t>0.23</a:t>
                    </a:r>
                  </a:p>
                </c:rich>
              </c:tx>
              <c:numFmt formatCode="0.00" sourceLinked="0"/>
              <c:spPr>
                <a:noFill/>
                <a:ln w="25374">
                  <a:noFill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1-2E0F-4800-8871-AA42A356E348}"/>
                </c:ext>
              </c:extLst>
            </c:dLbl>
            <c:dLbl>
              <c:idx val="25"/>
              <c:tx>
                <c:rich>
                  <a:bodyPr/>
                  <a:lstStyle/>
                  <a:p>
                    <a:pPr>
                      <a:defRPr sz="800" b="1" baseline="0">
                        <a:solidFill>
                          <a:srgbClr val="000000"/>
                        </a:solidFill>
                        <a:latin typeface="Arial"/>
                      </a:defRPr>
                    </a:pPr>
                    <a:r>
                      <a:rPr lang="en-US"/>
                      <a:t>0.19</a:t>
                    </a:r>
                  </a:p>
                </c:rich>
              </c:tx>
              <c:numFmt formatCode="0.00" sourceLinked="0"/>
              <c:spPr>
                <a:noFill/>
                <a:ln w="25374">
                  <a:noFill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3-2E0F-4800-8871-AA42A356E348}"/>
                </c:ext>
              </c:extLst>
            </c:dLbl>
            <c:dLbl>
              <c:idx val="26"/>
              <c:tx>
                <c:rich>
                  <a:bodyPr/>
                  <a:lstStyle/>
                  <a:p>
                    <a:pPr>
                      <a:defRPr sz="800" b="1" baseline="0">
                        <a:solidFill>
                          <a:srgbClr val="000000"/>
                        </a:solidFill>
                        <a:latin typeface="Arial"/>
                      </a:defRPr>
                    </a:pPr>
                    <a:r>
                      <a:rPr lang="en-US"/>
                      <a:t>0.07</a:t>
                    </a:r>
                  </a:p>
                </c:rich>
              </c:tx>
              <c:numFmt formatCode="0.00" sourceLinked="0"/>
              <c:spPr>
                <a:noFill/>
                <a:ln w="25374">
                  <a:noFill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5-2E0F-4800-8871-AA42A356E348}"/>
                </c:ext>
              </c:extLst>
            </c:dLbl>
            <c:dLbl>
              <c:idx val="27"/>
              <c:tx>
                <c:rich>
                  <a:bodyPr/>
                  <a:lstStyle/>
                  <a:p>
                    <a:pPr>
                      <a:defRPr sz="800" b="1" baseline="0">
                        <a:solidFill>
                          <a:srgbClr val="000000"/>
                        </a:solidFill>
                        <a:latin typeface="Arial"/>
                      </a:defRPr>
                    </a:pPr>
                    <a:r>
                      <a:rPr lang="en-US"/>
                      <a:t>0.12</a:t>
                    </a:r>
                  </a:p>
                </c:rich>
              </c:tx>
              <c:numFmt formatCode="0.00" sourceLinked="0"/>
              <c:spPr>
                <a:noFill/>
                <a:ln w="25374">
                  <a:noFill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7-2E0F-4800-8871-AA42A356E348}"/>
                </c:ext>
              </c:extLst>
            </c:dLbl>
            <c:dLbl>
              <c:idx val="28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39-2E0F-4800-8871-AA42A356E348}"/>
                </c:ext>
              </c:extLst>
            </c:dLbl>
            <c:dLbl>
              <c:idx val="29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3B-2E0F-4800-8871-AA42A356E348}"/>
                </c:ext>
              </c:extLst>
            </c:dLbl>
            <c:dLbl>
              <c:idx val="30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3D-2E0F-4800-8871-AA42A356E348}"/>
                </c:ext>
              </c:extLst>
            </c:dLbl>
            <c:numFmt formatCode="#,##0.00" sourceLinked="0"/>
            <c:spPr>
              <a:noFill/>
              <a:ln w="25374">
                <a:noFill/>
              </a:ln>
            </c:spPr>
            <c:txPr>
              <a:bodyPr/>
              <a:lstStyle/>
              <a:p>
                <a:pPr>
                  <a:defRPr sz="1000" baseline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Sheet1!$A$2:$A$32</c:f>
              <c:strCache>
                <c:ptCount val="31"/>
                <c:pt idx="0">
                  <c:v>Overall Satisfaction</c:v>
                </c:pt>
                <c:pt idx="1">
                  <c:v>Attribute 1</c:v>
                </c:pt>
                <c:pt idx="2">
                  <c:v>Attribute 2</c:v>
                </c:pt>
                <c:pt idx="3">
                  <c:v>Attribute 3</c:v>
                </c:pt>
                <c:pt idx="4">
                  <c:v>Attribute 4</c:v>
                </c:pt>
                <c:pt idx="5">
                  <c:v>Attribute 5</c:v>
                </c:pt>
                <c:pt idx="6">
                  <c:v>Attribute 6</c:v>
                </c:pt>
                <c:pt idx="7">
                  <c:v>Attribute 7</c:v>
                </c:pt>
                <c:pt idx="8">
                  <c:v>Attribute 8</c:v>
                </c:pt>
                <c:pt idx="9">
                  <c:v>Attribute 9</c:v>
                </c:pt>
                <c:pt idx="10">
                  <c:v>Attribute 10</c:v>
                </c:pt>
                <c:pt idx="11">
                  <c:v>Attribute 11</c:v>
                </c:pt>
                <c:pt idx="12">
                  <c:v>Attribute 12</c:v>
                </c:pt>
                <c:pt idx="13">
                  <c:v>Attribute 13</c:v>
                </c:pt>
                <c:pt idx="14">
                  <c:v>Attribute 14</c:v>
                </c:pt>
                <c:pt idx="15">
                  <c:v>Attribute 15</c:v>
                </c:pt>
                <c:pt idx="16">
                  <c:v>Attribute 16</c:v>
                </c:pt>
                <c:pt idx="17">
                  <c:v>Attribute 17</c:v>
                </c:pt>
                <c:pt idx="18">
                  <c:v>Attribute 18</c:v>
                </c:pt>
                <c:pt idx="19">
                  <c:v>Attribute 19</c:v>
                </c:pt>
                <c:pt idx="20">
                  <c:v>Attribute 20</c:v>
                </c:pt>
                <c:pt idx="21">
                  <c:v>Attribute 21</c:v>
                </c:pt>
                <c:pt idx="22">
                  <c:v>Attribute 22</c:v>
                </c:pt>
                <c:pt idx="23">
                  <c:v>Attribute 23</c:v>
                </c:pt>
                <c:pt idx="24">
                  <c:v>Attribute 24</c:v>
                </c:pt>
                <c:pt idx="25">
                  <c:v>Attribute 25</c:v>
                </c:pt>
                <c:pt idx="26">
                  <c:v>Attribute 26</c:v>
                </c:pt>
                <c:pt idx="27">
                  <c:v>Attribute 27</c:v>
                </c:pt>
                <c:pt idx="28">
                  <c:v>Attribute 28</c:v>
                </c:pt>
                <c:pt idx="29">
                  <c:v>Attribute 29</c:v>
                </c:pt>
                <c:pt idx="30">
                  <c:v>Attribute 30</c:v>
                </c:pt>
              </c:strCache>
            </c:strRef>
          </c:cat>
          <c:val>
            <c:numRef>
              <c:f>Sheet1!$B$2:$B$32</c:f>
              <c:numCache>
                <c:formatCode>General</c:formatCode>
                <c:ptCount val="31"/>
                <c:pt idx="0" formatCode="0.00">
                  <c:v>-4.5920000000000002E-2</c:v>
                </c:pt>
                <c:pt idx="4" formatCode="0.00">
                  <c:v>-9.5939999999999998E-2</c:v>
                </c:pt>
                <c:pt idx="5" formatCode="0.00">
                  <c:v>-5.8599999999999998E-3</c:v>
                </c:pt>
                <c:pt idx="7" formatCode="0.00">
                  <c:v>2.2679999999999999E-2</c:v>
                </c:pt>
                <c:pt idx="8" formatCode="0.00">
                  <c:v>-7.2199999999999999E-3</c:v>
                </c:pt>
                <c:pt idx="10" formatCode="0.00">
                  <c:v>-1.5520000000000001E-2</c:v>
                </c:pt>
                <c:pt idx="11" formatCode="0.00">
                  <c:v>1.457E-2</c:v>
                </c:pt>
                <c:pt idx="12" formatCode="0.00">
                  <c:v>1.116E-2</c:v>
                </c:pt>
                <c:pt idx="13" formatCode="0.00">
                  <c:v>-2.98E-2</c:v>
                </c:pt>
                <c:pt idx="14" formatCode="0.00">
                  <c:v>-8.7080000000000005E-2</c:v>
                </c:pt>
                <c:pt idx="15" formatCode="0.00">
                  <c:v>-6.2649999999999997E-2</c:v>
                </c:pt>
                <c:pt idx="16" formatCode="0.00">
                  <c:v>0.10779</c:v>
                </c:pt>
                <c:pt idx="17" formatCode="0.00">
                  <c:v>-1.251E-2</c:v>
                </c:pt>
                <c:pt idx="18" formatCode="0.00">
                  <c:v>2.6759999999999999E-2</c:v>
                </c:pt>
                <c:pt idx="19" formatCode="0.00">
                  <c:v>-0.19070999999999999</c:v>
                </c:pt>
                <c:pt idx="20" formatCode="0.00">
                  <c:v>-0.10334</c:v>
                </c:pt>
                <c:pt idx="21" formatCode="0.00">
                  <c:v>-6.6049999999999998E-2</c:v>
                </c:pt>
                <c:pt idx="22" formatCode="0.00">
                  <c:v>-0.23962</c:v>
                </c:pt>
                <c:pt idx="23" formatCode="0.00">
                  <c:v>-5.1330000000000001E-2</c:v>
                </c:pt>
                <c:pt idx="24" formatCode="0.00">
                  <c:v>-0.23161999999999999</c:v>
                </c:pt>
                <c:pt idx="25" formatCode="0.00">
                  <c:v>-0.18711</c:v>
                </c:pt>
                <c:pt idx="26" formatCode="0.00">
                  <c:v>-6.5070000000000003E-2</c:v>
                </c:pt>
                <c:pt idx="27" formatCode="0.00">
                  <c:v>-0.12105</c:v>
                </c:pt>
                <c:pt idx="28" formatCode="0.00">
                  <c:v>0.16175999999999999</c:v>
                </c:pt>
                <c:pt idx="30" formatCode="0.00">
                  <c:v>6.2500000000000003E-3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E-2E0F-4800-8871-AA42A356E34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cat>
            <c:strRef>
              <c:f>Sheet1!$A$2:$A$32</c:f>
              <c:strCache>
                <c:ptCount val="31"/>
                <c:pt idx="0">
                  <c:v>Overall Satisfaction</c:v>
                </c:pt>
                <c:pt idx="1">
                  <c:v>Attribute 1</c:v>
                </c:pt>
                <c:pt idx="2">
                  <c:v>Attribute 2</c:v>
                </c:pt>
                <c:pt idx="3">
                  <c:v>Attribute 3</c:v>
                </c:pt>
                <c:pt idx="4">
                  <c:v>Attribute 4</c:v>
                </c:pt>
                <c:pt idx="5">
                  <c:v>Attribute 5</c:v>
                </c:pt>
                <c:pt idx="6">
                  <c:v>Attribute 6</c:v>
                </c:pt>
                <c:pt idx="7">
                  <c:v>Attribute 7</c:v>
                </c:pt>
                <c:pt idx="8">
                  <c:v>Attribute 8</c:v>
                </c:pt>
                <c:pt idx="9">
                  <c:v>Attribute 9</c:v>
                </c:pt>
                <c:pt idx="10">
                  <c:v>Attribute 10</c:v>
                </c:pt>
                <c:pt idx="11">
                  <c:v>Attribute 11</c:v>
                </c:pt>
                <c:pt idx="12">
                  <c:v>Attribute 12</c:v>
                </c:pt>
                <c:pt idx="13">
                  <c:v>Attribute 13</c:v>
                </c:pt>
                <c:pt idx="14">
                  <c:v>Attribute 14</c:v>
                </c:pt>
                <c:pt idx="15">
                  <c:v>Attribute 15</c:v>
                </c:pt>
                <c:pt idx="16">
                  <c:v>Attribute 16</c:v>
                </c:pt>
                <c:pt idx="17">
                  <c:v>Attribute 17</c:v>
                </c:pt>
                <c:pt idx="18">
                  <c:v>Attribute 18</c:v>
                </c:pt>
                <c:pt idx="19">
                  <c:v>Attribute 19</c:v>
                </c:pt>
                <c:pt idx="20">
                  <c:v>Attribute 20</c:v>
                </c:pt>
                <c:pt idx="21">
                  <c:v>Attribute 21</c:v>
                </c:pt>
                <c:pt idx="22">
                  <c:v>Attribute 22</c:v>
                </c:pt>
                <c:pt idx="23">
                  <c:v>Attribute 23</c:v>
                </c:pt>
                <c:pt idx="24">
                  <c:v>Attribute 24</c:v>
                </c:pt>
                <c:pt idx="25">
                  <c:v>Attribute 25</c:v>
                </c:pt>
                <c:pt idx="26">
                  <c:v>Attribute 26</c:v>
                </c:pt>
                <c:pt idx="27">
                  <c:v>Attribute 27</c:v>
                </c:pt>
                <c:pt idx="28">
                  <c:v>Attribute 28</c:v>
                </c:pt>
                <c:pt idx="29">
                  <c:v>Attribute 29</c:v>
                </c:pt>
                <c:pt idx="30">
                  <c:v>Attribute 30</c:v>
                </c:pt>
              </c:strCache>
            </c:strRef>
          </c:cat>
          <c:val>
            <c:numRef>
              <c:f>Sheet1!$C$2:$C$32</c:f>
              <c:numCache>
                <c:formatCode>General</c:formatCode>
                <c:ptCount val="31"/>
              </c:numCache>
            </c:numRef>
          </c:val>
          <c:extLst>
            <c:ext xmlns:c16="http://schemas.microsoft.com/office/drawing/2014/chart" uri="{C3380CC4-5D6E-409C-BE32-E72D297353CC}">
              <c16:uniqueId val="{0000003F-2E0F-4800-8871-AA42A356E3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76"/>
        <c:axId val="230269696"/>
        <c:axId val="230271232"/>
      </c:barChart>
      <c:catAx>
        <c:axId val="230269696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one"/>
        <c:spPr>
          <a:ln>
            <a:solidFill>
              <a:schemeClr val="tx1"/>
            </a:solidFill>
          </a:ln>
        </c:spPr>
        <c:crossAx val="230271232"/>
        <c:crosses val="autoZero"/>
        <c:auto val="1"/>
        <c:lblAlgn val="ctr"/>
        <c:lblOffset val="100"/>
        <c:noMultiLvlLbl val="0"/>
      </c:catAx>
      <c:valAx>
        <c:axId val="230271232"/>
        <c:scaling>
          <c:orientation val="minMax"/>
          <c:max val="1.5"/>
          <c:min val="-1.5"/>
        </c:scaling>
        <c:delete val="0"/>
        <c:axPos val="t"/>
        <c:numFmt formatCode="0.00" sourceLinked="1"/>
        <c:majorTickMark val="none"/>
        <c:minorTickMark val="none"/>
        <c:tickLblPos val="none"/>
        <c:spPr>
          <a:ln>
            <a:noFill/>
          </a:ln>
        </c:spPr>
        <c:crossAx val="2302696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935032511180005E-2"/>
          <c:y val="2.42980575876772E-2"/>
          <c:w val="0.97412768525885485"/>
          <c:h val="0.8443527647821772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01-6D12-4945-B85A-571ECA66C348}"/>
              </c:ext>
            </c:extLst>
          </c:dPt>
          <c:dPt>
            <c:idx val="1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03-6D12-4945-B85A-571ECA66C348}"/>
              </c:ext>
            </c:extLst>
          </c:dPt>
          <c:dPt>
            <c:idx val="2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05-6D12-4945-B85A-571ECA66C348}"/>
              </c:ext>
            </c:extLst>
          </c:dPt>
          <c:dPt>
            <c:idx val="3"/>
            <c:invertIfNegative val="0"/>
            <c:bubble3D val="0"/>
            <c:spPr>
              <a:solidFill>
                <a:srgbClr val="FF64FF"/>
              </a:solidFill>
            </c:spPr>
            <c:extLst>
              <c:ext xmlns:c16="http://schemas.microsoft.com/office/drawing/2014/chart" uri="{C3380CC4-5D6E-409C-BE32-E72D297353CC}">
                <c16:uniqueId val="{00000007-6D12-4945-B85A-571ECA66C348}"/>
              </c:ext>
            </c:extLst>
          </c:dPt>
          <c:dPt>
            <c:idx val="4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09-6D12-4945-B85A-571ECA66C348}"/>
              </c:ext>
            </c:extLst>
          </c:dPt>
          <c:dPt>
            <c:idx val="5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0B-6D12-4945-B85A-571ECA66C348}"/>
              </c:ext>
            </c:extLst>
          </c:dPt>
          <c:dPt>
            <c:idx val="6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0D-6D12-4945-B85A-571ECA66C348}"/>
              </c:ext>
            </c:extLst>
          </c:dPt>
          <c:dPt>
            <c:idx val="7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0F-6D12-4945-B85A-571ECA66C348}"/>
              </c:ext>
            </c:extLst>
          </c:dPt>
          <c:dPt>
            <c:idx val="8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11-6D12-4945-B85A-571ECA66C348}"/>
              </c:ext>
            </c:extLst>
          </c:dPt>
          <c:dPt>
            <c:idx val="9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13-6D12-4945-B85A-571ECA66C348}"/>
              </c:ext>
            </c:extLst>
          </c:dPt>
          <c:dPt>
            <c:idx val="10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15-6D12-4945-B85A-571ECA66C348}"/>
              </c:ext>
            </c:extLst>
          </c:dPt>
          <c:dPt>
            <c:idx val="11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17-6D12-4945-B85A-571ECA66C348}"/>
              </c:ext>
            </c:extLst>
          </c:dPt>
          <c:dPt>
            <c:idx val="12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19-6D12-4945-B85A-571ECA66C348}"/>
              </c:ext>
            </c:extLst>
          </c:dPt>
          <c:dPt>
            <c:idx val="13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1B-6D12-4945-B85A-571ECA66C348}"/>
              </c:ext>
            </c:extLst>
          </c:dPt>
          <c:dPt>
            <c:idx val="14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1D-6D12-4945-B85A-571ECA66C348}"/>
              </c:ext>
            </c:extLst>
          </c:dPt>
          <c:dPt>
            <c:idx val="15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1F-6D12-4945-B85A-571ECA66C348}"/>
              </c:ext>
            </c:extLst>
          </c:dPt>
          <c:dPt>
            <c:idx val="16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21-6D12-4945-B85A-571ECA66C348}"/>
              </c:ext>
            </c:extLst>
          </c:dPt>
          <c:dPt>
            <c:idx val="17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23-6D12-4945-B85A-571ECA66C348}"/>
              </c:ext>
            </c:extLst>
          </c:dPt>
          <c:dPt>
            <c:idx val="18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25-6D12-4945-B85A-571ECA66C348}"/>
              </c:ext>
            </c:extLst>
          </c:dPt>
          <c:dPt>
            <c:idx val="19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27-6D12-4945-B85A-571ECA66C348}"/>
              </c:ext>
            </c:extLst>
          </c:dPt>
          <c:dPt>
            <c:idx val="20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29-6D12-4945-B85A-571ECA66C348}"/>
              </c:ext>
            </c:extLst>
          </c:dPt>
          <c:dPt>
            <c:idx val="21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2B-6D12-4945-B85A-571ECA66C348}"/>
              </c:ext>
            </c:extLst>
          </c:dPt>
          <c:dPt>
            <c:idx val="22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2D-6D12-4945-B85A-571ECA66C348}"/>
              </c:ext>
            </c:extLst>
          </c:dPt>
          <c:dPt>
            <c:idx val="23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2F-6D12-4945-B85A-571ECA66C348}"/>
              </c:ext>
            </c:extLst>
          </c:dPt>
          <c:dPt>
            <c:idx val="24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31-6D12-4945-B85A-571ECA66C348}"/>
              </c:ext>
            </c:extLst>
          </c:dPt>
          <c:dPt>
            <c:idx val="25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33-6D12-4945-B85A-571ECA66C348}"/>
              </c:ext>
            </c:extLst>
          </c:dPt>
          <c:dPt>
            <c:idx val="26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35-6D12-4945-B85A-571ECA66C348}"/>
              </c:ext>
            </c:extLst>
          </c:dPt>
          <c:dPt>
            <c:idx val="27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37-6D12-4945-B85A-571ECA66C348}"/>
              </c:ext>
            </c:extLst>
          </c:dPt>
          <c:dPt>
            <c:idx val="28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39-6D12-4945-B85A-571ECA66C348}"/>
              </c:ext>
            </c:extLst>
          </c:dPt>
          <c:dPt>
            <c:idx val="29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3B-6D12-4945-B85A-571ECA66C348}"/>
              </c:ext>
            </c:extLst>
          </c:dPt>
          <c:dPt>
            <c:idx val="30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3D-6D12-4945-B85A-571ECA66C348}"/>
              </c:ext>
            </c:extLst>
          </c:dPt>
          <c:dLbls>
            <c:dLbl>
              <c:idx val="0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6D12-4945-B85A-571ECA66C348}"/>
                </c:ext>
              </c:extLst>
            </c:dLbl>
            <c:dLbl>
              <c:idx val="1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6D12-4945-B85A-571ECA66C348}"/>
                </c:ext>
              </c:extLst>
            </c:dLbl>
            <c:dLbl>
              <c:idx val="2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6D12-4945-B85A-571ECA66C348}"/>
                </c:ext>
              </c:extLst>
            </c:dLbl>
            <c:dLbl>
              <c:idx val="3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6D12-4945-B85A-571ECA66C348}"/>
                </c:ext>
              </c:extLst>
            </c:dLbl>
            <c:dLbl>
              <c:idx val="4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6D12-4945-B85A-571ECA66C348}"/>
                </c:ext>
              </c:extLst>
            </c:dLbl>
            <c:dLbl>
              <c:idx val="5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6D12-4945-B85A-571ECA66C348}"/>
                </c:ext>
              </c:extLst>
            </c:dLbl>
            <c:dLbl>
              <c:idx val="6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6D12-4945-B85A-571ECA66C348}"/>
                </c:ext>
              </c:extLst>
            </c:dLbl>
            <c:dLbl>
              <c:idx val="7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F-6D12-4945-B85A-571ECA66C348}"/>
                </c:ext>
              </c:extLst>
            </c:dLbl>
            <c:dLbl>
              <c:idx val="8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1-6D12-4945-B85A-571ECA66C348}"/>
                </c:ext>
              </c:extLst>
            </c:dLbl>
            <c:dLbl>
              <c:idx val="9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3-6D12-4945-B85A-571ECA66C348}"/>
                </c:ext>
              </c:extLst>
            </c:dLbl>
            <c:dLbl>
              <c:idx val="10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5-6D12-4945-B85A-571ECA66C348}"/>
                </c:ext>
              </c:extLst>
            </c:dLbl>
            <c:dLbl>
              <c:idx val="11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7-6D12-4945-B85A-571ECA66C348}"/>
                </c:ext>
              </c:extLst>
            </c:dLbl>
            <c:dLbl>
              <c:idx val="12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9-6D12-4945-B85A-571ECA66C348}"/>
                </c:ext>
              </c:extLst>
            </c:dLbl>
            <c:dLbl>
              <c:idx val="13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B-6D12-4945-B85A-571ECA66C348}"/>
                </c:ext>
              </c:extLst>
            </c:dLbl>
            <c:dLbl>
              <c:idx val="14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D-6D12-4945-B85A-571ECA66C348}"/>
                </c:ext>
              </c:extLst>
            </c:dLbl>
            <c:dLbl>
              <c:idx val="15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F-6D12-4945-B85A-571ECA66C348}"/>
                </c:ext>
              </c:extLst>
            </c:dLbl>
            <c:dLbl>
              <c:idx val="16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1-6D12-4945-B85A-571ECA66C348}"/>
                </c:ext>
              </c:extLst>
            </c:dLbl>
            <c:dLbl>
              <c:idx val="17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3-6D12-4945-B85A-571ECA66C348}"/>
                </c:ext>
              </c:extLst>
            </c:dLbl>
            <c:dLbl>
              <c:idx val="18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5-6D12-4945-B85A-571ECA66C348}"/>
                </c:ext>
              </c:extLst>
            </c:dLbl>
            <c:dLbl>
              <c:idx val="19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7-6D12-4945-B85A-571ECA66C348}"/>
                </c:ext>
              </c:extLst>
            </c:dLbl>
            <c:dLbl>
              <c:idx val="20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9-6D12-4945-B85A-571ECA66C348}"/>
                </c:ext>
              </c:extLst>
            </c:dLbl>
            <c:dLbl>
              <c:idx val="21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B-6D12-4945-B85A-571ECA66C348}"/>
                </c:ext>
              </c:extLst>
            </c:dLbl>
            <c:dLbl>
              <c:idx val="22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D-6D12-4945-B85A-571ECA66C348}"/>
                </c:ext>
              </c:extLst>
            </c:dLbl>
            <c:dLbl>
              <c:idx val="23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F-6D12-4945-B85A-571ECA66C348}"/>
                </c:ext>
              </c:extLst>
            </c:dLbl>
            <c:dLbl>
              <c:idx val="24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31-6D12-4945-B85A-571ECA66C348}"/>
                </c:ext>
              </c:extLst>
            </c:dLbl>
            <c:dLbl>
              <c:idx val="25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33-6D12-4945-B85A-571ECA66C348}"/>
                </c:ext>
              </c:extLst>
            </c:dLbl>
            <c:dLbl>
              <c:idx val="26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35-6D12-4945-B85A-571ECA66C348}"/>
                </c:ext>
              </c:extLst>
            </c:dLbl>
            <c:dLbl>
              <c:idx val="27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37-6D12-4945-B85A-571ECA66C348}"/>
                </c:ext>
              </c:extLst>
            </c:dLbl>
            <c:dLbl>
              <c:idx val="28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39-6D12-4945-B85A-571ECA66C348}"/>
                </c:ext>
              </c:extLst>
            </c:dLbl>
            <c:dLbl>
              <c:idx val="29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3B-6D12-4945-B85A-571ECA66C348}"/>
                </c:ext>
              </c:extLst>
            </c:dLbl>
            <c:dLbl>
              <c:idx val="30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3D-6D12-4945-B85A-571ECA66C348}"/>
                </c:ext>
              </c:extLst>
            </c:dLbl>
            <c:numFmt formatCode="#,##0.00" sourceLinked="0"/>
            <c:spPr>
              <a:noFill/>
              <a:ln w="25374">
                <a:noFill/>
              </a:ln>
            </c:spPr>
            <c:txPr>
              <a:bodyPr/>
              <a:lstStyle/>
              <a:p>
                <a:pPr>
                  <a:defRPr sz="1000" baseline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Sheet1!$A$2:$A$32</c:f>
              <c:strCache>
                <c:ptCount val="31"/>
                <c:pt idx="0">
                  <c:v>Overall Satisfaction</c:v>
                </c:pt>
                <c:pt idx="1">
                  <c:v>Attribute 1</c:v>
                </c:pt>
                <c:pt idx="2">
                  <c:v>Attribute 2</c:v>
                </c:pt>
                <c:pt idx="3">
                  <c:v>Attribute 3</c:v>
                </c:pt>
                <c:pt idx="4">
                  <c:v>Attribute 4</c:v>
                </c:pt>
                <c:pt idx="5">
                  <c:v>Attribute 5</c:v>
                </c:pt>
                <c:pt idx="6">
                  <c:v>Attribute 6</c:v>
                </c:pt>
                <c:pt idx="7">
                  <c:v>Attribute 7</c:v>
                </c:pt>
                <c:pt idx="8">
                  <c:v>Attribute 8</c:v>
                </c:pt>
                <c:pt idx="9">
                  <c:v>Attribute 9</c:v>
                </c:pt>
                <c:pt idx="10">
                  <c:v>Attribute 10</c:v>
                </c:pt>
                <c:pt idx="11">
                  <c:v>Attribute 11</c:v>
                </c:pt>
                <c:pt idx="12">
                  <c:v>Attribute 12</c:v>
                </c:pt>
                <c:pt idx="13">
                  <c:v>Attribute 13</c:v>
                </c:pt>
                <c:pt idx="14">
                  <c:v>Attribute 14</c:v>
                </c:pt>
                <c:pt idx="15">
                  <c:v>Attribute 15</c:v>
                </c:pt>
                <c:pt idx="16">
                  <c:v>Attribute 16</c:v>
                </c:pt>
                <c:pt idx="17">
                  <c:v>Attribute 17</c:v>
                </c:pt>
                <c:pt idx="18">
                  <c:v>Attribute 18</c:v>
                </c:pt>
                <c:pt idx="19">
                  <c:v>Attribute 19</c:v>
                </c:pt>
                <c:pt idx="20">
                  <c:v>Attribute 20</c:v>
                </c:pt>
                <c:pt idx="21">
                  <c:v>Attribute 21</c:v>
                </c:pt>
                <c:pt idx="22">
                  <c:v>Attribute 22</c:v>
                </c:pt>
                <c:pt idx="23">
                  <c:v>Attribute 23</c:v>
                </c:pt>
                <c:pt idx="24">
                  <c:v>Attribute 24</c:v>
                </c:pt>
                <c:pt idx="25">
                  <c:v>Attribute 25</c:v>
                </c:pt>
                <c:pt idx="26">
                  <c:v>Attribute 26</c:v>
                </c:pt>
                <c:pt idx="27">
                  <c:v>Attribute 27</c:v>
                </c:pt>
                <c:pt idx="28">
                  <c:v>Attribute 28</c:v>
                </c:pt>
                <c:pt idx="29">
                  <c:v>Attribute 29</c:v>
                </c:pt>
                <c:pt idx="30">
                  <c:v>Attribute 30</c:v>
                </c:pt>
              </c:strCache>
            </c:strRef>
          </c:cat>
          <c:val>
            <c:numRef>
              <c:f>Sheet1!$B$2:$B$32</c:f>
              <c:numCache>
                <c:formatCode>0.00</c:formatCode>
                <c:ptCount val="31"/>
                <c:pt idx="0">
                  <c:v>0.29514000000000001</c:v>
                </c:pt>
                <c:pt idx="1">
                  <c:v>0.22241</c:v>
                </c:pt>
                <c:pt idx="2">
                  <c:v>0.24462</c:v>
                </c:pt>
                <c:pt idx="3">
                  <c:v>4.1680000000000002E-2</c:v>
                </c:pt>
                <c:pt idx="4">
                  <c:v>0.60997999999999997</c:v>
                </c:pt>
                <c:pt idx="5">
                  <c:v>0.28591</c:v>
                </c:pt>
                <c:pt idx="6">
                  <c:v>0.28194999999999998</c:v>
                </c:pt>
                <c:pt idx="7">
                  <c:v>0.22746</c:v>
                </c:pt>
                <c:pt idx="8">
                  <c:v>0.23530000000000001</c:v>
                </c:pt>
                <c:pt idx="9">
                  <c:v>0.32544000000000001</c:v>
                </c:pt>
                <c:pt idx="10">
                  <c:v>0.38064999999999999</c:v>
                </c:pt>
                <c:pt idx="11">
                  <c:v>0.35883999999999999</c:v>
                </c:pt>
                <c:pt idx="12">
                  <c:v>0.53807000000000005</c:v>
                </c:pt>
                <c:pt idx="13">
                  <c:v>0.34614</c:v>
                </c:pt>
                <c:pt idx="14">
                  <c:v>0.25800000000000001</c:v>
                </c:pt>
                <c:pt idx="15">
                  <c:v>0.23386999999999999</c:v>
                </c:pt>
                <c:pt idx="16">
                  <c:v>0.28638999999999998</c:v>
                </c:pt>
                <c:pt idx="18">
                  <c:v>0.29235</c:v>
                </c:pt>
                <c:pt idx="19">
                  <c:v>0.12162000000000001</c:v>
                </c:pt>
                <c:pt idx="20">
                  <c:v>0.26878000000000002</c:v>
                </c:pt>
                <c:pt idx="21">
                  <c:v>0.42623</c:v>
                </c:pt>
                <c:pt idx="22">
                  <c:v>0.29471000000000003</c:v>
                </c:pt>
                <c:pt idx="23">
                  <c:v>0.43307000000000001</c:v>
                </c:pt>
                <c:pt idx="24">
                  <c:v>0.30524000000000001</c:v>
                </c:pt>
                <c:pt idx="25">
                  <c:v>0.56674000000000002</c:v>
                </c:pt>
                <c:pt idx="26">
                  <c:v>0.15398000000000001</c:v>
                </c:pt>
                <c:pt idx="27">
                  <c:v>0.19991</c:v>
                </c:pt>
                <c:pt idx="28">
                  <c:v>0.38812000000000002</c:v>
                </c:pt>
                <c:pt idx="29">
                  <c:v>0.29011999999999999</c:v>
                </c:pt>
                <c:pt idx="30">
                  <c:v>0.35768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E-6D12-4945-B85A-571ECA66C34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cat>
            <c:strRef>
              <c:f>Sheet1!$A$2:$A$32</c:f>
              <c:strCache>
                <c:ptCount val="31"/>
                <c:pt idx="0">
                  <c:v>Overall Satisfaction</c:v>
                </c:pt>
                <c:pt idx="1">
                  <c:v>Attribute 1</c:v>
                </c:pt>
                <c:pt idx="2">
                  <c:v>Attribute 2</c:v>
                </c:pt>
                <c:pt idx="3">
                  <c:v>Attribute 3</c:v>
                </c:pt>
                <c:pt idx="4">
                  <c:v>Attribute 4</c:v>
                </c:pt>
                <c:pt idx="5">
                  <c:v>Attribute 5</c:v>
                </c:pt>
                <c:pt idx="6">
                  <c:v>Attribute 6</c:v>
                </c:pt>
                <c:pt idx="7">
                  <c:v>Attribute 7</c:v>
                </c:pt>
                <c:pt idx="8">
                  <c:v>Attribute 8</c:v>
                </c:pt>
                <c:pt idx="9">
                  <c:v>Attribute 9</c:v>
                </c:pt>
                <c:pt idx="10">
                  <c:v>Attribute 10</c:v>
                </c:pt>
                <c:pt idx="11">
                  <c:v>Attribute 11</c:v>
                </c:pt>
                <c:pt idx="12">
                  <c:v>Attribute 12</c:v>
                </c:pt>
                <c:pt idx="13">
                  <c:v>Attribute 13</c:v>
                </c:pt>
                <c:pt idx="14">
                  <c:v>Attribute 14</c:v>
                </c:pt>
                <c:pt idx="15">
                  <c:v>Attribute 15</c:v>
                </c:pt>
                <c:pt idx="16">
                  <c:v>Attribute 16</c:v>
                </c:pt>
                <c:pt idx="17">
                  <c:v>Attribute 17</c:v>
                </c:pt>
                <c:pt idx="18">
                  <c:v>Attribute 18</c:v>
                </c:pt>
                <c:pt idx="19">
                  <c:v>Attribute 19</c:v>
                </c:pt>
                <c:pt idx="20">
                  <c:v>Attribute 20</c:v>
                </c:pt>
                <c:pt idx="21">
                  <c:v>Attribute 21</c:v>
                </c:pt>
                <c:pt idx="22">
                  <c:v>Attribute 22</c:v>
                </c:pt>
                <c:pt idx="23">
                  <c:v>Attribute 23</c:v>
                </c:pt>
                <c:pt idx="24">
                  <c:v>Attribute 24</c:v>
                </c:pt>
                <c:pt idx="25">
                  <c:v>Attribute 25</c:v>
                </c:pt>
                <c:pt idx="26">
                  <c:v>Attribute 26</c:v>
                </c:pt>
                <c:pt idx="27">
                  <c:v>Attribute 27</c:v>
                </c:pt>
                <c:pt idx="28">
                  <c:v>Attribute 28</c:v>
                </c:pt>
                <c:pt idx="29">
                  <c:v>Attribute 29</c:v>
                </c:pt>
                <c:pt idx="30">
                  <c:v>Attribute 30</c:v>
                </c:pt>
              </c:strCache>
            </c:strRef>
          </c:cat>
          <c:val>
            <c:numRef>
              <c:f>Sheet1!$C$2:$C$32</c:f>
              <c:numCache>
                <c:formatCode>General</c:formatCode>
                <c:ptCount val="31"/>
              </c:numCache>
            </c:numRef>
          </c:val>
          <c:extLst>
            <c:ext xmlns:c16="http://schemas.microsoft.com/office/drawing/2014/chart" uri="{C3380CC4-5D6E-409C-BE32-E72D297353CC}">
              <c16:uniqueId val="{0000003F-6D12-4945-B85A-571ECA66C3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76"/>
        <c:axId val="230428032"/>
        <c:axId val="230442112"/>
      </c:barChart>
      <c:catAx>
        <c:axId val="230428032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one"/>
        <c:spPr>
          <a:ln>
            <a:solidFill>
              <a:schemeClr val="tx1"/>
            </a:solidFill>
          </a:ln>
        </c:spPr>
        <c:crossAx val="230442112"/>
        <c:crosses val="autoZero"/>
        <c:auto val="1"/>
        <c:lblAlgn val="ctr"/>
        <c:lblOffset val="100"/>
        <c:noMultiLvlLbl val="0"/>
      </c:catAx>
      <c:valAx>
        <c:axId val="230442112"/>
        <c:scaling>
          <c:orientation val="minMax"/>
          <c:max val="1.5"/>
          <c:min val="-1.5"/>
        </c:scaling>
        <c:delete val="0"/>
        <c:axPos val="t"/>
        <c:numFmt formatCode="0.00" sourceLinked="1"/>
        <c:majorTickMark val="none"/>
        <c:minorTickMark val="none"/>
        <c:tickLblPos val="none"/>
        <c:spPr>
          <a:ln>
            <a:noFill/>
          </a:ln>
        </c:spPr>
        <c:crossAx val="2304280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"/>
          <c:y val="0.10654248658113778"/>
          <c:w val="0.97960169908209649"/>
          <c:h val="0.7869150268377244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Poor/Fair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#,##0%</c:formatCode>
                <c:ptCount val="1"/>
                <c:pt idx="0">
                  <c:v>3.1E-2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A56-4CA0-8095-E7DB3C8C413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Good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#,##0%</c:formatCode>
                <c:ptCount val="1"/>
                <c:pt idx="0">
                  <c:v>0.19500000000000001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A56-4CA0-8095-E7DB3C8C413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Excellent/Very Good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Sheet1!$D$2</c:f>
              <c:numCache>
                <c:formatCode>#,##0%</c:formatCode>
                <c:ptCount val="1"/>
                <c:pt idx="0">
                  <c:v>0.77400000000000002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A56-4CA0-8095-E7DB3C8C41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8473728"/>
        <c:axId val="38475264"/>
      </c:barChart>
      <c:catAx>
        <c:axId val="38473728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38475264"/>
        <c:crosses val="autoZero"/>
        <c:auto val="1"/>
        <c:lblAlgn val="ctr"/>
        <c:lblOffset val="100"/>
        <c:noMultiLvlLbl val="0"/>
      </c:catAx>
      <c:valAx>
        <c:axId val="38475264"/>
        <c:scaling>
          <c:orientation val="minMax"/>
          <c:max val="1"/>
          <c:min val="0"/>
        </c:scaling>
        <c:delete val="1"/>
        <c:axPos val="b"/>
        <c:numFmt formatCode="#,##0%" sourceLinked="1"/>
        <c:majorTickMark val="out"/>
        <c:minorTickMark val="none"/>
        <c:tickLblPos val="nextTo"/>
        <c:crossAx val="384737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935032511180005E-2"/>
          <c:y val="2.42980575876772E-2"/>
          <c:w val="0.97412768525885485"/>
          <c:h val="0.8443527647821772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01-6495-4616-92A4-04EE1E93CEE7}"/>
              </c:ext>
            </c:extLst>
          </c:dPt>
          <c:dPt>
            <c:idx val="1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03-6495-4616-92A4-04EE1E93CEE7}"/>
              </c:ext>
            </c:extLst>
          </c:dPt>
          <c:dPt>
            <c:idx val="2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05-6495-4616-92A4-04EE1E93CEE7}"/>
              </c:ext>
            </c:extLst>
          </c:dPt>
          <c:dPt>
            <c:idx val="3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07-6495-4616-92A4-04EE1E93CEE7}"/>
              </c:ext>
            </c:extLst>
          </c:dPt>
          <c:dPt>
            <c:idx val="4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09-6495-4616-92A4-04EE1E93CEE7}"/>
              </c:ext>
            </c:extLst>
          </c:dPt>
          <c:dPt>
            <c:idx val="5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0B-6495-4616-92A4-04EE1E93CEE7}"/>
              </c:ext>
            </c:extLst>
          </c:dPt>
          <c:dPt>
            <c:idx val="6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0D-6495-4616-92A4-04EE1E93CEE7}"/>
              </c:ext>
            </c:extLst>
          </c:dPt>
          <c:dPt>
            <c:idx val="7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0F-6495-4616-92A4-04EE1E93CEE7}"/>
              </c:ext>
            </c:extLst>
          </c:dPt>
          <c:dPt>
            <c:idx val="8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11-6495-4616-92A4-04EE1E93CEE7}"/>
              </c:ext>
            </c:extLst>
          </c:dPt>
          <c:dPt>
            <c:idx val="9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13-6495-4616-92A4-04EE1E93CEE7}"/>
              </c:ext>
            </c:extLst>
          </c:dPt>
          <c:dPt>
            <c:idx val="10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15-6495-4616-92A4-04EE1E93CEE7}"/>
              </c:ext>
            </c:extLst>
          </c:dPt>
          <c:dPt>
            <c:idx val="11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17-6495-4616-92A4-04EE1E93CEE7}"/>
              </c:ext>
            </c:extLst>
          </c:dPt>
          <c:dPt>
            <c:idx val="12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19-6495-4616-92A4-04EE1E93CEE7}"/>
              </c:ext>
            </c:extLst>
          </c:dPt>
          <c:dPt>
            <c:idx val="13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1B-6495-4616-92A4-04EE1E93CEE7}"/>
              </c:ext>
            </c:extLst>
          </c:dPt>
          <c:dPt>
            <c:idx val="14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1D-6495-4616-92A4-04EE1E93CEE7}"/>
              </c:ext>
            </c:extLst>
          </c:dPt>
          <c:dPt>
            <c:idx val="15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1F-6495-4616-92A4-04EE1E93CEE7}"/>
              </c:ext>
            </c:extLst>
          </c:dPt>
          <c:dPt>
            <c:idx val="16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21-6495-4616-92A4-04EE1E93CEE7}"/>
              </c:ext>
            </c:extLst>
          </c:dPt>
          <c:dPt>
            <c:idx val="17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23-6495-4616-92A4-04EE1E93CEE7}"/>
              </c:ext>
            </c:extLst>
          </c:dPt>
          <c:dPt>
            <c:idx val="18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25-6495-4616-92A4-04EE1E93CEE7}"/>
              </c:ext>
            </c:extLst>
          </c:dPt>
          <c:dPt>
            <c:idx val="19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27-6495-4616-92A4-04EE1E93CEE7}"/>
              </c:ext>
            </c:extLst>
          </c:dPt>
          <c:dPt>
            <c:idx val="20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29-6495-4616-92A4-04EE1E93CEE7}"/>
              </c:ext>
            </c:extLst>
          </c:dPt>
          <c:dPt>
            <c:idx val="21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2B-6495-4616-92A4-04EE1E93CEE7}"/>
              </c:ext>
            </c:extLst>
          </c:dPt>
          <c:dPt>
            <c:idx val="22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2D-6495-4616-92A4-04EE1E93CEE7}"/>
              </c:ext>
            </c:extLst>
          </c:dPt>
          <c:dPt>
            <c:idx val="23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2F-6495-4616-92A4-04EE1E93CEE7}"/>
              </c:ext>
            </c:extLst>
          </c:dPt>
          <c:dPt>
            <c:idx val="24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31-6495-4616-92A4-04EE1E93CEE7}"/>
              </c:ext>
            </c:extLst>
          </c:dPt>
          <c:dPt>
            <c:idx val="25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33-6495-4616-92A4-04EE1E93CEE7}"/>
              </c:ext>
            </c:extLst>
          </c:dPt>
          <c:dPt>
            <c:idx val="26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35-6495-4616-92A4-04EE1E93CEE7}"/>
              </c:ext>
            </c:extLst>
          </c:dPt>
          <c:dPt>
            <c:idx val="27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37-6495-4616-92A4-04EE1E93CEE7}"/>
              </c:ext>
            </c:extLst>
          </c:dPt>
          <c:dPt>
            <c:idx val="28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39-6495-4616-92A4-04EE1E93CEE7}"/>
              </c:ext>
            </c:extLst>
          </c:dPt>
          <c:dPt>
            <c:idx val="29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3B-6495-4616-92A4-04EE1E93CEE7}"/>
              </c:ext>
            </c:extLst>
          </c:dPt>
          <c:dPt>
            <c:idx val="30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3D-6495-4616-92A4-04EE1E93CEE7}"/>
              </c:ext>
            </c:extLst>
          </c:dPt>
          <c:dLbls>
            <c:dLbl>
              <c:idx val="0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6495-4616-92A4-04EE1E93CEE7}"/>
                </c:ext>
              </c:extLst>
            </c:dLbl>
            <c:dLbl>
              <c:idx val="1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6495-4616-92A4-04EE1E93CEE7}"/>
                </c:ext>
              </c:extLst>
            </c:dLbl>
            <c:dLbl>
              <c:idx val="2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6495-4616-92A4-04EE1E93CEE7}"/>
                </c:ext>
              </c:extLst>
            </c:dLbl>
            <c:dLbl>
              <c:idx val="3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6495-4616-92A4-04EE1E93CEE7}"/>
                </c:ext>
              </c:extLst>
            </c:dLbl>
            <c:dLbl>
              <c:idx val="4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6495-4616-92A4-04EE1E93CEE7}"/>
                </c:ext>
              </c:extLst>
            </c:dLbl>
            <c:dLbl>
              <c:idx val="5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6495-4616-92A4-04EE1E93CEE7}"/>
                </c:ext>
              </c:extLst>
            </c:dLbl>
            <c:dLbl>
              <c:idx val="6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6495-4616-92A4-04EE1E93CEE7}"/>
                </c:ext>
              </c:extLst>
            </c:dLbl>
            <c:dLbl>
              <c:idx val="7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F-6495-4616-92A4-04EE1E93CEE7}"/>
                </c:ext>
              </c:extLst>
            </c:dLbl>
            <c:dLbl>
              <c:idx val="8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1-6495-4616-92A4-04EE1E93CEE7}"/>
                </c:ext>
              </c:extLst>
            </c:dLbl>
            <c:dLbl>
              <c:idx val="9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3-6495-4616-92A4-04EE1E93CEE7}"/>
                </c:ext>
              </c:extLst>
            </c:dLbl>
            <c:dLbl>
              <c:idx val="10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5-6495-4616-92A4-04EE1E93CEE7}"/>
                </c:ext>
              </c:extLst>
            </c:dLbl>
            <c:dLbl>
              <c:idx val="11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7-6495-4616-92A4-04EE1E93CEE7}"/>
                </c:ext>
              </c:extLst>
            </c:dLbl>
            <c:dLbl>
              <c:idx val="12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9-6495-4616-92A4-04EE1E93CEE7}"/>
                </c:ext>
              </c:extLst>
            </c:dLbl>
            <c:dLbl>
              <c:idx val="13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B-6495-4616-92A4-04EE1E93CEE7}"/>
                </c:ext>
              </c:extLst>
            </c:dLbl>
            <c:dLbl>
              <c:idx val="14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D-6495-4616-92A4-04EE1E93CEE7}"/>
                </c:ext>
              </c:extLst>
            </c:dLbl>
            <c:dLbl>
              <c:idx val="15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F-6495-4616-92A4-04EE1E93CEE7}"/>
                </c:ext>
              </c:extLst>
            </c:dLbl>
            <c:dLbl>
              <c:idx val="16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1-6495-4616-92A4-04EE1E93CEE7}"/>
                </c:ext>
              </c:extLst>
            </c:dLbl>
            <c:dLbl>
              <c:idx val="17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3-6495-4616-92A4-04EE1E93CEE7}"/>
                </c:ext>
              </c:extLst>
            </c:dLbl>
            <c:dLbl>
              <c:idx val="18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5-6495-4616-92A4-04EE1E93CEE7}"/>
                </c:ext>
              </c:extLst>
            </c:dLbl>
            <c:dLbl>
              <c:idx val="19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7-6495-4616-92A4-04EE1E93CEE7}"/>
                </c:ext>
              </c:extLst>
            </c:dLbl>
            <c:dLbl>
              <c:idx val="20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9-6495-4616-92A4-04EE1E93CEE7}"/>
                </c:ext>
              </c:extLst>
            </c:dLbl>
            <c:dLbl>
              <c:idx val="21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B-6495-4616-92A4-04EE1E93CEE7}"/>
                </c:ext>
              </c:extLst>
            </c:dLbl>
            <c:dLbl>
              <c:idx val="22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D-6495-4616-92A4-04EE1E93CEE7}"/>
                </c:ext>
              </c:extLst>
            </c:dLbl>
            <c:dLbl>
              <c:idx val="23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F-6495-4616-92A4-04EE1E93CEE7}"/>
                </c:ext>
              </c:extLst>
            </c:dLbl>
            <c:dLbl>
              <c:idx val="24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31-6495-4616-92A4-04EE1E93CEE7}"/>
                </c:ext>
              </c:extLst>
            </c:dLbl>
            <c:dLbl>
              <c:idx val="25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33-6495-4616-92A4-04EE1E93CEE7}"/>
                </c:ext>
              </c:extLst>
            </c:dLbl>
            <c:dLbl>
              <c:idx val="26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35-6495-4616-92A4-04EE1E93CEE7}"/>
                </c:ext>
              </c:extLst>
            </c:dLbl>
            <c:dLbl>
              <c:idx val="27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37-6495-4616-92A4-04EE1E93CEE7}"/>
                </c:ext>
              </c:extLst>
            </c:dLbl>
            <c:dLbl>
              <c:idx val="28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39-6495-4616-92A4-04EE1E93CEE7}"/>
                </c:ext>
              </c:extLst>
            </c:dLbl>
            <c:dLbl>
              <c:idx val="29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3B-6495-4616-92A4-04EE1E93CEE7}"/>
                </c:ext>
              </c:extLst>
            </c:dLbl>
            <c:dLbl>
              <c:idx val="30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3D-6495-4616-92A4-04EE1E93CEE7}"/>
                </c:ext>
              </c:extLst>
            </c:dLbl>
            <c:numFmt formatCode="#,##0.00" sourceLinked="0"/>
            <c:spPr>
              <a:noFill/>
              <a:ln w="25374">
                <a:noFill/>
              </a:ln>
            </c:spPr>
            <c:txPr>
              <a:bodyPr/>
              <a:lstStyle/>
              <a:p>
                <a:pPr>
                  <a:defRPr sz="1000" baseline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Sheet1!$A$2:$A$32</c:f>
              <c:strCache>
                <c:ptCount val="31"/>
                <c:pt idx="0">
                  <c:v>Overall Satisfaction</c:v>
                </c:pt>
                <c:pt idx="1">
                  <c:v>Attribute 1</c:v>
                </c:pt>
                <c:pt idx="2">
                  <c:v>Attribute 2</c:v>
                </c:pt>
                <c:pt idx="3">
                  <c:v>Attribute 3</c:v>
                </c:pt>
                <c:pt idx="4">
                  <c:v>Attribute 4</c:v>
                </c:pt>
                <c:pt idx="5">
                  <c:v>Attribute 5</c:v>
                </c:pt>
                <c:pt idx="6">
                  <c:v>Attribute 6</c:v>
                </c:pt>
                <c:pt idx="7">
                  <c:v>Attribute 7</c:v>
                </c:pt>
                <c:pt idx="8">
                  <c:v>Attribute 8</c:v>
                </c:pt>
                <c:pt idx="9">
                  <c:v>Attribute 9</c:v>
                </c:pt>
                <c:pt idx="10">
                  <c:v>Attribute 10</c:v>
                </c:pt>
                <c:pt idx="11">
                  <c:v>Attribute 11</c:v>
                </c:pt>
                <c:pt idx="12">
                  <c:v>Attribute 12</c:v>
                </c:pt>
                <c:pt idx="13">
                  <c:v>Attribute 13</c:v>
                </c:pt>
                <c:pt idx="14">
                  <c:v>Attribute 14</c:v>
                </c:pt>
                <c:pt idx="15">
                  <c:v>Attribute 15</c:v>
                </c:pt>
                <c:pt idx="16">
                  <c:v>Attribute 16</c:v>
                </c:pt>
                <c:pt idx="17">
                  <c:v>Attribute 17</c:v>
                </c:pt>
                <c:pt idx="18">
                  <c:v>Attribute 18</c:v>
                </c:pt>
                <c:pt idx="19">
                  <c:v>Attribute 19</c:v>
                </c:pt>
                <c:pt idx="20">
                  <c:v>Attribute 20</c:v>
                </c:pt>
                <c:pt idx="21">
                  <c:v>Attribute 21</c:v>
                </c:pt>
                <c:pt idx="22">
                  <c:v>Attribute 22</c:v>
                </c:pt>
                <c:pt idx="23">
                  <c:v>Attribute 23</c:v>
                </c:pt>
                <c:pt idx="24">
                  <c:v>Attribute 24</c:v>
                </c:pt>
                <c:pt idx="25">
                  <c:v>Attribute 25</c:v>
                </c:pt>
                <c:pt idx="26">
                  <c:v>Attribute 26</c:v>
                </c:pt>
                <c:pt idx="27">
                  <c:v>Attribute 27</c:v>
                </c:pt>
                <c:pt idx="28">
                  <c:v>Attribute 28</c:v>
                </c:pt>
                <c:pt idx="29">
                  <c:v>Attribute 29</c:v>
                </c:pt>
                <c:pt idx="30">
                  <c:v>Attribute 30</c:v>
                </c:pt>
              </c:strCache>
            </c:strRef>
          </c:cat>
          <c:val>
            <c:numRef>
              <c:f>Sheet1!$B$2:$B$32</c:f>
              <c:numCache>
                <c:formatCode>0.00</c:formatCode>
                <c:ptCount val="31"/>
                <c:pt idx="0">
                  <c:v>0.26934999999999998</c:v>
                </c:pt>
                <c:pt idx="1">
                  <c:v>0.16792000000000001</c:v>
                </c:pt>
                <c:pt idx="2">
                  <c:v>0.20785999999999999</c:v>
                </c:pt>
                <c:pt idx="3">
                  <c:v>0.13472000000000001</c:v>
                </c:pt>
                <c:pt idx="4">
                  <c:v>0.55966000000000005</c:v>
                </c:pt>
                <c:pt idx="5">
                  <c:v>0.25080999999999998</c:v>
                </c:pt>
                <c:pt idx="6">
                  <c:v>0.24274999999999999</c:v>
                </c:pt>
                <c:pt idx="7">
                  <c:v>0.19708999999999999</c:v>
                </c:pt>
                <c:pt idx="8">
                  <c:v>0.17229</c:v>
                </c:pt>
                <c:pt idx="9">
                  <c:v>0.28058</c:v>
                </c:pt>
                <c:pt idx="10">
                  <c:v>0.36179</c:v>
                </c:pt>
                <c:pt idx="11">
                  <c:v>0.33834999999999998</c:v>
                </c:pt>
                <c:pt idx="12">
                  <c:v>0.49929000000000001</c:v>
                </c:pt>
                <c:pt idx="13">
                  <c:v>0.32427</c:v>
                </c:pt>
                <c:pt idx="14">
                  <c:v>0.23769000000000001</c:v>
                </c:pt>
                <c:pt idx="15">
                  <c:v>0.20363000000000001</c:v>
                </c:pt>
                <c:pt idx="16">
                  <c:v>0.30037000000000003</c:v>
                </c:pt>
                <c:pt idx="18">
                  <c:v>0.26984999999999998</c:v>
                </c:pt>
                <c:pt idx="19">
                  <c:v>0.10434</c:v>
                </c:pt>
                <c:pt idx="20">
                  <c:v>0.29191</c:v>
                </c:pt>
                <c:pt idx="21">
                  <c:v>0.38857000000000003</c:v>
                </c:pt>
                <c:pt idx="22">
                  <c:v>0.27806999999999998</c:v>
                </c:pt>
                <c:pt idx="23">
                  <c:v>0.45040999999999998</c:v>
                </c:pt>
                <c:pt idx="24">
                  <c:v>0.22722999999999999</c:v>
                </c:pt>
                <c:pt idx="25">
                  <c:v>0.46475</c:v>
                </c:pt>
                <c:pt idx="26">
                  <c:v>0.13025999999999999</c:v>
                </c:pt>
                <c:pt idx="27">
                  <c:v>0.14877000000000001</c:v>
                </c:pt>
                <c:pt idx="28">
                  <c:v>0.35127000000000003</c:v>
                </c:pt>
                <c:pt idx="29">
                  <c:v>0.23813000000000001</c:v>
                </c:pt>
                <c:pt idx="30">
                  <c:v>0.30930000000000002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E-6495-4616-92A4-04EE1E93CEE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cat>
            <c:strRef>
              <c:f>Sheet1!$A$2:$A$32</c:f>
              <c:strCache>
                <c:ptCount val="31"/>
                <c:pt idx="0">
                  <c:v>Overall Satisfaction</c:v>
                </c:pt>
                <c:pt idx="1">
                  <c:v>Attribute 1</c:v>
                </c:pt>
                <c:pt idx="2">
                  <c:v>Attribute 2</c:v>
                </c:pt>
                <c:pt idx="3">
                  <c:v>Attribute 3</c:v>
                </c:pt>
                <c:pt idx="4">
                  <c:v>Attribute 4</c:v>
                </c:pt>
                <c:pt idx="5">
                  <c:v>Attribute 5</c:v>
                </c:pt>
                <c:pt idx="6">
                  <c:v>Attribute 6</c:v>
                </c:pt>
                <c:pt idx="7">
                  <c:v>Attribute 7</c:v>
                </c:pt>
                <c:pt idx="8">
                  <c:v>Attribute 8</c:v>
                </c:pt>
                <c:pt idx="9">
                  <c:v>Attribute 9</c:v>
                </c:pt>
                <c:pt idx="10">
                  <c:v>Attribute 10</c:v>
                </c:pt>
                <c:pt idx="11">
                  <c:v>Attribute 11</c:v>
                </c:pt>
                <c:pt idx="12">
                  <c:v>Attribute 12</c:v>
                </c:pt>
                <c:pt idx="13">
                  <c:v>Attribute 13</c:v>
                </c:pt>
                <c:pt idx="14">
                  <c:v>Attribute 14</c:v>
                </c:pt>
                <c:pt idx="15">
                  <c:v>Attribute 15</c:v>
                </c:pt>
                <c:pt idx="16">
                  <c:v>Attribute 16</c:v>
                </c:pt>
                <c:pt idx="17">
                  <c:v>Attribute 17</c:v>
                </c:pt>
                <c:pt idx="18">
                  <c:v>Attribute 18</c:v>
                </c:pt>
                <c:pt idx="19">
                  <c:v>Attribute 19</c:v>
                </c:pt>
                <c:pt idx="20">
                  <c:v>Attribute 20</c:v>
                </c:pt>
                <c:pt idx="21">
                  <c:v>Attribute 21</c:v>
                </c:pt>
                <c:pt idx="22">
                  <c:v>Attribute 22</c:v>
                </c:pt>
                <c:pt idx="23">
                  <c:v>Attribute 23</c:v>
                </c:pt>
                <c:pt idx="24">
                  <c:v>Attribute 24</c:v>
                </c:pt>
                <c:pt idx="25">
                  <c:v>Attribute 25</c:v>
                </c:pt>
                <c:pt idx="26">
                  <c:v>Attribute 26</c:v>
                </c:pt>
                <c:pt idx="27">
                  <c:v>Attribute 27</c:v>
                </c:pt>
                <c:pt idx="28">
                  <c:v>Attribute 28</c:v>
                </c:pt>
                <c:pt idx="29">
                  <c:v>Attribute 29</c:v>
                </c:pt>
                <c:pt idx="30">
                  <c:v>Attribute 30</c:v>
                </c:pt>
              </c:strCache>
            </c:strRef>
          </c:cat>
          <c:val>
            <c:numRef>
              <c:f>Sheet1!$C$2:$C$32</c:f>
              <c:numCache>
                <c:formatCode>General</c:formatCode>
                <c:ptCount val="31"/>
              </c:numCache>
            </c:numRef>
          </c:val>
          <c:extLst>
            <c:ext xmlns:c16="http://schemas.microsoft.com/office/drawing/2014/chart" uri="{C3380CC4-5D6E-409C-BE32-E72D297353CC}">
              <c16:uniqueId val="{0000003F-6495-4616-92A4-04EE1E93CE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76"/>
        <c:axId val="230521088"/>
        <c:axId val="230539264"/>
      </c:barChart>
      <c:catAx>
        <c:axId val="230521088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one"/>
        <c:spPr>
          <a:ln>
            <a:solidFill>
              <a:schemeClr val="tx1"/>
            </a:solidFill>
          </a:ln>
        </c:spPr>
        <c:crossAx val="230539264"/>
        <c:crosses val="autoZero"/>
        <c:auto val="1"/>
        <c:lblAlgn val="ctr"/>
        <c:lblOffset val="100"/>
        <c:noMultiLvlLbl val="0"/>
      </c:catAx>
      <c:valAx>
        <c:axId val="230539264"/>
        <c:scaling>
          <c:orientation val="minMax"/>
          <c:max val="1.5"/>
          <c:min val="-1.5"/>
        </c:scaling>
        <c:delete val="0"/>
        <c:axPos val="t"/>
        <c:numFmt formatCode="0.00" sourceLinked="1"/>
        <c:majorTickMark val="none"/>
        <c:minorTickMark val="none"/>
        <c:tickLblPos val="none"/>
        <c:spPr>
          <a:ln>
            <a:noFill/>
          </a:ln>
        </c:spPr>
        <c:crossAx val="2305210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935032511180005E-2"/>
          <c:y val="2.42980575876772E-2"/>
          <c:w val="0.97412768525885485"/>
          <c:h val="0.8443527647821772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01-52E1-49AB-B834-94CA3721DE83}"/>
              </c:ext>
            </c:extLst>
          </c:dPt>
          <c:dPt>
            <c:idx val="1"/>
            <c:invertIfNegative val="0"/>
            <c:bubble3D val="0"/>
            <c:spPr>
              <a:solidFill>
                <a:srgbClr val="FF64FF"/>
              </a:solidFill>
            </c:spPr>
            <c:extLst>
              <c:ext xmlns:c16="http://schemas.microsoft.com/office/drawing/2014/chart" uri="{C3380CC4-5D6E-409C-BE32-E72D297353CC}">
                <c16:uniqueId val="{00000003-52E1-49AB-B834-94CA3721DE83}"/>
              </c:ext>
            </c:extLst>
          </c:dPt>
          <c:dPt>
            <c:idx val="2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05-52E1-49AB-B834-94CA3721DE83}"/>
              </c:ext>
            </c:extLst>
          </c:dPt>
          <c:dPt>
            <c:idx val="3"/>
            <c:invertIfNegative val="0"/>
            <c:bubble3D val="0"/>
            <c:spPr>
              <a:solidFill>
                <a:srgbClr val="FF64FF"/>
              </a:solidFill>
            </c:spPr>
            <c:extLst>
              <c:ext xmlns:c16="http://schemas.microsoft.com/office/drawing/2014/chart" uri="{C3380CC4-5D6E-409C-BE32-E72D297353CC}">
                <c16:uniqueId val="{00000007-52E1-49AB-B834-94CA3721DE83}"/>
              </c:ext>
            </c:extLst>
          </c:dPt>
          <c:dPt>
            <c:idx val="4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09-52E1-49AB-B834-94CA3721DE83}"/>
              </c:ext>
            </c:extLst>
          </c:dPt>
          <c:dPt>
            <c:idx val="5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0B-52E1-49AB-B834-94CA3721DE83}"/>
              </c:ext>
            </c:extLst>
          </c:dPt>
          <c:dPt>
            <c:idx val="6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0D-52E1-49AB-B834-94CA3721DE83}"/>
              </c:ext>
            </c:extLst>
          </c:dPt>
          <c:dPt>
            <c:idx val="7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0F-52E1-49AB-B834-94CA3721DE83}"/>
              </c:ext>
            </c:extLst>
          </c:dPt>
          <c:dPt>
            <c:idx val="8"/>
            <c:invertIfNegative val="0"/>
            <c:bubble3D val="0"/>
            <c:spPr>
              <a:solidFill>
                <a:srgbClr val="FF64FF"/>
              </a:solidFill>
            </c:spPr>
            <c:extLst>
              <c:ext xmlns:c16="http://schemas.microsoft.com/office/drawing/2014/chart" uri="{C3380CC4-5D6E-409C-BE32-E72D297353CC}">
                <c16:uniqueId val="{00000011-52E1-49AB-B834-94CA3721DE83}"/>
              </c:ext>
            </c:extLst>
          </c:dPt>
          <c:dPt>
            <c:idx val="9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13-52E1-49AB-B834-94CA3721DE83}"/>
              </c:ext>
            </c:extLst>
          </c:dPt>
          <c:dPt>
            <c:idx val="10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15-52E1-49AB-B834-94CA3721DE83}"/>
              </c:ext>
            </c:extLst>
          </c:dPt>
          <c:dPt>
            <c:idx val="11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17-52E1-49AB-B834-94CA3721DE83}"/>
              </c:ext>
            </c:extLst>
          </c:dPt>
          <c:dPt>
            <c:idx val="12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19-52E1-49AB-B834-94CA3721DE83}"/>
              </c:ext>
            </c:extLst>
          </c:dPt>
          <c:dPt>
            <c:idx val="13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1B-52E1-49AB-B834-94CA3721DE83}"/>
              </c:ext>
            </c:extLst>
          </c:dPt>
          <c:dPt>
            <c:idx val="14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1D-52E1-49AB-B834-94CA3721DE83}"/>
              </c:ext>
            </c:extLst>
          </c:dPt>
          <c:dPt>
            <c:idx val="15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1F-52E1-49AB-B834-94CA3721DE83}"/>
              </c:ext>
            </c:extLst>
          </c:dPt>
          <c:dPt>
            <c:idx val="16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21-52E1-49AB-B834-94CA3721DE83}"/>
              </c:ext>
            </c:extLst>
          </c:dPt>
          <c:dPt>
            <c:idx val="17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23-52E1-49AB-B834-94CA3721DE83}"/>
              </c:ext>
            </c:extLst>
          </c:dPt>
          <c:dPt>
            <c:idx val="18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25-52E1-49AB-B834-94CA3721DE83}"/>
              </c:ext>
            </c:extLst>
          </c:dPt>
          <c:dPt>
            <c:idx val="19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27-52E1-49AB-B834-94CA3721DE83}"/>
              </c:ext>
            </c:extLst>
          </c:dPt>
          <c:dPt>
            <c:idx val="20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29-52E1-49AB-B834-94CA3721DE83}"/>
              </c:ext>
            </c:extLst>
          </c:dPt>
          <c:dPt>
            <c:idx val="21"/>
            <c:invertIfNegative val="0"/>
            <c:bubble3D val="0"/>
            <c:spPr>
              <a:solidFill>
                <a:srgbClr val="FF64FF"/>
              </a:solidFill>
            </c:spPr>
            <c:extLst>
              <c:ext xmlns:c16="http://schemas.microsoft.com/office/drawing/2014/chart" uri="{C3380CC4-5D6E-409C-BE32-E72D297353CC}">
                <c16:uniqueId val="{0000002B-52E1-49AB-B834-94CA3721DE83}"/>
              </c:ext>
            </c:extLst>
          </c:dPt>
          <c:dPt>
            <c:idx val="22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2D-52E1-49AB-B834-94CA3721DE83}"/>
              </c:ext>
            </c:extLst>
          </c:dPt>
          <c:dPt>
            <c:idx val="23"/>
            <c:invertIfNegative val="0"/>
            <c:bubble3D val="0"/>
            <c:spPr>
              <a:solidFill>
                <a:srgbClr val="42A0FF"/>
              </a:solidFill>
            </c:spPr>
            <c:extLst>
              <c:ext xmlns:c16="http://schemas.microsoft.com/office/drawing/2014/chart" uri="{C3380CC4-5D6E-409C-BE32-E72D297353CC}">
                <c16:uniqueId val="{0000002F-52E1-49AB-B834-94CA3721DE83}"/>
              </c:ext>
            </c:extLst>
          </c:dPt>
          <c:dPt>
            <c:idx val="24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31-52E1-49AB-B834-94CA3721DE83}"/>
              </c:ext>
            </c:extLst>
          </c:dPt>
          <c:dPt>
            <c:idx val="25"/>
            <c:invertIfNegative val="0"/>
            <c:bubble3D val="0"/>
            <c:spPr>
              <a:solidFill>
                <a:srgbClr val="42A0FF"/>
              </a:solidFill>
            </c:spPr>
            <c:extLst>
              <c:ext xmlns:c16="http://schemas.microsoft.com/office/drawing/2014/chart" uri="{C3380CC4-5D6E-409C-BE32-E72D297353CC}">
                <c16:uniqueId val="{00000033-52E1-49AB-B834-94CA3721DE83}"/>
              </c:ext>
            </c:extLst>
          </c:dPt>
          <c:dPt>
            <c:idx val="26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35-52E1-49AB-B834-94CA3721DE83}"/>
              </c:ext>
            </c:extLst>
          </c:dPt>
          <c:dPt>
            <c:idx val="27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37-52E1-49AB-B834-94CA3721DE83}"/>
              </c:ext>
            </c:extLst>
          </c:dPt>
          <c:dPt>
            <c:idx val="28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39-52E1-49AB-B834-94CA3721DE83}"/>
              </c:ext>
            </c:extLst>
          </c:dPt>
          <c:dPt>
            <c:idx val="29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3B-52E1-49AB-B834-94CA3721DE83}"/>
              </c:ext>
            </c:extLst>
          </c:dPt>
          <c:dPt>
            <c:idx val="30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3D-52E1-49AB-B834-94CA3721DE83}"/>
              </c:ext>
            </c:extLst>
          </c:dPt>
          <c:dLbls>
            <c:dLbl>
              <c:idx val="0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52E1-49AB-B834-94CA3721DE83}"/>
                </c:ext>
              </c:extLst>
            </c:dLbl>
            <c:dLbl>
              <c:idx val="1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52E1-49AB-B834-94CA3721DE83}"/>
                </c:ext>
              </c:extLst>
            </c:dLbl>
            <c:dLbl>
              <c:idx val="2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52E1-49AB-B834-94CA3721DE83}"/>
                </c:ext>
              </c:extLst>
            </c:dLbl>
            <c:dLbl>
              <c:idx val="3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52E1-49AB-B834-94CA3721DE83}"/>
                </c:ext>
              </c:extLst>
            </c:dLbl>
            <c:dLbl>
              <c:idx val="4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52E1-49AB-B834-94CA3721DE83}"/>
                </c:ext>
              </c:extLst>
            </c:dLbl>
            <c:dLbl>
              <c:idx val="5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52E1-49AB-B834-94CA3721DE83}"/>
                </c:ext>
              </c:extLst>
            </c:dLbl>
            <c:dLbl>
              <c:idx val="6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52E1-49AB-B834-94CA3721DE83}"/>
                </c:ext>
              </c:extLst>
            </c:dLbl>
            <c:dLbl>
              <c:idx val="7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F-52E1-49AB-B834-94CA3721DE83}"/>
                </c:ext>
              </c:extLst>
            </c:dLbl>
            <c:dLbl>
              <c:idx val="8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1-52E1-49AB-B834-94CA3721DE83}"/>
                </c:ext>
              </c:extLst>
            </c:dLbl>
            <c:dLbl>
              <c:idx val="9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3-52E1-49AB-B834-94CA3721DE83}"/>
                </c:ext>
              </c:extLst>
            </c:dLbl>
            <c:dLbl>
              <c:idx val="10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5-52E1-49AB-B834-94CA3721DE83}"/>
                </c:ext>
              </c:extLst>
            </c:dLbl>
            <c:dLbl>
              <c:idx val="11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7-52E1-49AB-B834-94CA3721DE83}"/>
                </c:ext>
              </c:extLst>
            </c:dLbl>
            <c:dLbl>
              <c:idx val="12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9-52E1-49AB-B834-94CA3721DE83}"/>
                </c:ext>
              </c:extLst>
            </c:dLbl>
            <c:dLbl>
              <c:idx val="13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B-52E1-49AB-B834-94CA3721DE83}"/>
                </c:ext>
              </c:extLst>
            </c:dLbl>
            <c:dLbl>
              <c:idx val="14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D-52E1-49AB-B834-94CA3721DE83}"/>
                </c:ext>
              </c:extLst>
            </c:dLbl>
            <c:dLbl>
              <c:idx val="15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F-52E1-49AB-B834-94CA3721DE83}"/>
                </c:ext>
              </c:extLst>
            </c:dLbl>
            <c:dLbl>
              <c:idx val="16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1-52E1-49AB-B834-94CA3721DE83}"/>
                </c:ext>
              </c:extLst>
            </c:dLbl>
            <c:dLbl>
              <c:idx val="17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3-52E1-49AB-B834-94CA3721DE83}"/>
                </c:ext>
              </c:extLst>
            </c:dLbl>
            <c:dLbl>
              <c:idx val="18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5-52E1-49AB-B834-94CA3721DE83}"/>
                </c:ext>
              </c:extLst>
            </c:dLbl>
            <c:dLbl>
              <c:idx val="19"/>
              <c:tx>
                <c:rich>
                  <a:bodyPr/>
                  <a:lstStyle/>
                  <a:p>
                    <a:pPr>
                      <a:defRPr sz="800" b="1" baseline="0">
                        <a:solidFill>
                          <a:srgbClr val="000000"/>
                        </a:solidFill>
                        <a:latin typeface="Arial"/>
                      </a:defRPr>
                    </a:pPr>
                    <a:r>
                      <a:rPr lang="en-US"/>
                      <a:t>0.08</a:t>
                    </a:r>
                  </a:p>
                </c:rich>
              </c:tx>
              <c:numFmt formatCode="0.00" sourceLinked="0"/>
              <c:spPr>
                <a:noFill/>
                <a:ln w="25374">
                  <a:noFill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52E1-49AB-B834-94CA3721DE83}"/>
                </c:ext>
              </c:extLst>
            </c:dLbl>
            <c:dLbl>
              <c:idx val="20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9-52E1-49AB-B834-94CA3721DE83}"/>
                </c:ext>
              </c:extLst>
            </c:dLbl>
            <c:dLbl>
              <c:idx val="21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B-52E1-49AB-B834-94CA3721DE83}"/>
                </c:ext>
              </c:extLst>
            </c:dLbl>
            <c:dLbl>
              <c:idx val="22"/>
              <c:tx>
                <c:rich>
                  <a:bodyPr/>
                  <a:lstStyle/>
                  <a:p>
                    <a:pPr>
                      <a:defRPr sz="800" b="1" baseline="0">
                        <a:solidFill>
                          <a:srgbClr val="000000"/>
                        </a:solidFill>
                        <a:latin typeface="Arial"/>
                      </a:defRPr>
                    </a:pPr>
                    <a:r>
                      <a:rPr lang="en-US"/>
                      <a:t>0.20</a:t>
                    </a:r>
                  </a:p>
                </c:rich>
              </c:tx>
              <c:numFmt formatCode="0.00" sourceLinked="0"/>
              <c:spPr>
                <a:noFill/>
                <a:ln w="25374">
                  <a:noFill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D-52E1-49AB-B834-94CA3721DE83}"/>
                </c:ext>
              </c:extLst>
            </c:dLbl>
            <c:dLbl>
              <c:idx val="23"/>
              <c:tx>
                <c:rich>
                  <a:bodyPr/>
                  <a:lstStyle/>
                  <a:p>
                    <a:pPr>
                      <a:defRPr sz="800" b="1" baseline="0">
                        <a:solidFill>
                          <a:srgbClr val="000000"/>
                        </a:solidFill>
                        <a:latin typeface="Arial"/>
                      </a:defRPr>
                    </a:pPr>
                    <a:r>
                      <a:rPr lang="en-US"/>
                      <a:t>0.03</a:t>
                    </a:r>
                  </a:p>
                </c:rich>
              </c:tx>
              <c:numFmt formatCode="0.00" sourceLinked="0"/>
              <c:spPr>
                <a:noFill/>
                <a:ln w="25374">
                  <a:noFill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F-52E1-49AB-B834-94CA3721DE83}"/>
                </c:ext>
              </c:extLst>
            </c:dLbl>
            <c:dLbl>
              <c:idx val="24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31-52E1-49AB-B834-94CA3721DE83}"/>
                </c:ext>
              </c:extLst>
            </c:dLbl>
            <c:dLbl>
              <c:idx val="25"/>
              <c:tx>
                <c:rich>
                  <a:bodyPr/>
                  <a:lstStyle/>
                  <a:p>
                    <a:pPr>
                      <a:defRPr sz="800" b="1" baseline="0">
                        <a:solidFill>
                          <a:srgbClr val="000000"/>
                        </a:solidFill>
                        <a:latin typeface="Arial"/>
                      </a:defRPr>
                    </a:pPr>
                    <a:r>
                      <a:rPr lang="en-US"/>
                      <a:t>0.09</a:t>
                    </a:r>
                  </a:p>
                </c:rich>
              </c:tx>
              <c:numFmt formatCode="0.00" sourceLinked="0"/>
              <c:spPr>
                <a:noFill/>
                <a:ln w="25374">
                  <a:noFill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3-52E1-49AB-B834-94CA3721DE83}"/>
                </c:ext>
              </c:extLst>
            </c:dLbl>
            <c:dLbl>
              <c:idx val="26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35-52E1-49AB-B834-94CA3721DE83}"/>
                </c:ext>
              </c:extLst>
            </c:dLbl>
            <c:dLbl>
              <c:idx val="27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37-52E1-49AB-B834-94CA3721DE83}"/>
                </c:ext>
              </c:extLst>
            </c:dLbl>
            <c:dLbl>
              <c:idx val="28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39-52E1-49AB-B834-94CA3721DE83}"/>
                </c:ext>
              </c:extLst>
            </c:dLbl>
            <c:dLbl>
              <c:idx val="29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3B-52E1-49AB-B834-94CA3721DE83}"/>
                </c:ext>
              </c:extLst>
            </c:dLbl>
            <c:dLbl>
              <c:idx val="30"/>
              <c:numFmt formatCode="0.00" sourceLinked="0"/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sz="800" b="1" baseline="0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3D-52E1-49AB-B834-94CA3721DE83}"/>
                </c:ext>
              </c:extLst>
            </c:dLbl>
            <c:numFmt formatCode="#,##0.00" sourceLinked="0"/>
            <c:spPr>
              <a:noFill/>
              <a:ln w="25374">
                <a:noFill/>
              </a:ln>
            </c:spPr>
            <c:txPr>
              <a:bodyPr/>
              <a:lstStyle/>
              <a:p>
                <a:pPr>
                  <a:defRPr sz="1000" baseline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Sheet1!$A$2:$A$32</c:f>
              <c:strCache>
                <c:ptCount val="31"/>
                <c:pt idx="0">
                  <c:v>Overall Satisfaction</c:v>
                </c:pt>
                <c:pt idx="1">
                  <c:v>Attribute 1</c:v>
                </c:pt>
                <c:pt idx="2">
                  <c:v>Attribute 2</c:v>
                </c:pt>
                <c:pt idx="3">
                  <c:v>Attribute 3</c:v>
                </c:pt>
                <c:pt idx="4">
                  <c:v>Attribute 4</c:v>
                </c:pt>
                <c:pt idx="5">
                  <c:v>Attribute 5</c:v>
                </c:pt>
                <c:pt idx="6">
                  <c:v>Attribute 6</c:v>
                </c:pt>
                <c:pt idx="7">
                  <c:v>Attribute 7</c:v>
                </c:pt>
                <c:pt idx="8">
                  <c:v>Attribute 8</c:v>
                </c:pt>
                <c:pt idx="9">
                  <c:v>Attribute 9</c:v>
                </c:pt>
                <c:pt idx="10">
                  <c:v>Attribute 10</c:v>
                </c:pt>
                <c:pt idx="11">
                  <c:v>Attribute 11</c:v>
                </c:pt>
                <c:pt idx="12">
                  <c:v>Attribute 12</c:v>
                </c:pt>
                <c:pt idx="13">
                  <c:v>Attribute 13</c:v>
                </c:pt>
                <c:pt idx="14">
                  <c:v>Attribute 14</c:v>
                </c:pt>
                <c:pt idx="15">
                  <c:v>Attribute 15</c:v>
                </c:pt>
                <c:pt idx="16">
                  <c:v>Attribute 16</c:v>
                </c:pt>
                <c:pt idx="17">
                  <c:v>Attribute 17</c:v>
                </c:pt>
                <c:pt idx="18">
                  <c:v>Attribute 18</c:v>
                </c:pt>
                <c:pt idx="19">
                  <c:v>Attribute 19</c:v>
                </c:pt>
                <c:pt idx="20">
                  <c:v>Attribute 20</c:v>
                </c:pt>
                <c:pt idx="21">
                  <c:v>Attribute 21</c:v>
                </c:pt>
                <c:pt idx="22">
                  <c:v>Attribute 22</c:v>
                </c:pt>
                <c:pt idx="23">
                  <c:v>Attribute 23</c:v>
                </c:pt>
                <c:pt idx="24">
                  <c:v>Attribute 24</c:v>
                </c:pt>
                <c:pt idx="25">
                  <c:v>Attribute 25</c:v>
                </c:pt>
                <c:pt idx="26">
                  <c:v>Attribute 26</c:v>
                </c:pt>
                <c:pt idx="27">
                  <c:v>Attribute 27</c:v>
                </c:pt>
                <c:pt idx="28">
                  <c:v>Attribute 28</c:v>
                </c:pt>
                <c:pt idx="29">
                  <c:v>Attribute 29</c:v>
                </c:pt>
                <c:pt idx="30">
                  <c:v>Attribute 30</c:v>
                </c:pt>
              </c:strCache>
            </c:strRef>
          </c:cat>
          <c:val>
            <c:numRef>
              <c:f>Sheet1!$B$2:$B$32</c:f>
              <c:numCache>
                <c:formatCode>0.00</c:formatCode>
                <c:ptCount val="31"/>
                <c:pt idx="0">
                  <c:v>0.16642000000000001</c:v>
                </c:pt>
                <c:pt idx="1">
                  <c:v>1.5429999999999999E-2</c:v>
                </c:pt>
                <c:pt idx="2">
                  <c:v>0.12414</c:v>
                </c:pt>
                <c:pt idx="3">
                  <c:v>9.4769999999999993E-2</c:v>
                </c:pt>
                <c:pt idx="4">
                  <c:v>0.17315</c:v>
                </c:pt>
                <c:pt idx="5">
                  <c:v>0.25831999999999999</c:v>
                </c:pt>
                <c:pt idx="6">
                  <c:v>0.25224000000000002</c:v>
                </c:pt>
                <c:pt idx="7">
                  <c:v>0.19370999999999999</c:v>
                </c:pt>
                <c:pt idx="8">
                  <c:v>0.10861999999999999</c:v>
                </c:pt>
                <c:pt idx="9">
                  <c:v>0.24539</c:v>
                </c:pt>
                <c:pt idx="10">
                  <c:v>0.31004999999999999</c:v>
                </c:pt>
                <c:pt idx="11">
                  <c:v>0.30869999999999997</c:v>
                </c:pt>
                <c:pt idx="12">
                  <c:v>0.43506</c:v>
                </c:pt>
                <c:pt idx="13">
                  <c:v>0.30326999999999998</c:v>
                </c:pt>
                <c:pt idx="14">
                  <c:v>0.31430000000000002</c:v>
                </c:pt>
                <c:pt idx="15">
                  <c:v>0.22670999999999999</c:v>
                </c:pt>
                <c:pt idx="16">
                  <c:v>0.48122999999999999</c:v>
                </c:pt>
                <c:pt idx="18">
                  <c:v>0.23954</c:v>
                </c:pt>
                <c:pt idx="19">
                  <c:v>-7.9170000000000004E-2</c:v>
                </c:pt>
                <c:pt idx="20">
                  <c:v>9.7680000000000003E-2</c:v>
                </c:pt>
                <c:pt idx="21">
                  <c:v>3.1269999999999999E-2</c:v>
                </c:pt>
                <c:pt idx="22">
                  <c:v>-0.19867000000000001</c:v>
                </c:pt>
                <c:pt idx="23">
                  <c:v>-3.0689999999999999E-2</c:v>
                </c:pt>
                <c:pt idx="24">
                  <c:v>8.5269999999999999E-2</c:v>
                </c:pt>
                <c:pt idx="25">
                  <c:v>-9.1539999999999996E-2</c:v>
                </c:pt>
                <c:pt idx="26">
                  <c:v>9.146E-2</c:v>
                </c:pt>
                <c:pt idx="27">
                  <c:v>6.6989999999999994E-2</c:v>
                </c:pt>
                <c:pt idx="28">
                  <c:v>0.25252000000000002</c:v>
                </c:pt>
                <c:pt idx="29">
                  <c:v>0.15309</c:v>
                </c:pt>
                <c:pt idx="30">
                  <c:v>0.14973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E-52E1-49AB-B834-94CA3721DE8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cat>
            <c:strRef>
              <c:f>Sheet1!$A$2:$A$32</c:f>
              <c:strCache>
                <c:ptCount val="31"/>
                <c:pt idx="0">
                  <c:v>Overall Satisfaction</c:v>
                </c:pt>
                <c:pt idx="1">
                  <c:v>Attribute 1</c:v>
                </c:pt>
                <c:pt idx="2">
                  <c:v>Attribute 2</c:v>
                </c:pt>
                <c:pt idx="3">
                  <c:v>Attribute 3</c:v>
                </c:pt>
                <c:pt idx="4">
                  <c:v>Attribute 4</c:v>
                </c:pt>
                <c:pt idx="5">
                  <c:v>Attribute 5</c:v>
                </c:pt>
                <c:pt idx="6">
                  <c:v>Attribute 6</c:v>
                </c:pt>
                <c:pt idx="7">
                  <c:v>Attribute 7</c:v>
                </c:pt>
                <c:pt idx="8">
                  <c:v>Attribute 8</c:v>
                </c:pt>
                <c:pt idx="9">
                  <c:v>Attribute 9</c:v>
                </c:pt>
                <c:pt idx="10">
                  <c:v>Attribute 10</c:v>
                </c:pt>
                <c:pt idx="11">
                  <c:v>Attribute 11</c:v>
                </c:pt>
                <c:pt idx="12">
                  <c:v>Attribute 12</c:v>
                </c:pt>
                <c:pt idx="13">
                  <c:v>Attribute 13</c:v>
                </c:pt>
                <c:pt idx="14">
                  <c:v>Attribute 14</c:v>
                </c:pt>
                <c:pt idx="15">
                  <c:v>Attribute 15</c:v>
                </c:pt>
                <c:pt idx="16">
                  <c:v>Attribute 16</c:v>
                </c:pt>
                <c:pt idx="17">
                  <c:v>Attribute 17</c:v>
                </c:pt>
                <c:pt idx="18">
                  <c:v>Attribute 18</c:v>
                </c:pt>
                <c:pt idx="19">
                  <c:v>Attribute 19</c:v>
                </c:pt>
                <c:pt idx="20">
                  <c:v>Attribute 20</c:v>
                </c:pt>
                <c:pt idx="21">
                  <c:v>Attribute 21</c:v>
                </c:pt>
                <c:pt idx="22">
                  <c:v>Attribute 22</c:v>
                </c:pt>
                <c:pt idx="23">
                  <c:v>Attribute 23</c:v>
                </c:pt>
                <c:pt idx="24">
                  <c:v>Attribute 24</c:v>
                </c:pt>
                <c:pt idx="25">
                  <c:v>Attribute 25</c:v>
                </c:pt>
                <c:pt idx="26">
                  <c:v>Attribute 26</c:v>
                </c:pt>
                <c:pt idx="27">
                  <c:v>Attribute 27</c:v>
                </c:pt>
                <c:pt idx="28">
                  <c:v>Attribute 28</c:v>
                </c:pt>
                <c:pt idx="29">
                  <c:v>Attribute 29</c:v>
                </c:pt>
                <c:pt idx="30">
                  <c:v>Attribute 30</c:v>
                </c:pt>
              </c:strCache>
            </c:strRef>
          </c:cat>
          <c:val>
            <c:numRef>
              <c:f>Sheet1!$C$2:$C$32</c:f>
              <c:numCache>
                <c:formatCode>General</c:formatCode>
                <c:ptCount val="31"/>
              </c:numCache>
            </c:numRef>
          </c:val>
          <c:extLst>
            <c:ext xmlns:c16="http://schemas.microsoft.com/office/drawing/2014/chart" uri="{C3380CC4-5D6E-409C-BE32-E72D297353CC}">
              <c16:uniqueId val="{0000003F-52E1-49AB-B834-94CA3721DE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76"/>
        <c:axId val="35742848"/>
        <c:axId val="35744384"/>
      </c:barChart>
      <c:catAx>
        <c:axId val="35742848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one"/>
        <c:spPr>
          <a:ln>
            <a:solidFill>
              <a:schemeClr val="tx1"/>
            </a:solidFill>
          </a:ln>
        </c:spPr>
        <c:crossAx val="35744384"/>
        <c:crosses val="autoZero"/>
        <c:auto val="1"/>
        <c:lblAlgn val="ctr"/>
        <c:lblOffset val="100"/>
        <c:noMultiLvlLbl val="0"/>
      </c:catAx>
      <c:valAx>
        <c:axId val="35744384"/>
        <c:scaling>
          <c:orientation val="minMax"/>
          <c:max val="1.5"/>
          <c:min val="-1.5"/>
        </c:scaling>
        <c:delete val="0"/>
        <c:axPos val="t"/>
        <c:numFmt formatCode="0.00" sourceLinked="1"/>
        <c:majorTickMark val="none"/>
        <c:minorTickMark val="none"/>
        <c:tickLblPos val="none"/>
        <c:spPr>
          <a:ln>
            <a:noFill/>
          </a:ln>
        </c:spPr>
        <c:crossAx val="357428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57818691709029"/>
          <c:y val="0.13707970666730113"/>
          <c:w val="0.60235910279279559"/>
          <c:h val="0.7418214747796791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 w="17615">
              <a:noFill/>
              <a:prstDash val="solid"/>
            </a:ln>
          </c:spPr>
          <c:invertIfNegative val="0"/>
          <c:dLbls>
            <c:spPr>
              <a:noFill/>
              <a:ln w="35230">
                <a:noFill/>
              </a:ln>
            </c:spPr>
            <c:txPr>
              <a:bodyPr/>
              <a:lstStyle/>
              <a:p>
                <a:pPr>
                  <a:defRPr sz="10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Sheet1!$A$2:$A$11</c:f>
              <c:strCache>
                <c:ptCount val="10"/>
                <c:pt idx="0">
                  <c:v>1.  Ease of finding your way through airport</c:v>
                </c:pt>
                <c:pt idx="1">
                  <c:v>2.  Cleanliness of washrooms/toilets</c:v>
                </c:pt>
                <c:pt idx="2">
                  <c:v>3.  Waiting time at security inspection</c:v>
                </c:pt>
                <c:pt idx="3">
                  <c:v>4.  Comfort of waiting/gate areas</c:v>
                </c:pt>
                <c:pt idx="4">
                  <c:v>5.  Availability of washrooms/toilets</c:v>
                </c:pt>
                <c:pt idx="5">
                  <c:v>6.  Internet access/Wi-Fi</c:v>
                </c:pt>
                <c:pt idx="6">
                  <c:v>7.  Restaurant/Eating facilities</c:v>
                </c:pt>
                <c:pt idx="7">
                  <c:v>8.  Ease of making connections with other flights</c:v>
                </c:pt>
                <c:pt idx="8">
                  <c:v>9. Waiting time in check-in queue/line</c:v>
                </c:pt>
                <c:pt idx="9">
                  <c:v>10.  Feeling of being safe and secure</c:v>
                </c:pt>
              </c:strCache>
            </c:strRef>
          </c:cat>
          <c:val>
            <c:numRef>
              <c:f>Sheet1!$B$2:$B$11</c:f>
              <c:numCache>
                <c:formatCode>0.0%</c:formatCode>
                <c:ptCount val="10"/>
                <c:pt idx="0">
                  <c:v>0.30159999999999998</c:v>
                </c:pt>
                <c:pt idx="1">
                  <c:v>0.2571</c:v>
                </c:pt>
                <c:pt idx="2">
                  <c:v>0.2011</c:v>
                </c:pt>
                <c:pt idx="3">
                  <c:v>0.1925</c:v>
                </c:pt>
                <c:pt idx="4">
                  <c:v>0.16589999999999999</c:v>
                </c:pt>
                <c:pt idx="5">
                  <c:v>0.15740000000000001</c:v>
                </c:pt>
                <c:pt idx="6">
                  <c:v>0.15459999999999999</c:v>
                </c:pt>
                <c:pt idx="7">
                  <c:v>0.15379999999999999</c:v>
                </c:pt>
                <c:pt idx="8">
                  <c:v>0.1401</c:v>
                </c:pt>
                <c:pt idx="9">
                  <c:v>0.12540000000000001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42E-4591-A9A8-F15247E10F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213651456"/>
        <c:axId val="213652992"/>
      </c:barChart>
      <c:catAx>
        <c:axId val="213651456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 rot="0" vert="horz"/>
          <a:lstStyle/>
          <a:p>
            <a:pPr>
              <a:defRPr sz="900" b="1" baseline="0"/>
            </a:pPr>
            <a:endParaRPr lang="en-US"/>
          </a:p>
        </c:txPr>
        <c:crossAx val="213652992"/>
        <c:crosses val="autoZero"/>
        <c:auto val="1"/>
        <c:lblAlgn val="ctr"/>
        <c:lblOffset val="100"/>
        <c:noMultiLvlLbl val="0"/>
      </c:catAx>
      <c:valAx>
        <c:axId val="213652992"/>
        <c:scaling>
          <c:orientation val="minMax"/>
        </c:scaling>
        <c:delete val="1"/>
        <c:axPos val="t"/>
        <c:numFmt formatCode="#,##0.00" sourceLinked="0"/>
        <c:majorTickMark val="none"/>
        <c:minorTickMark val="none"/>
        <c:tickLblPos val="none"/>
        <c:crossAx val="213651456"/>
        <c:crosses val="autoZero"/>
        <c:crossBetween val="between"/>
      </c:valAx>
      <c:spPr>
        <a:noFill/>
        <a:ln w="2540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57818691709029"/>
          <c:y val="0.13707970666730113"/>
          <c:w val="0.60235910279279559"/>
          <c:h val="0.7418214747796791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 w="17615">
              <a:noFill/>
              <a:prstDash val="solid"/>
            </a:ln>
          </c:spPr>
          <c:invertIfNegative val="0"/>
          <c:dLbls>
            <c:spPr>
              <a:noFill/>
              <a:ln w="35230">
                <a:noFill/>
              </a:ln>
            </c:spPr>
            <c:txPr>
              <a:bodyPr/>
              <a:lstStyle/>
              <a:p>
                <a:pPr>
                  <a:defRPr sz="10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Sheet1!$A$2:$A$11</c:f>
              <c:strCache>
                <c:ptCount val="10"/>
                <c:pt idx="0">
                  <c:v>1.  Ease of finding your way through airport</c:v>
                </c:pt>
                <c:pt idx="1">
                  <c:v>2.  Cleanliness of washrooms/toilets</c:v>
                </c:pt>
                <c:pt idx="2">
                  <c:v>3.  Internet access/Wi-Fi</c:v>
                </c:pt>
                <c:pt idx="3">
                  <c:v>4.  Availability of washrooms/toilets</c:v>
                </c:pt>
                <c:pt idx="4">
                  <c:v>5.  Waiting time in check-in queue/line</c:v>
                </c:pt>
                <c:pt idx="5">
                  <c:v>6.  Comfort of waiting/gate areas</c:v>
                </c:pt>
                <c:pt idx="6">
                  <c:v>7.  Courtesy and helpfulness of airport staff</c:v>
                </c:pt>
                <c:pt idx="7">
                  <c:v>8.  Ease of making connections with other flights</c:v>
                </c:pt>
                <c:pt idx="8">
                  <c:v>9. Restaurant/Eating facilities</c:v>
                </c:pt>
                <c:pt idx="9">
                  <c:v>10.  Waiting time at passport/ID inspection</c:v>
                </c:pt>
              </c:strCache>
            </c:strRef>
          </c:cat>
          <c:val>
            <c:numRef>
              <c:f>Sheet1!$B$2:$B$11</c:f>
              <c:numCache>
                <c:formatCode>0.0%</c:formatCode>
                <c:ptCount val="10"/>
                <c:pt idx="0">
                  <c:v>0.32379999999999998</c:v>
                </c:pt>
                <c:pt idx="1">
                  <c:v>0.25519999999999998</c:v>
                </c:pt>
                <c:pt idx="2">
                  <c:v>0.21829999999999999</c:v>
                </c:pt>
                <c:pt idx="3">
                  <c:v>0.1767</c:v>
                </c:pt>
                <c:pt idx="4">
                  <c:v>0.17560000000000001</c:v>
                </c:pt>
                <c:pt idx="5">
                  <c:v>0.1653</c:v>
                </c:pt>
                <c:pt idx="6">
                  <c:v>0.14729999999999999</c:v>
                </c:pt>
                <c:pt idx="7">
                  <c:v>0.14530000000000001</c:v>
                </c:pt>
                <c:pt idx="8">
                  <c:v>0.1255</c:v>
                </c:pt>
                <c:pt idx="9">
                  <c:v>0.1246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136-4553-86EF-C0A7FFE216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213669376"/>
        <c:axId val="213670912"/>
      </c:barChart>
      <c:catAx>
        <c:axId val="213669376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 rot="0" vert="horz"/>
          <a:lstStyle/>
          <a:p>
            <a:pPr>
              <a:defRPr sz="900" b="1" baseline="0"/>
            </a:pPr>
            <a:endParaRPr lang="en-US"/>
          </a:p>
        </c:txPr>
        <c:crossAx val="213670912"/>
        <c:crosses val="autoZero"/>
        <c:auto val="1"/>
        <c:lblAlgn val="ctr"/>
        <c:lblOffset val="100"/>
        <c:noMultiLvlLbl val="0"/>
      </c:catAx>
      <c:valAx>
        <c:axId val="213670912"/>
        <c:scaling>
          <c:orientation val="minMax"/>
        </c:scaling>
        <c:delete val="1"/>
        <c:axPos val="t"/>
        <c:numFmt formatCode="#,##0.00" sourceLinked="0"/>
        <c:majorTickMark val="none"/>
        <c:minorTickMark val="none"/>
        <c:tickLblPos val="none"/>
        <c:crossAx val="213669376"/>
        <c:crosses val="autoZero"/>
        <c:crossBetween val="between"/>
      </c:valAx>
      <c:spPr>
        <a:noFill/>
        <a:ln w="2540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57818691709029"/>
          <c:y val="0.13707970666730113"/>
          <c:w val="0.60235910279279559"/>
          <c:h val="0.7418214747796791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 w="17615">
              <a:noFill/>
              <a:prstDash val="solid"/>
            </a:ln>
          </c:spPr>
          <c:invertIfNegative val="0"/>
          <c:dLbls>
            <c:spPr>
              <a:noFill/>
              <a:ln w="35230">
                <a:noFill/>
              </a:ln>
            </c:spPr>
            <c:txPr>
              <a:bodyPr/>
              <a:lstStyle/>
              <a:p>
                <a:pPr>
                  <a:defRPr sz="10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Sheet1!$A$2:$A$11</c:f>
              <c:strCache>
                <c:ptCount val="10"/>
                <c:pt idx="0">
                  <c:v>1.  Ease of finding your way through airport</c:v>
                </c:pt>
                <c:pt idx="1">
                  <c:v>2.  Cleanliness of washrooms/toilets</c:v>
                </c:pt>
                <c:pt idx="2">
                  <c:v>3.  Comfort of waiting/gate areas</c:v>
                </c:pt>
                <c:pt idx="3">
                  <c:v>4.  Availability of washrooms/toilets</c:v>
                </c:pt>
                <c:pt idx="4">
                  <c:v>5.  Waiting time at security inspection</c:v>
                </c:pt>
                <c:pt idx="5">
                  <c:v>6.  Internet access/Wi-Fi</c:v>
                </c:pt>
                <c:pt idx="6">
                  <c:v>7.  Ease of making connections with other flights</c:v>
                </c:pt>
                <c:pt idx="7">
                  <c:v>8.  Restaurant/Eating facilities</c:v>
                </c:pt>
                <c:pt idx="8">
                  <c:v>9. Waiting time in check-in queue/line</c:v>
                </c:pt>
                <c:pt idx="9">
                  <c:v>10.  Feeling of being safe and secure</c:v>
                </c:pt>
              </c:strCache>
            </c:strRef>
          </c:cat>
          <c:val>
            <c:numRef>
              <c:f>Sheet1!$B$2:$B$11</c:f>
              <c:numCache>
                <c:formatCode>0.0%</c:formatCode>
                <c:ptCount val="10"/>
                <c:pt idx="0">
                  <c:v>0.32250000000000001</c:v>
                </c:pt>
                <c:pt idx="1">
                  <c:v>0.25380000000000003</c:v>
                </c:pt>
                <c:pt idx="2">
                  <c:v>0.19450000000000001</c:v>
                </c:pt>
                <c:pt idx="3">
                  <c:v>0.1847</c:v>
                </c:pt>
                <c:pt idx="4">
                  <c:v>0.17549999999999999</c:v>
                </c:pt>
                <c:pt idx="5">
                  <c:v>0.15909999999999999</c:v>
                </c:pt>
                <c:pt idx="6">
                  <c:v>0.1431</c:v>
                </c:pt>
                <c:pt idx="7">
                  <c:v>0.14280000000000001</c:v>
                </c:pt>
                <c:pt idx="8">
                  <c:v>0.14180000000000001</c:v>
                </c:pt>
                <c:pt idx="9">
                  <c:v>0.13100000000000001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35-464E-8128-326AAC2DDE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232739200"/>
        <c:axId val="232740736"/>
      </c:barChart>
      <c:catAx>
        <c:axId val="232739200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 rot="0" vert="horz"/>
          <a:lstStyle/>
          <a:p>
            <a:pPr>
              <a:defRPr sz="900" b="1" baseline="0"/>
            </a:pPr>
            <a:endParaRPr lang="en-US"/>
          </a:p>
        </c:txPr>
        <c:crossAx val="232740736"/>
        <c:crosses val="autoZero"/>
        <c:auto val="1"/>
        <c:lblAlgn val="ctr"/>
        <c:lblOffset val="100"/>
        <c:noMultiLvlLbl val="0"/>
      </c:catAx>
      <c:valAx>
        <c:axId val="232740736"/>
        <c:scaling>
          <c:orientation val="minMax"/>
        </c:scaling>
        <c:delete val="1"/>
        <c:axPos val="t"/>
        <c:numFmt formatCode="#,##0.00" sourceLinked="0"/>
        <c:majorTickMark val="none"/>
        <c:minorTickMark val="none"/>
        <c:tickLblPos val="none"/>
        <c:crossAx val="232739200"/>
        <c:crosses val="autoZero"/>
        <c:crossBetween val="between"/>
      </c:valAx>
      <c:spPr>
        <a:noFill/>
        <a:ln w="2540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57818691709029"/>
          <c:y val="0.13707970666730113"/>
          <c:w val="0.60235910279279559"/>
          <c:h val="0.7418214747796791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 w="17615">
              <a:noFill/>
              <a:prstDash val="solid"/>
            </a:ln>
          </c:spPr>
          <c:invertIfNegative val="0"/>
          <c:dLbls>
            <c:spPr>
              <a:noFill/>
              <a:ln w="35230">
                <a:noFill/>
              </a:ln>
            </c:spPr>
            <c:txPr>
              <a:bodyPr/>
              <a:lstStyle/>
              <a:p>
                <a:pPr>
                  <a:defRPr sz="10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Sheet1!$A$2:$A$11</c:f>
              <c:strCache>
                <c:ptCount val="10"/>
                <c:pt idx="0">
                  <c:v>1.  Ease of finding your way through airport</c:v>
                </c:pt>
                <c:pt idx="1">
                  <c:v>2.  Cleanliness of washrooms/toilets</c:v>
                </c:pt>
                <c:pt idx="2">
                  <c:v>3.  Waiting time at security inspection</c:v>
                </c:pt>
                <c:pt idx="3">
                  <c:v>4.  Comfort of waiting/gate areas</c:v>
                </c:pt>
                <c:pt idx="4">
                  <c:v>5.  Restaurant/Eating facilities</c:v>
                </c:pt>
                <c:pt idx="5">
                  <c:v>6.  Internet access/Wi-Fi</c:v>
                </c:pt>
                <c:pt idx="6">
                  <c:v>7.  Ease of making connections with other flights</c:v>
                </c:pt>
                <c:pt idx="7">
                  <c:v>8.  Waiting time in check-in queue/line</c:v>
                </c:pt>
                <c:pt idx="8">
                  <c:v>9. Availability of washrooms/toilets</c:v>
                </c:pt>
                <c:pt idx="9">
                  <c:v>10.  Walking distance inside the terminal</c:v>
                </c:pt>
              </c:strCache>
            </c:strRef>
          </c:cat>
          <c:val>
            <c:numRef>
              <c:f>Sheet1!$B$2:$B$11</c:f>
              <c:numCache>
                <c:formatCode>0.0%</c:formatCode>
                <c:ptCount val="10"/>
                <c:pt idx="0">
                  <c:v>0.28210000000000002</c:v>
                </c:pt>
                <c:pt idx="1">
                  <c:v>0.26369999999999999</c:v>
                </c:pt>
                <c:pt idx="2">
                  <c:v>0.21529999999999999</c:v>
                </c:pt>
                <c:pt idx="3">
                  <c:v>0.19370000000000001</c:v>
                </c:pt>
                <c:pt idx="4">
                  <c:v>0.18429999999999999</c:v>
                </c:pt>
                <c:pt idx="5">
                  <c:v>0.1714</c:v>
                </c:pt>
                <c:pt idx="6">
                  <c:v>0.17130000000000001</c:v>
                </c:pt>
                <c:pt idx="7">
                  <c:v>0.14990000000000001</c:v>
                </c:pt>
                <c:pt idx="8">
                  <c:v>0.14960000000000001</c:v>
                </c:pt>
                <c:pt idx="9">
                  <c:v>0.1128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BAA-4200-9E7F-357A9D85E9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232765312"/>
        <c:axId val="232766848"/>
      </c:barChart>
      <c:catAx>
        <c:axId val="232765312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 rot="0" vert="horz"/>
          <a:lstStyle/>
          <a:p>
            <a:pPr>
              <a:defRPr sz="900" b="1" baseline="0"/>
            </a:pPr>
            <a:endParaRPr lang="en-US"/>
          </a:p>
        </c:txPr>
        <c:crossAx val="232766848"/>
        <c:crosses val="autoZero"/>
        <c:auto val="1"/>
        <c:lblAlgn val="ctr"/>
        <c:lblOffset val="100"/>
        <c:noMultiLvlLbl val="0"/>
      </c:catAx>
      <c:valAx>
        <c:axId val="232766848"/>
        <c:scaling>
          <c:orientation val="minMax"/>
        </c:scaling>
        <c:delete val="1"/>
        <c:axPos val="t"/>
        <c:numFmt formatCode="#,##0.00" sourceLinked="0"/>
        <c:majorTickMark val="none"/>
        <c:minorTickMark val="none"/>
        <c:tickLblPos val="none"/>
        <c:crossAx val="232765312"/>
        <c:crosses val="autoZero"/>
        <c:crossBetween val="between"/>
      </c:valAx>
      <c:spPr>
        <a:noFill/>
        <a:ln w="2540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57818691709029"/>
          <c:y val="0.13707970666730113"/>
          <c:w val="0.60235910279279559"/>
          <c:h val="0.7418214747796791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 w="17615">
              <a:noFill/>
              <a:prstDash val="solid"/>
            </a:ln>
          </c:spPr>
          <c:invertIfNegative val="0"/>
          <c:dLbls>
            <c:spPr>
              <a:noFill/>
              <a:ln w="35230">
                <a:noFill/>
              </a:ln>
            </c:spPr>
            <c:txPr>
              <a:bodyPr/>
              <a:lstStyle/>
              <a:p>
                <a:pPr>
                  <a:defRPr sz="10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Sheet1!$A$2:$A$11</c:f>
              <c:strCache>
                <c:ptCount val="10"/>
                <c:pt idx="0">
                  <c:v>1.  Waiting time at security inspection</c:v>
                </c:pt>
                <c:pt idx="1">
                  <c:v>2.  Waiting time in check-in queue/line</c:v>
                </c:pt>
                <c:pt idx="2">
                  <c:v>3.  Ease of finding your way through airport</c:v>
                </c:pt>
                <c:pt idx="3">
                  <c:v>4.  Cleanliness of washrooms/toilets</c:v>
                </c:pt>
                <c:pt idx="4">
                  <c:v>5.  Internet access/Wi-Fi</c:v>
                </c:pt>
                <c:pt idx="5">
                  <c:v>6.  Comfort of waiting/gate areas</c:v>
                </c:pt>
                <c:pt idx="6">
                  <c:v>7.  Feeling of being safe and secure</c:v>
                </c:pt>
                <c:pt idx="7">
                  <c:v>8.  Availability of washrooms/toilets</c:v>
                </c:pt>
                <c:pt idx="8">
                  <c:v>9. Courtesy and helpfulness of security staff</c:v>
                </c:pt>
                <c:pt idx="9">
                  <c:v>10.  Thoroughness of security inspection</c:v>
                </c:pt>
              </c:strCache>
            </c:strRef>
          </c:cat>
          <c:val>
            <c:numRef>
              <c:f>Sheet1!$B$2:$B$11</c:f>
              <c:numCache>
                <c:formatCode>0.0%</c:formatCode>
                <c:ptCount val="10"/>
                <c:pt idx="0">
                  <c:v>0.36520000000000002</c:v>
                </c:pt>
                <c:pt idx="1">
                  <c:v>0.24759999999999999</c:v>
                </c:pt>
                <c:pt idx="2">
                  <c:v>0.24329999999999999</c:v>
                </c:pt>
                <c:pt idx="3">
                  <c:v>0.1983</c:v>
                </c:pt>
                <c:pt idx="4">
                  <c:v>0.1527</c:v>
                </c:pt>
                <c:pt idx="5">
                  <c:v>0.1462</c:v>
                </c:pt>
                <c:pt idx="6">
                  <c:v>0.14580000000000001</c:v>
                </c:pt>
                <c:pt idx="7">
                  <c:v>0.1249</c:v>
                </c:pt>
                <c:pt idx="8">
                  <c:v>0.1089</c:v>
                </c:pt>
                <c:pt idx="9">
                  <c:v>9.5899999999999999E-2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987-4B1D-8FEC-837B697668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232948480"/>
        <c:axId val="232950016"/>
      </c:barChart>
      <c:catAx>
        <c:axId val="232948480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 rot="0" vert="horz"/>
          <a:lstStyle/>
          <a:p>
            <a:pPr>
              <a:defRPr sz="900" b="1" baseline="0"/>
            </a:pPr>
            <a:endParaRPr lang="en-US"/>
          </a:p>
        </c:txPr>
        <c:crossAx val="232950016"/>
        <c:crosses val="autoZero"/>
        <c:auto val="1"/>
        <c:lblAlgn val="ctr"/>
        <c:lblOffset val="100"/>
        <c:noMultiLvlLbl val="0"/>
      </c:catAx>
      <c:valAx>
        <c:axId val="232950016"/>
        <c:scaling>
          <c:orientation val="minMax"/>
        </c:scaling>
        <c:delete val="1"/>
        <c:axPos val="t"/>
        <c:numFmt formatCode="#,##0.00" sourceLinked="0"/>
        <c:majorTickMark val="none"/>
        <c:minorTickMark val="none"/>
        <c:tickLblPos val="none"/>
        <c:crossAx val="232948480"/>
        <c:crosses val="autoZero"/>
        <c:crossBetween val="between"/>
      </c:valAx>
      <c:spPr>
        <a:noFill/>
        <a:ln w="2540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578180964473229"/>
          <c:y val="0.14204536345938118"/>
          <c:w val="0.60235910279279559"/>
          <c:h val="0.7418214747796791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 w="17615">
              <a:noFill/>
              <a:prstDash val="solid"/>
            </a:ln>
          </c:spPr>
          <c:invertIfNegative val="0"/>
          <c:dLbls>
            <c:spPr>
              <a:noFill/>
              <a:ln w="35230">
                <a:noFill/>
              </a:ln>
            </c:spPr>
            <c:txPr>
              <a:bodyPr/>
              <a:lstStyle/>
              <a:p>
                <a:pPr>
                  <a:defRPr sz="10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Sheet1!$A$2:$A$11</c:f>
              <c:strCache>
                <c:ptCount val="10"/>
                <c:pt idx="0">
                  <c:v>1.  Ease of finding your way through airport</c:v>
                </c:pt>
                <c:pt idx="1">
                  <c:v>2.  Cleanliness of washrooms/toilets</c:v>
                </c:pt>
                <c:pt idx="2">
                  <c:v>3.  Ease of making connections with other flights</c:v>
                </c:pt>
                <c:pt idx="3">
                  <c:v>4.  Comfort of waiting/gate areas</c:v>
                </c:pt>
                <c:pt idx="4">
                  <c:v>5.  Availability of washrooms/toilets</c:v>
                </c:pt>
                <c:pt idx="5">
                  <c:v>6.  Restaurant/Eating facilities</c:v>
                </c:pt>
                <c:pt idx="6">
                  <c:v>7.  Internet access/Wi-Fi</c:v>
                </c:pt>
                <c:pt idx="7">
                  <c:v>8.  Flight information screens</c:v>
                </c:pt>
                <c:pt idx="8">
                  <c:v>9. Walking distance inside the terminal</c:v>
                </c:pt>
                <c:pt idx="9">
                  <c:v>10.  Courtesy and helpfulness of airport staff</c:v>
                </c:pt>
              </c:strCache>
            </c:strRef>
          </c:cat>
          <c:val>
            <c:numRef>
              <c:f>Sheet1!$B$2:$B$11</c:f>
              <c:numCache>
                <c:formatCode>0.0%</c:formatCode>
                <c:ptCount val="10"/>
                <c:pt idx="0">
                  <c:v>0.34749999999999998</c:v>
                </c:pt>
                <c:pt idx="1">
                  <c:v>0.29530000000000001</c:v>
                </c:pt>
                <c:pt idx="2">
                  <c:v>0.22969999999999999</c:v>
                </c:pt>
                <c:pt idx="3">
                  <c:v>0.21390000000000001</c:v>
                </c:pt>
                <c:pt idx="4">
                  <c:v>0.1986</c:v>
                </c:pt>
                <c:pt idx="5">
                  <c:v>0.19070000000000001</c:v>
                </c:pt>
                <c:pt idx="6">
                  <c:v>0.1724</c:v>
                </c:pt>
                <c:pt idx="7">
                  <c:v>0.1482</c:v>
                </c:pt>
                <c:pt idx="8">
                  <c:v>0.1333</c:v>
                </c:pt>
                <c:pt idx="9">
                  <c:v>0.13120000000000001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38C-4FB6-B1AA-4ECF7A1461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232392960"/>
        <c:axId val="232402944"/>
      </c:barChart>
      <c:catAx>
        <c:axId val="232392960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 rot="0" vert="horz"/>
          <a:lstStyle/>
          <a:p>
            <a:pPr>
              <a:defRPr sz="900" b="1" baseline="0"/>
            </a:pPr>
            <a:endParaRPr lang="en-US"/>
          </a:p>
        </c:txPr>
        <c:crossAx val="232402944"/>
        <c:crosses val="autoZero"/>
        <c:auto val="1"/>
        <c:lblAlgn val="ctr"/>
        <c:lblOffset val="100"/>
        <c:noMultiLvlLbl val="0"/>
      </c:catAx>
      <c:valAx>
        <c:axId val="232402944"/>
        <c:scaling>
          <c:orientation val="minMax"/>
        </c:scaling>
        <c:delete val="1"/>
        <c:axPos val="t"/>
        <c:numFmt formatCode="#,##0.00" sourceLinked="0"/>
        <c:majorTickMark val="none"/>
        <c:minorTickMark val="none"/>
        <c:tickLblPos val="none"/>
        <c:crossAx val="232392960"/>
        <c:crosses val="autoZero"/>
        <c:crossBetween val="between"/>
      </c:valAx>
      <c:spPr>
        <a:noFill/>
        <a:ln w="2540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5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578180964473229"/>
          <c:y val="0.14204536345938118"/>
          <c:w val="0.60235910279279559"/>
          <c:h val="0.7418214747796791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 w="17615">
              <a:noFill/>
              <a:prstDash val="solid"/>
            </a:ln>
          </c:spPr>
          <c:invertIfNegative val="0"/>
          <c:dLbls>
            <c:spPr>
              <a:noFill/>
              <a:ln w="35230">
                <a:noFill/>
              </a:ln>
            </c:spPr>
            <c:txPr>
              <a:bodyPr/>
              <a:lstStyle/>
              <a:p>
                <a:pPr>
                  <a:defRPr sz="10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Sheet1!$A$2:$A$11</c:f>
              <c:strCache>
                <c:ptCount val="10"/>
                <c:pt idx="0">
                  <c:v>1.  Ease of finding your way through airport</c:v>
                </c:pt>
                <c:pt idx="1">
                  <c:v>2.  Cleanliness of washrooms/toilets</c:v>
                </c:pt>
                <c:pt idx="2">
                  <c:v>3.  Waiting time at security inspection</c:v>
                </c:pt>
                <c:pt idx="3">
                  <c:v>4.  Comfort of waiting/gate areas</c:v>
                </c:pt>
                <c:pt idx="4">
                  <c:v>5.  Availability of washrooms/toilets</c:v>
                </c:pt>
                <c:pt idx="5">
                  <c:v>6.  Ease of making connections with other flights</c:v>
                </c:pt>
                <c:pt idx="6">
                  <c:v>7.  Waiting time in check-in queue/line</c:v>
                </c:pt>
                <c:pt idx="7">
                  <c:v>8.  Internet access/Wi-Fi</c:v>
                </c:pt>
                <c:pt idx="8">
                  <c:v>9. Restaurant/Eating facilities</c:v>
                </c:pt>
                <c:pt idx="9">
                  <c:v>10.  Feeling of being safe and secure</c:v>
                </c:pt>
              </c:strCache>
            </c:strRef>
          </c:cat>
          <c:val>
            <c:numRef>
              <c:f>Sheet1!$B$2:$B$11</c:f>
              <c:numCache>
                <c:formatCode>0.0%</c:formatCode>
                <c:ptCount val="10"/>
                <c:pt idx="0">
                  <c:v>0.33100000000000002</c:v>
                </c:pt>
                <c:pt idx="1">
                  <c:v>0.26700000000000002</c:v>
                </c:pt>
                <c:pt idx="2">
                  <c:v>0.182</c:v>
                </c:pt>
                <c:pt idx="3">
                  <c:v>0.17699999999999999</c:v>
                </c:pt>
                <c:pt idx="4">
                  <c:v>0.17199999999999999</c:v>
                </c:pt>
                <c:pt idx="5">
                  <c:v>0.156</c:v>
                </c:pt>
                <c:pt idx="6">
                  <c:v>0.15</c:v>
                </c:pt>
                <c:pt idx="7">
                  <c:v>0.14699999999999999</c:v>
                </c:pt>
                <c:pt idx="8">
                  <c:v>0.14699999999999999</c:v>
                </c:pt>
                <c:pt idx="9">
                  <c:v>0.14399999999999999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752-4CD5-8B3A-E80FD5403F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232006784"/>
        <c:axId val="232008320"/>
      </c:barChart>
      <c:catAx>
        <c:axId val="232006784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 rot="0" vert="horz"/>
          <a:lstStyle/>
          <a:p>
            <a:pPr>
              <a:defRPr sz="900" b="1" baseline="0"/>
            </a:pPr>
            <a:endParaRPr lang="en-US"/>
          </a:p>
        </c:txPr>
        <c:crossAx val="232008320"/>
        <c:crosses val="autoZero"/>
        <c:auto val="1"/>
        <c:lblAlgn val="ctr"/>
        <c:lblOffset val="100"/>
        <c:noMultiLvlLbl val="0"/>
      </c:catAx>
      <c:valAx>
        <c:axId val="232008320"/>
        <c:scaling>
          <c:orientation val="minMax"/>
        </c:scaling>
        <c:delete val="1"/>
        <c:axPos val="t"/>
        <c:numFmt formatCode="#,##0.00" sourceLinked="0"/>
        <c:majorTickMark val="none"/>
        <c:minorTickMark val="none"/>
        <c:tickLblPos val="none"/>
        <c:crossAx val="232006784"/>
        <c:crosses val="autoZero"/>
        <c:crossBetween val="between"/>
      </c:valAx>
      <c:spPr>
        <a:noFill/>
        <a:ln w="2540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5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578180964473229"/>
          <c:y val="0.14204536345938118"/>
          <c:w val="0.60235910279279559"/>
          <c:h val="0.7418214747796791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 w="17615">
              <a:noFill/>
              <a:prstDash val="solid"/>
            </a:ln>
          </c:spPr>
          <c:invertIfNegative val="0"/>
          <c:dLbls>
            <c:spPr>
              <a:noFill/>
              <a:ln w="35230">
                <a:noFill/>
              </a:ln>
            </c:spPr>
            <c:txPr>
              <a:bodyPr/>
              <a:lstStyle/>
              <a:p>
                <a:pPr>
                  <a:defRPr sz="10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Sheet1!$A$2:$A$11</c:f>
              <c:strCache>
                <c:ptCount val="10"/>
                <c:pt idx="0">
                  <c:v>1.  Ease of finding your way through airport</c:v>
                </c:pt>
                <c:pt idx="1">
                  <c:v>2.  Cleanliness of washrooms/toilets</c:v>
                </c:pt>
                <c:pt idx="2">
                  <c:v>3.  Waiting time at security inspection</c:v>
                </c:pt>
                <c:pt idx="3">
                  <c:v>4.  Comfort of waiting/gate areas</c:v>
                </c:pt>
                <c:pt idx="4">
                  <c:v>5.  Internet access/Wi-Fi</c:v>
                </c:pt>
                <c:pt idx="5">
                  <c:v>6.  Availability of washrooms/toilets</c:v>
                </c:pt>
                <c:pt idx="6">
                  <c:v>7.  Restaurant/Eating facilities</c:v>
                </c:pt>
                <c:pt idx="7">
                  <c:v>8.  Ease of making connections with other flights</c:v>
                </c:pt>
                <c:pt idx="8">
                  <c:v>9. Waiting time in check-in queue/line</c:v>
                </c:pt>
                <c:pt idx="9">
                  <c:v>10.  Flight information screens</c:v>
                </c:pt>
              </c:strCache>
            </c:strRef>
          </c:cat>
          <c:val>
            <c:numRef>
              <c:f>Sheet1!$B$2:$B$11</c:f>
              <c:numCache>
                <c:formatCode>0.0%</c:formatCode>
                <c:ptCount val="10"/>
                <c:pt idx="0">
                  <c:v>0.28100000000000003</c:v>
                </c:pt>
                <c:pt idx="1">
                  <c:v>0.247</c:v>
                </c:pt>
                <c:pt idx="2">
                  <c:v>0.2</c:v>
                </c:pt>
                <c:pt idx="3">
                  <c:v>0.2</c:v>
                </c:pt>
                <c:pt idx="4">
                  <c:v>0.186</c:v>
                </c:pt>
                <c:pt idx="5">
                  <c:v>0.16</c:v>
                </c:pt>
                <c:pt idx="6">
                  <c:v>0.157</c:v>
                </c:pt>
                <c:pt idx="7">
                  <c:v>0.152</c:v>
                </c:pt>
                <c:pt idx="8">
                  <c:v>0.13900000000000001</c:v>
                </c:pt>
                <c:pt idx="9">
                  <c:v>0.111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BC3-4F3B-AF8B-6328966EAC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232036992"/>
        <c:axId val="232038784"/>
      </c:barChart>
      <c:catAx>
        <c:axId val="232036992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 rot="0" vert="horz"/>
          <a:lstStyle/>
          <a:p>
            <a:pPr>
              <a:defRPr sz="900" b="1" baseline="0"/>
            </a:pPr>
            <a:endParaRPr lang="en-US"/>
          </a:p>
        </c:txPr>
        <c:crossAx val="232038784"/>
        <c:crosses val="autoZero"/>
        <c:auto val="1"/>
        <c:lblAlgn val="ctr"/>
        <c:lblOffset val="100"/>
        <c:noMultiLvlLbl val="0"/>
      </c:catAx>
      <c:valAx>
        <c:axId val="232038784"/>
        <c:scaling>
          <c:orientation val="minMax"/>
        </c:scaling>
        <c:delete val="1"/>
        <c:axPos val="t"/>
        <c:numFmt formatCode="#,##0.00" sourceLinked="0"/>
        <c:majorTickMark val="none"/>
        <c:minorTickMark val="none"/>
        <c:tickLblPos val="none"/>
        <c:crossAx val="232036992"/>
        <c:crosses val="autoZero"/>
        <c:crossBetween val="between"/>
      </c:valAx>
      <c:spPr>
        <a:noFill/>
        <a:ln w="2540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3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6841-4221-8DD0-F2181A5C3558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3-6841-4221-8DD0-F2181A5C3558}"/>
              </c:ext>
            </c:extLst>
          </c:dPt>
          <c:dPt>
            <c:idx val="2"/>
            <c:bubble3D val="0"/>
            <c:spPr>
              <a:solidFill>
                <a:schemeClr val="accent6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6841-4221-8DD0-F2181A5C3558}"/>
              </c:ext>
            </c:extLst>
          </c:dPt>
          <c:dPt>
            <c:idx val="3"/>
            <c:bubble3D val="0"/>
            <c:spPr>
              <a:solidFill>
                <a:schemeClr val="accent3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7-6841-4221-8DD0-F2181A5C3558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9-6841-4221-8DD0-F2181A5C3558}"/>
              </c:ext>
            </c:extLst>
          </c:dPt>
          <c:dPt>
            <c:idx val="5"/>
            <c:bubble3D val="0"/>
            <c:spPr>
              <a:solidFill>
                <a:schemeClr val="accent6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B-6841-4221-8DD0-F2181A5C3558}"/>
              </c:ext>
            </c:extLst>
          </c:dPt>
          <c:dLbls>
            <c:spPr>
              <a:noFill/>
            </c:spPr>
            <c:txPr>
              <a:bodyPr/>
              <a:lstStyle/>
              <a:p>
                <a:pPr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</c:strCache>
            </c:strRef>
          </c:cat>
          <c:val>
            <c:numRef>
              <c:f>Sheet1!$B$2:$B$4</c:f>
              <c:numCache>
                <c:formatCode>#,##0%</c:formatCode>
                <c:ptCount val="3"/>
                <c:pt idx="0">
                  <c:v>0.81499999999999995</c:v>
                </c:pt>
                <c:pt idx="1">
                  <c:v>0.16300000000000001</c:v>
                </c:pt>
                <c:pt idx="2">
                  <c:v>2.1999999999999999E-2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6841-4221-8DD0-F2181A5C35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3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A18C-4646-89DA-A6A4F73A5478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3-A18C-4646-89DA-A6A4F73A5478}"/>
              </c:ext>
            </c:extLst>
          </c:dPt>
          <c:dPt>
            <c:idx val="2"/>
            <c:bubble3D val="0"/>
            <c:spPr>
              <a:solidFill>
                <a:schemeClr val="accent6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A18C-4646-89DA-A6A4F73A5478}"/>
              </c:ext>
            </c:extLst>
          </c:dPt>
          <c:dPt>
            <c:idx val="3"/>
            <c:bubble3D val="0"/>
            <c:spPr>
              <a:solidFill>
                <a:schemeClr val="accent3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7-A18C-4646-89DA-A6A4F73A5478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9-A18C-4646-89DA-A6A4F73A5478}"/>
              </c:ext>
            </c:extLst>
          </c:dPt>
          <c:dPt>
            <c:idx val="5"/>
            <c:bubble3D val="0"/>
            <c:spPr>
              <a:solidFill>
                <a:schemeClr val="accent6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B-A18C-4646-89DA-A6A4F73A5478}"/>
              </c:ext>
            </c:extLst>
          </c:dPt>
          <c:dLbls>
            <c:spPr>
              <a:noFill/>
            </c:spPr>
            <c:txPr>
              <a:bodyPr/>
              <a:lstStyle/>
              <a:p>
                <a:pPr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</c:strCache>
            </c:strRef>
          </c:cat>
          <c:val>
            <c:numRef>
              <c:f>Sheet1!$B$2:$B$4</c:f>
              <c:numCache>
                <c:formatCode>#,##0%</c:formatCode>
                <c:ptCount val="3"/>
                <c:pt idx="0">
                  <c:v>0.76800000000000002</c:v>
                </c:pt>
                <c:pt idx="1">
                  <c:v>0.19900000000000001</c:v>
                </c:pt>
                <c:pt idx="2">
                  <c:v>3.2000000000000001E-2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A18C-4646-89DA-A6A4F73A54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view3D>
      <c:rotX val="75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4675847442287158"/>
          <c:y val="0.26277286128326127"/>
          <c:w val="0.52345684713877483"/>
          <c:h val="0.51159562897483701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explosion val="25"/>
          <c:dPt>
            <c:idx val="0"/>
            <c:bubble3D val="0"/>
            <c:explosion val="0"/>
            <c:spPr>
              <a:solidFill>
                <a:srgbClr val="0033CC"/>
              </a:solidFill>
            </c:spPr>
            <c:extLst>
              <c:ext xmlns:c16="http://schemas.microsoft.com/office/drawing/2014/chart" uri="{C3380CC4-5D6E-409C-BE32-E72D297353CC}">
                <c16:uniqueId val="{00000001-4670-44B8-B409-F9A767A5A543}"/>
              </c:ext>
            </c:extLst>
          </c:dPt>
          <c:dPt>
            <c:idx val="1"/>
            <c:bubble3D val="0"/>
            <c:explosion val="15"/>
            <c:spPr>
              <a:solidFill>
                <a:srgbClr val="42A0FF"/>
              </a:solidFill>
            </c:spPr>
            <c:extLst>
              <c:ext xmlns:c16="http://schemas.microsoft.com/office/drawing/2014/chart" uri="{C3380CC4-5D6E-409C-BE32-E72D297353CC}">
                <c16:uniqueId val="{00000003-4670-44B8-B409-F9A767A5A54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Business</c:v>
                </c:pt>
                <c:pt idx="1">
                  <c:v>Leisure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0.42599999999999999</c:v>
                </c:pt>
                <c:pt idx="1">
                  <c:v>0.57399999999999995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670-44B8-B409-F9A767A5A54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3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FB1F-416C-88FE-5C00DB1BF155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3-FB1F-416C-88FE-5C00DB1BF155}"/>
              </c:ext>
            </c:extLst>
          </c:dPt>
          <c:dPt>
            <c:idx val="2"/>
            <c:bubble3D val="0"/>
            <c:spPr>
              <a:solidFill>
                <a:schemeClr val="accent6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FB1F-416C-88FE-5C00DB1BF155}"/>
              </c:ext>
            </c:extLst>
          </c:dPt>
          <c:dPt>
            <c:idx val="3"/>
            <c:bubble3D val="0"/>
            <c:spPr>
              <a:solidFill>
                <a:schemeClr val="accent3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7-FB1F-416C-88FE-5C00DB1BF155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9-FB1F-416C-88FE-5C00DB1BF155}"/>
              </c:ext>
            </c:extLst>
          </c:dPt>
          <c:dPt>
            <c:idx val="5"/>
            <c:bubble3D val="0"/>
            <c:spPr>
              <a:solidFill>
                <a:schemeClr val="accent6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B-FB1F-416C-88FE-5C00DB1BF15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aseline="0">
                    <a:latin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</c:strCache>
            </c:strRef>
          </c:cat>
          <c:val>
            <c:numRef>
              <c:f>Sheet1!$B$2:$B$4</c:f>
              <c:numCache>
                <c:formatCode>#,##0%</c:formatCode>
                <c:ptCount val="3"/>
                <c:pt idx="0">
                  <c:v>0.748</c:v>
                </c:pt>
                <c:pt idx="1">
                  <c:v>0.215</c:v>
                </c:pt>
                <c:pt idx="2">
                  <c:v>3.6999999999999998E-2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FB1F-416C-88FE-5C00DB1BF15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4820" cy="462611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775" y="0"/>
            <a:ext cx="3004820" cy="462611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r">
              <a:defRPr sz="1200"/>
            </a:lvl1pPr>
          </a:lstStyle>
          <a:p>
            <a:fld id="{0347C099-1415-47F0-9BBB-4542663BDA10}" type="datetimeFigureOut">
              <a:rPr lang="en-CA" smtClean="0"/>
              <a:t>10/01/2018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57590"/>
            <a:ext cx="3004820" cy="462610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775" y="8757590"/>
            <a:ext cx="3004820" cy="462610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r">
              <a:defRPr sz="1200"/>
            </a:lvl1pPr>
          </a:lstStyle>
          <a:p>
            <a:fld id="{1DB65726-F49F-4634-AE13-5BF7B6FF0B96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367115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4820" cy="462611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775" y="0"/>
            <a:ext cx="3004820" cy="462611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r">
              <a:defRPr sz="1200"/>
            </a:lvl1pPr>
          </a:lstStyle>
          <a:p>
            <a:fld id="{D59A3EBE-9C29-40D8-AF41-FB2B46424A24}" type="datetimeFigureOut">
              <a:rPr lang="en-CA" smtClean="0"/>
              <a:t>10/01/2018</a:t>
            </a:fld>
            <a:endParaRPr lang="en-C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2238" y="1152525"/>
            <a:ext cx="4149725" cy="3111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09" tIns="46154" rIns="92309" bIns="46154" rtlCol="0" anchor="ctr"/>
          <a:lstStyle/>
          <a:p>
            <a:endParaRPr lang="en-C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420" y="4437221"/>
            <a:ext cx="5547360" cy="3630454"/>
          </a:xfrm>
          <a:prstGeom prst="rect">
            <a:avLst/>
          </a:prstGeom>
        </p:spPr>
        <p:txBody>
          <a:bodyPr vert="horz" lIns="92309" tIns="46154" rIns="92309" bIns="4615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57590"/>
            <a:ext cx="3004820" cy="462610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775" y="8757590"/>
            <a:ext cx="3004820" cy="462610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r">
              <a:defRPr sz="1200"/>
            </a:lvl1pPr>
          </a:lstStyle>
          <a:p>
            <a:fld id="{7E84F8AE-2524-4C16-B6C2-A1928140B02C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83791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2238" y="1152525"/>
            <a:ext cx="4149725" cy="31115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456F6-A782-464D-AAAC-F6E77840E6AA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6639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4F8AE-2524-4C16-B6C2-A1928140B02C}" type="slidenum">
              <a:rPr lang="en-CA" smtClean="0">
                <a:solidFill>
                  <a:prstClr val="black"/>
                </a:solidFill>
              </a:rPr>
              <a:pPr/>
              <a:t>43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4072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4F8AE-2524-4C16-B6C2-A1928140B02C}" type="slidenum">
              <a:rPr lang="en-CA" smtClean="0">
                <a:solidFill>
                  <a:prstClr val="black"/>
                </a:solidFill>
              </a:rPr>
              <a:pPr/>
              <a:t>44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4072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4F8AE-2524-4C16-B6C2-A1928140B02C}" type="slidenum">
              <a:rPr lang="en-CA" smtClean="0">
                <a:solidFill>
                  <a:prstClr val="black"/>
                </a:solidFill>
              </a:rPr>
              <a:pPr/>
              <a:t>45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4072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4F8AE-2524-4C16-B6C2-A1928140B02C}" type="slidenum">
              <a:rPr lang="en-CA" smtClean="0">
                <a:solidFill>
                  <a:prstClr val="black"/>
                </a:solidFill>
              </a:rPr>
              <a:pPr/>
              <a:t>46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4072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4F8AE-2524-4C16-B6C2-A1928140B02C}" type="slidenum">
              <a:rPr lang="en-CA" smtClean="0">
                <a:solidFill>
                  <a:prstClr val="black"/>
                </a:solidFill>
              </a:rPr>
              <a:pPr/>
              <a:t>47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4072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456F6-A782-464D-AAAC-F6E77840E6AA}" type="slidenum">
              <a:rPr lang="en-US" smtClean="0">
                <a:solidFill>
                  <a:prstClr val="black"/>
                </a:solidFill>
              </a:rPr>
              <a:pPr/>
              <a:t>62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040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4F8AE-2524-4C16-B6C2-A1928140B02C}" type="slidenum">
              <a:rPr lang="en-CA" smtClean="0"/>
              <a:t>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07479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4F8AE-2524-4C16-B6C2-A1928140B02C}" type="slidenum">
              <a:rPr lang="en-CA" smtClean="0"/>
              <a:t>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07479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4F8AE-2524-4C16-B6C2-A1928140B02C}" type="slidenum">
              <a:rPr lang="en-CA" smtClean="0">
                <a:solidFill>
                  <a:prstClr val="black"/>
                </a:solidFill>
              </a:rPr>
              <a:pPr/>
              <a:t>15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4072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4F8AE-2524-4C16-B6C2-A1928140B02C}" type="slidenum">
              <a:rPr lang="en-CA" smtClean="0">
                <a:solidFill>
                  <a:prstClr val="black"/>
                </a:solidFill>
              </a:rPr>
              <a:pPr/>
              <a:t>18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4072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4F8AE-2524-4C16-B6C2-A1928140B02C}" type="slidenum">
              <a:rPr lang="en-CA" smtClean="0"/>
              <a:t>32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966373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z="1200" kern="120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4F8AE-2524-4C16-B6C2-A1928140B02C}" type="slidenum">
              <a:rPr lang="en-CA" smtClean="0"/>
              <a:t>33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75220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4F8AE-2524-4C16-B6C2-A1928140B02C}" type="slidenum">
              <a:rPr lang="en-CA" smtClean="0"/>
              <a:t>34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966373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4F8AE-2524-4C16-B6C2-A1928140B02C}" type="slidenum">
              <a:rPr lang="en-CA" smtClean="0">
                <a:solidFill>
                  <a:prstClr val="black"/>
                </a:solidFill>
              </a:rPr>
              <a:pPr/>
              <a:t>42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407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780906" y="2506918"/>
            <a:ext cx="6024695" cy="1017288"/>
          </a:xfrm>
        </p:spPr>
        <p:txBody>
          <a:bodyPr>
            <a:normAutofit/>
          </a:bodyPr>
          <a:lstStyle>
            <a:lvl1pPr algn="r">
              <a:lnSpc>
                <a:spcPts val="4000"/>
              </a:lnSpc>
              <a:defRPr sz="4700" b="0" i="0">
                <a:solidFill>
                  <a:srgbClr val="003A8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Title of Presentation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780907" y="3637871"/>
            <a:ext cx="6024693" cy="579845"/>
          </a:xfrm>
        </p:spPr>
        <p:txBody>
          <a:bodyPr>
            <a:normAutofit/>
          </a:bodyPr>
          <a:lstStyle>
            <a:lvl1pPr marL="0" indent="0" algn="r">
              <a:buNone/>
              <a:defRPr sz="3000" b="0">
                <a:solidFill>
                  <a:srgbClr val="5693C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 Goes Here</a:t>
            </a:r>
            <a:endParaRPr lang="en-US" dirty="0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2780908" y="2506920"/>
            <a:ext cx="6046467" cy="1032979"/>
            <a:chOff x="2846223" y="1498513"/>
            <a:chExt cx="6046467" cy="1032979"/>
          </a:xfrm>
        </p:grpSpPr>
        <p:cxnSp>
          <p:nvCxnSpPr>
            <p:cNvPr id="11" name="Straight Connector 10"/>
            <p:cNvCxnSpPr/>
            <p:nvPr userDrawn="1"/>
          </p:nvCxnSpPr>
          <p:spPr>
            <a:xfrm>
              <a:off x="8892689" y="1498513"/>
              <a:ext cx="0" cy="103297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 userDrawn="1"/>
          </p:nvCxnSpPr>
          <p:spPr>
            <a:xfrm flipH="1">
              <a:off x="2846223" y="2531492"/>
              <a:ext cx="604646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587" y="153290"/>
            <a:ext cx="2120650" cy="625812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4256" y="4089"/>
            <a:ext cx="2657287" cy="1240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75107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273552" y="2506918"/>
            <a:ext cx="5532050" cy="1017288"/>
          </a:xfrm>
        </p:spPr>
        <p:txBody>
          <a:bodyPr>
            <a:normAutofit/>
          </a:bodyPr>
          <a:lstStyle>
            <a:lvl1pPr algn="r">
              <a:lnSpc>
                <a:spcPts val="4000"/>
              </a:lnSpc>
              <a:defRPr sz="4700" b="0" i="0">
                <a:solidFill>
                  <a:srgbClr val="003A8C"/>
                </a:solidFill>
                <a:latin typeface="+mj-lt"/>
                <a:cs typeface="Myriad Pro"/>
              </a:defRPr>
            </a:lvl1pPr>
          </a:lstStyle>
          <a:p>
            <a:r>
              <a:rPr lang="en-US" dirty="0" smtClean="0"/>
              <a:t>Title of Presentation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73551" y="3637871"/>
            <a:ext cx="5532049" cy="579845"/>
          </a:xfrm>
        </p:spPr>
        <p:txBody>
          <a:bodyPr>
            <a:normAutofit/>
          </a:bodyPr>
          <a:lstStyle>
            <a:lvl1pPr marL="0" indent="0" algn="r">
              <a:buNone/>
              <a:defRPr sz="3000">
                <a:solidFill>
                  <a:srgbClr val="5693C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 Goes Here</a:t>
            </a:r>
            <a:endParaRPr lang="en-US" dirty="0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3273552" y="2506920"/>
            <a:ext cx="5553824" cy="1032979"/>
            <a:chOff x="3338867" y="1498513"/>
            <a:chExt cx="5553824" cy="1032979"/>
          </a:xfrm>
        </p:grpSpPr>
        <p:cxnSp>
          <p:nvCxnSpPr>
            <p:cNvPr id="11" name="Straight Connector 10"/>
            <p:cNvCxnSpPr/>
            <p:nvPr userDrawn="1"/>
          </p:nvCxnSpPr>
          <p:spPr>
            <a:xfrm>
              <a:off x="8892689" y="1498513"/>
              <a:ext cx="0" cy="103297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 userDrawn="1"/>
          </p:nvCxnSpPr>
          <p:spPr>
            <a:xfrm flipH="1">
              <a:off x="3338867" y="2531492"/>
              <a:ext cx="555382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70" t="-149" r="6014" b="149"/>
          <a:stretch/>
        </p:blipFill>
        <p:spPr>
          <a:xfrm flipH="1">
            <a:off x="147674" y="116126"/>
            <a:ext cx="2492013" cy="633339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4256" y="4089"/>
            <a:ext cx="2657287" cy="1240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6572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Interior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0138" y="2706498"/>
            <a:ext cx="8508538" cy="739487"/>
          </a:xfrm>
          <a:gradFill>
            <a:gsLst>
              <a:gs pos="0">
                <a:srgbClr val="5693C9"/>
              </a:gs>
              <a:gs pos="47000">
                <a:srgbClr val="CCDBED"/>
              </a:gs>
              <a:gs pos="100000">
                <a:schemeClr val="bg1"/>
              </a:gs>
            </a:gsLst>
            <a:lin ang="0" scaled="1"/>
          </a:gradFill>
        </p:spPr>
        <p:txBody>
          <a:bodyPr>
            <a:noAutofit/>
          </a:bodyPr>
          <a:lstStyle>
            <a:lvl1pPr algn="l">
              <a:defRPr sz="3800" b="0" i="0">
                <a:solidFill>
                  <a:srgbClr val="003A8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Title of Section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63193" y="3584951"/>
            <a:ext cx="8495483" cy="492443"/>
          </a:xfrm>
        </p:spPr>
        <p:txBody>
          <a:bodyPr>
            <a:spAutoFit/>
          </a:bodyPr>
          <a:lstStyle>
            <a:lvl1pPr marL="457200" marR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"/>
              <a:tabLst/>
              <a:defRPr sz="2600">
                <a:solidFill>
                  <a:srgbClr val="5693C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Subtitles Goes Here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22225" y="6546961"/>
            <a:ext cx="2255768" cy="324000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3DAD56E-802A-2646-A8DB-6610A51D0F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192024" y="6546961"/>
            <a:ext cx="3081528" cy="3240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457200"/>
            <a:r>
              <a:rPr lang="en-US" dirty="0" smtClean="0">
                <a:solidFill>
                  <a:prstClr val="white"/>
                </a:solidFill>
              </a:rPr>
              <a:t>© 2017 ACI</a:t>
            </a: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003"/>
            <a:ext cx="2657287" cy="1240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670" y="6546961"/>
            <a:ext cx="2895600" cy="3240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457200"/>
            <a:r>
              <a:rPr lang="en-US" dirty="0" smtClean="0">
                <a:solidFill>
                  <a:prstClr val="white"/>
                </a:solidFill>
              </a:rPr>
              <a:t>Annual Satisfaction Assessment – 2016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0666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nterio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SQ_PPT_Elements_Design1-Interior_HeaderLine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66257"/>
            <a:ext cx="7272000" cy="756960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457201" y="241070"/>
            <a:ext cx="6293381" cy="640451"/>
          </a:xfrm>
          <a:ln>
            <a:noFill/>
          </a:ln>
        </p:spPr>
        <p:txBody>
          <a:bodyPr>
            <a:normAutofit/>
          </a:bodyPr>
          <a:lstStyle>
            <a:lvl1pPr algn="l">
              <a:defRPr sz="2400" baseline="0">
                <a:solidFill>
                  <a:srgbClr val="5693C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Slide Title Goes Here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22225" y="6546961"/>
            <a:ext cx="2255768" cy="324000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3DAD56E-802A-2646-A8DB-6610A51D0F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192024" y="6546961"/>
            <a:ext cx="3081528" cy="3240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457200"/>
            <a:r>
              <a:rPr lang="en-US" dirty="0" smtClean="0">
                <a:solidFill>
                  <a:prstClr val="white"/>
                </a:solidFill>
              </a:rPr>
              <a:t>© 2017 ACI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68516" y="1195642"/>
            <a:ext cx="8409477" cy="1341906"/>
          </a:xfrm>
        </p:spPr>
        <p:txBody>
          <a:bodyPr wrap="square">
            <a:spAutoFit/>
          </a:bodyPr>
          <a:lstStyle>
            <a:lvl1pPr marL="457200" marR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"/>
              <a:tabLst/>
              <a:defRPr sz="1400" baseline="0">
                <a:solidFill>
                  <a:srgbClr val="003A8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Content 1</a:t>
            </a:r>
          </a:p>
          <a:p>
            <a:r>
              <a:rPr lang="en-US" dirty="0" smtClean="0"/>
              <a:t>Content 2</a:t>
            </a:r>
          </a:p>
          <a:p>
            <a:r>
              <a:rPr lang="en-US" dirty="0" smtClean="0"/>
              <a:t>Content 3</a:t>
            </a:r>
          </a:p>
          <a:p>
            <a:r>
              <a:rPr lang="en-US" dirty="0" smtClean="0"/>
              <a:t>…</a:t>
            </a:r>
          </a:p>
          <a:p>
            <a:endParaRPr lang="en-US" dirty="0" smtClean="0"/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6372" y="150073"/>
            <a:ext cx="1697627" cy="792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670" y="6546961"/>
            <a:ext cx="2895600" cy="3240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457200"/>
            <a:r>
              <a:rPr lang="en-US" dirty="0" smtClean="0">
                <a:solidFill>
                  <a:prstClr val="white"/>
                </a:solidFill>
              </a:rPr>
              <a:t>Annual Satisfaction Assessment – 2016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909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terio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SQ_PPT_Elements_Design1-Interior_HeaderLine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66257"/>
            <a:ext cx="7272000" cy="756960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41068"/>
            <a:ext cx="6293381" cy="640451"/>
          </a:xfrm>
          <a:ln>
            <a:noFill/>
          </a:ln>
        </p:spPr>
        <p:txBody>
          <a:bodyPr>
            <a:normAutofit/>
          </a:bodyPr>
          <a:lstStyle>
            <a:lvl1pPr algn="l">
              <a:defRPr sz="2400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 smtClean="0"/>
              <a:t>Slide Title Goes Here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22225" y="6546961"/>
            <a:ext cx="2255768" cy="324000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solidFill>
                  <a:srgbClr val="000090"/>
                </a:solidFill>
                <a:latin typeface="Myriad Pro"/>
                <a:cs typeface="Myriad Pro"/>
              </a:defRPr>
            </a:lvl1pPr>
          </a:lstStyle>
          <a:p>
            <a:fld id="{13DAD56E-802A-2646-A8DB-6610A51D0FC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ASQ_PPT_Elements_Design1-Interior_HeaderLine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66257"/>
            <a:ext cx="7272000" cy="756960"/>
          </a:xfrm>
          <a:prstGeom prst="rect">
            <a:avLst/>
          </a:prstGeom>
        </p:spPr>
      </p:pic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197221" y="6546961"/>
            <a:ext cx="2133600" cy="3240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Myriad Pro"/>
                <a:cs typeface="Myriad Pro"/>
              </a:defRPr>
            </a:lvl1pPr>
          </a:lstStyle>
          <a:p>
            <a:r>
              <a:rPr lang="en-US" dirty="0" smtClean="0">
                <a:solidFill>
                  <a:prstClr val="white"/>
                </a:solidFill>
              </a:rPr>
              <a:t>© 2017 ACI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68516" y="1195642"/>
            <a:ext cx="8409477" cy="1163395"/>
          </a:xfrm>
        </p:spPr>
        <p:txBody>
          <a:bodyPr wrap="square">
            <a:spAutoFit/>
          </a:bodyPr>
          <a:lstStyle>
            <a:lvl1pPr marL="457200" marR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"/>
              <a:tabLst/>
              <a:defRPr sz="1200" baseline="0">
                <a:solidFill>
                  <a:srgbClr val="003A8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Content 1</a:t>
            </a:r>
          </a:p>
          <a:p>
            <a:r>
              <a:rPr lang="en-US" dirty="0" smtClean="0"/>
              <a:t>Content 2</a:t>
            </a:r>
          </a:p>
          <a:p>
            <a:r>
              <a:rPr lang="en-US" dirty="0" smtClean="0"/>
              <a:t>Content 3</a:t>
            </a:r>
          </a:p>
          <a:p>
            <a:r>
              <a:rPr lang="en-US" dirty="0" smtClean="0"/>
              <a:t>…</a:t>
            </a:r>
          </a:p>
          <a:p>
            <a:endParaRPr lang="en-US" dirty="0" smtClean="0"/>
          </a:p>
        </p:txBody>
      </p: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6372" y="150073"/>
            <a:ext cx="1697627" cy="792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670" y="6546961"/>
            <a:ext cx="2895600" cy="3240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457200"/>
            <a:r>
              <a:rPr lang="en-US" dirty="0" smtClean="0">
                <a:solidFill>
                  <a:prstClr val="white"/>
                </a:solidFill>
              </a:rPr>
              <a:t>Annual Satisfaction Assessment – 2016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7430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terio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SQ_PPT_Elements_Design1-Interior_HeaderLine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66257"/>
            <a:ext cx="7272000" cy="756960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457201" y="241070"/>
            <a:ext cx="6293381" cy="640451"/>
          </a:xfrm>
          <a:ln>
            <a:noFill/>
          </a:ln>
        </p:spPr>
        <p:txBody>
          <a:bodyPr>
            <a:normAutofit/>
          </a:bodyPr>
          <a:lstStyle>
            <a:lvl1pPr algn="l">
              <a:defRPr sz="2400" baseline="0">
                <a:solidFill>
                  <a:srgbClr val="5693C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Slide Title Goes Here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22225" y="6546961"/>
            <a:ext cx="2255768" cy="324000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3DAD56E-802A-2646-A8DB-6610A51D0F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192024" y="6546961"/>
            <a:ext cx="3081528" cy="3240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457200"/>
            <a:r>
              <a:rPr lang="en-US" dirty="0" smtClean="0">
                <a:solidFill>
                  <a:prstClr val="white"/>
                </a:solidFill>
              </a:rPr>
              <a:t>© 2017 ACI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68516" y="1195642"/>
            <a:ext cx="8409477" cy="1341906"/>
          </a:xfrm>
        </p:spPr>
        <p:txBody>
          <a:bodyPr wrap="square">
            <a:spAutoFit/>
          </a:bodyPr>
          <a:lstStyle>
            <a:lvl1pPr marL="457200" marR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"/>
              <a:tabLst/>
              <a:defRPr sz="1400" baseline="0">
                <a:solidFill>
                  <a:srgbClr val="003A8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Content 1</a:t>
            </a:r>
          </a:p>
          <a:p>
            <a:r>
              <a:rPr lang="en-US" dirty="0" smtClean="0"/>
              <a:t>Content 2</a:t>
            </a:r>
          </a:p>
          <a:p>
            <a:r>
              <a:rPr lang="en-US" dirty="0" smtClean="0"/>
              <a:t>Content 3</a:t>
            </a:r>
          </a:p>
          <a:p>
            <a:r>
              <a:rPr lang="en-US" dirty="0" smtClean="0"/>
              <a:t>…</a:t>
            </a:r>
          </a:p>
          <a:p>
            <a:endParaRPr lang="en-US" dirty="0" smtClean="0"/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6372" y="150073"/>
            <a:ext cx="1697627" cy="792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670" y="6546961"/>
            <a:ext cx="2895600" cy="3240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457200"/>
            <a:r>
              <a:rPr lang="en-US" dirty="0" smtClean="0">
                <a:solidFill>
                  <a:prstClr val="white"/>
                </a:solidFill>
              </a:rPr>
              <a:t>Annual Satisfaction Assessment – 2016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SQ_PPT_Elements_Design1-BackSlide_Logo_TopLef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84960" cy="1950720"/>
          </a:xfrm>
          <a:prstGeom prst="rect">
            <a:avLst/>
          </a:prstGeom>
        </p:spPr>
      </p:pic>
      <p:pic>
        <p:nvPicPr>
          <p:cNvPr id="3" name="Picture 2" descr="ASQ_PPT_Elements_Design1-BackSlide_UrlNOCopyright-32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09110" y="3116348"/>
            <a:ext cx="4043450" cy="54254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494336" y="3636122"/>
            <a:ext cx="3133705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/>
            <a:r>
              <a:rPr lang="en-US" sz="3000" dirty="0">
                <a:solidFill>
                  <a:srgbClr val="1F497D">
                    <a:lumMod val="60000"/>
                    <a:lumOff val="40000"/>
                  </a:srgbClr>
                </a:solidFill>
                <a:latin typeface="Myriad Pro"/>
                <a:cs typeface="Myriad Pro"/>
              </a:rPr>
              <a:t>© </a:t>
            </a:r>
            <a:r>
              <a:rPr lang="en-US" sz="30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Myriad Pro"/>
                <a:cs typeface="Myriad Pro"/>
              </a:rPr>
              <a:t>2017 </a:t>
            </a:r>
            <a:r>
              <a:rPr lang="en-US" sz="3000" dirty="0">
                <a:solidFill>
                  <a:srgbClr val="1F497D">
                    <a:lumMod val="60000"/>
                    <a:lumOff val="40000"/>
                  </a:srgbClr>
                </a:solidFill>
                <a:latin typeface="Myriad Pro"/>
                <a:cs typeface="Myriad Pro"/>
              </a:rPr>
              <a:t>ACI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22225" y="6546961"/>
            <a:ext cx="2255768" cy="324000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solidFill>
                  <a:srgbClr val="000090"/>
                </a:solidFill>
                <a:latin typeface="+mn-lt"/>
                <a:cs typeface="Myriad Pro"/>
              </a:defRPr>
            </a:lvl1pPr>
          </a:lstStyle>
          <a:p>
            <a:fld id="{13DAD56E-802A-2646-A8DB-6610A51D0FC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ASQ_PPT_Elements_Design1-BackSlide_Logo_TopLef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84960" cy="1950720"/>
          </a:xfrm>
          <a:prstGeom prst="rect">
            <a:avLst/>
          </a:prstGeom>
        </p:spPr>
      </p:pic>
      <p:pic>
        <p:nvPicPr>
          <p:cNvPr id="14" name="Picture 13" descr="ASQ_PPT_Elements_Design1-BackSlide_UrlNOCopyright-32.jp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09110" y="3116348"/>
            <a:ext cx="4043450" cy="542544"/>
          </a:xfrm>
          <a:prstGeom prst="rect">
            <a:avLst/>
          </a:prstGeom>
        </p:spPr>
      </p:pic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192024" y="6546961"/>
            <a:ext cx="3081528" cy="3240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>
                <a:solidFill>
                  <a:prstClr val="white"/>
                </a:solidFill>
              </a:rPr>
              <a:t>© 2017 ACI</a:t>
            </a: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5" name="Picture 2" descr="C:\Studies\200103001 - ACI - Q1\ACI_ASQ_Logo_Definition.jp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4996" y="1838259"/>
            <a:ext cx="2815774" cy="1314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0185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7" name="Picture 6" descr="ASQ_PPT_Elements_Design1-CoverFooter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22" y="6509331"/>
            <a:ext cx="9144000" cy="366493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670" y="6546961"/>
            <a:ext cx="2895600" cy="3240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457200"/>
            <a:r>
              <a:rPr lang="en-US" dirty="0" smtClean="0">
                <a:solidFill>
                  <a:prstClr val="white"/>
                </a:solidFill>
              </a:rPr>
              <a:t>Annual Satisfaction Assessment – 2016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22225" y="6546961"/>
            <a:ext cx="2255768" cy="324000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457200"/>
            <a:fld id="{13DAD56E-802A-2646-A8DB-6610A51D0FC3}" type="slidenum">
              <a:rPr lang="en-US" smtClean="0"/>
              <a:pPr defTabSz="457200"/>
              <a:t>‹#›</a:t>
            </a:fld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192024" y="6546961"/>
            <a:ext cx="3081528" cy="3240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457200"/>
            <a:r>
              <a:rPr lang="en-US" dirty="0" smtClean="0">
                <a:solidFill>
                  <a:prstClr val="white"/>
                </a:solidFill>
              </a:rPr>
              <a:t>© 2017 ACI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782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81" r:id="rId5"/>
    <p:sldLayoutId id="2147483677" r:id="rId6"/>
    <p:sldLayoutId id="2147483678" r:id="rId7"/>
  </p:sldLayoutIdLst>
  <p:timing>
    <p:tnLst>
      <p:par>
        <p:cTn id="1" dur="indefinite" restart="never" nodeType="tmRoot"/>
      </p:par>
    </p:tnLst>
  </p:timing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Wingdings" panose="05000000000000000000" pitchFamily="2" charset="2"/>
        <a:buChar char="Q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7" Type="http://schemas.openxmlformats.org/officeDocument/2006/relationships/chart" Target="../charts/chart11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chart" Target="../charts/char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7" Type="http://schemas.openxmlformats.org/officeDocument/2006/relationships/chart" Target="../charts/chart15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chart" Target="../charts/char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chart" Target="../charts/chart18.xml"/><Relationship Id="rId4" Type="http://schemas.openxmlformats.org/officeDocument/2006/relationships/chart" Target="../charts/chart1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chart" Target="../charts/chart21.xml"/><Relationship Id="rId4" Type="http://schemas.openxmlformats.org/officeDocument/2006/relationships/chart" Target="../charts/chart2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slide" Target="slide15.xml"/><Relationship Id="rId18" Type="http://schemas.openxmlformats.org/officeDocument/2006/relationships/slide" Target="slide19.xml"/><Relationship Id="rId3" Type="http://schemas.openxmlformats.org/officeDocument/2006/relationships/slide" Target="slide4.xml"/><Relationship Id="rId21" Type="http://schemas.openxmlformats.org/officeDocument/2006/relationships/slide" Target="slide23.xml"/><Relationship Id="rId7" Type="http://schemas.openxmlformats.org/officeDocument/2006/relationships/slide" Target="slide9.xml"/><Relationship Id="rId12" Type="http://schemas.openxmlformats.org/officeDocument/2006/relationships/slide" Target="slide14.xml"/><Relationship Id="rId17" Type="http://schemas.openxmlformats.org/officeDocument/2006/relationships/slide" Target="slide20.xml"/><Relationship Id="rId2" Type="http://schemas.openxmlformats.org/officeDocument/2006/relationships/notesSlide" Target="../notesSlides/notesSlide2.xml"/><Relationship Id="rId16" Type="http://schemas.openxmlformats.org/officeDocument/2006/relationships/slide" Target="slide18.xml"/><Relationship Id="rId20" Type="http://schemas.openxmlformats.org/officeDocument/2006/relationships/slide" Target="slide22.xml"/><Relationship Id="rId1" Type="http://schemas.openxmlformats.org/officeDocument/2006/relationships/slideLayout" Target="../slideLayouts/slideLayout4.xml"/><Relationship Id="rId6" Type="http://schemas.openxmlformats.org/officeDocument/2006/relationships/slide" Target="slide8.xml"/><Relationship Id="rId11" Type="http://schemas.openxmlformats.org/officeDocument/2006/relationships/slide" Target="slide13.xml"/><Relationship Id="rId5" Type="http://schemas.openxmlformats.org/officeDocument/2006/relationships/slide" Target="slide6.xml"/><Relationship Id="rId15" Type="http://schemas.openxmlformats.org/officeDocument/2006/relationships/slide" Target="slide17.xml"/><Relationship Id="rId10" Type="http://schemas.openxmlformats.org/officeDocument/2006/relationships/slide" Target="slide12.xml"/><Relationship Id="rId19" Type="http://schemas.openxmlformats.org/officeDocument/2006/relationships/slide" Target="slide21.xml"/><Relationship Id="rId4" Type="http://schemas.openxmlformats.org/officeDocument/2006/relationships/slide" Target="slide5.xml"/><Relationship Id="rId9" Type="http://schemas.openxmlformats.org/officeDocument/2006/relationships/slide" Target="slide11.xml"/><Relationship Id="rId14" Type="http://schemas.openxmlformats.org/officeDocument/2006/relationships/slide" Target="slide16.xml"/><Relationship Id="rId22" Type="http://schemas.openxmlformats.org/officeDocument/2006/relationships/slide" Target="slide2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33.xml"/><Relationship Id="rId13" Type="http://schemas.openxmlformats.org/officeDocument/2006/relationships/slide" Target="slide48.xml"/><Relationship Id="rId3" Type="http://schemas.openxmlformats.org/officeDocument/2006/relationships/slide" Target="slide26.xml"/><Relationship Id="rId7" Type="http://schemas.openxmlformats.org/officeDocument/2006/relationships/slide" Target="slide31.xml"/><Relationship Id="rId12" Type="http://schemas.openxmlformats.org/officeDocument/2006/relationships/slide" Target="slide4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slide" Target="slide30.xml"/><Relationship Id="rId11" Type="http://schemas.openxmlformats.org/officeDocument/2006/relationships/slide" Target="slide36.xml"/><Relationship Id="rId5" Type="http://schemas.openxmlformats.org/officeDocument/2006/relationships/slide" Target="slide29.xml"/><Relationship Id="rId15" Type="http://schemas.openxmlformats.org/officeDocument/2006/relationships/slide" Target="slide59.xml"/><Relationship Id="rId10" Type="http://schemas.openxmlformats.org/officeDocument/2006/relationships/slide" Target="slide35.xml"/><Relationship Id="rId4" Type="http://schemas.openxmlformats.org/officeDocument/2006/relationships/slide" Target="slide27.xml"/><Relationship Id="rId9" Type="http://schemas.openxmlformats.org/officeDocument/2006/relationships/slide" Target="slide34.xml"/><Relationship Id="rId14" Type="http://schemas.openxmlformats.org/officeDocument/2006/relationships/slide" Target="slide5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.xml"/><Relationship Id="rId5" Type="http://schemas.openxmlformats.org/officeDocument/2006/relationships/image" Target="../media/image9.JPG"/><Relationship Id="rId4" Type="http://schemas.openxmlformats.org/officeDocument/2006/relationships/chart" Target="../charts/chart3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5" Type="http://schemas.openxmlformats.org/officeDocument/2006/relationships/chart" Target="../charts/chart36.xml"/><Relationship Id="rId4" Type="http://schemas.openxmlformats.org/officeDocument/2006/relationships/chart" Target="../charts/chart3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chart" Target="../charts/chart39.xml"/><Relationship Id="rId4" Type="http://schemas.openxmlformats.org/officeDocument/2006/relationships/chart" Target="../charts/chart38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0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chart" Target="../charts/chart42.xml"/><Relationship Id="rId4" Type="http://schemas.openxmlformats.org/officeDocument/2006/relationships/chart" Target="../charts/chart4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5" Type="http://schemas.openxmlformats.org/officeDocument/2006/relationships/chart" Target="../charts/chart45.xml"/><Relationship Id="rId4" Type="http://schemas.openxmlformats.org/officeDocument/2006/relationships/chart" Target="../charts/chart4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6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5" Type="http://schemas.openxmlformats.org/officeDocument/2006/relationships/chart" Target="../charts/chart48.xml"/><Relationship Id="rId4" Type="http://schemas.openxmlformats.org/officeDocument/2006/relationships/chart" Target="../charts/chart4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9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5" Type="http://schemas.openxmlformats.org/officeDocument/2006/relationships/chart" Target="../charts/chart51.xml"/><Relationship Id="rId4" Type="http://schemas.openxmlformats.org/officeDocument/2006/relationships/chart" Target="../charts/chart50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3.xml"/><Relationship Id="rId2" Type="http://schemas.openxmlformats.org/officeDocument/2006/relationships/chart" Target="../charts/chart5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image" Target="../media/image12.pn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5.xml"/><Relationship Id="rId2" Type="http://schemas.openxmlformats.org/officeDocument/2006/relationships/chart" Target="../charts/chart5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5" Type="http://schemas.openxmlformats.org/officeDocument/2006/relationships/image" Target="../media/image14.png"/><Relationship Id="rId4" Type="http://schemas.openxmlformats.org/officeDocument/2006/relationships/image" Target="../media/image9.JP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7.xml"/><Relationship Id="rId2" Type="http://schemas.openxmlformats.org/officeDocument/2006/relationships/chart" Target="../charts/chart5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9.JP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9.xml"/><Relationship Id="rId2" Type="http://schemas.openxmlformats.org/officeDocument/2006/relationships/chart" Target="../charts/chart5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9.JP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9.xlsx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2.png"/><Relationship Id="rId4" Type="http://schemas.openxmlformats.org/officeDocument/2006/relationships/image" Target="../media/image21.emf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0.xlsx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2.png"/><Relationship Id="rId4" Type="http://schemas.openxmlformats.org/officeDocument/2006/relationships/image" Target="../media/image23.emf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7" Type="http://schemas.openxmlformats.org/officeDocument/2006/relationships/image" Target="../media/image12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1402107" y="3654494"/>
            <a:ext cx="7403494" cy="57984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 dirty="0" smtClean="0"/>
              <a:t>Based on 2016 data</a:t>
            </a:r>
            <a:endParaRPr lang="en-US" sz="24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192024" y="6546961"/>
            <a:ext cx="3081528" cy="324000"/>
          </a:xfrm>
        </p:spPr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© 2017 ACI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390732" y="2187854"/>
            <a:ext cx="7414871" cy="1017288"/>
          </a:xfrm>
        </p:spPr>
        <p:txBody>
          <a:bodyPr>
            <a:noAutofit/>
          </a:bodyPr>
          <a:lstStyle/>
          <a:p>
            <a:pPr>
              <a:lnSpc>
                <a:spcPts val="4600"/>
              </a:lnSpc>
              <a:spcBef>
                <a:spcPts val="600"/>
              </a:spcBef>
              <a:defRPr/>
            </a:pPr>
            <a:r>
              <a:rPr lang="en-US" sz="3200" b="1" dirty="0"/>
              <a:t/>
            </a:r>
            <a:br>
              <a:rPr lang="en-US" sz="3200" b="1" dirty="0"/>
            </a:br>
            <a:r>
              <a:rPr lang="en-US" sz="3600" b="1" dirty="0" smtClean="0"/>
              <a:t>ATL – </a:t>
            </a:r>
            <a:r>
              <a:rPr lang="en-US" sz="3600" b="1" dirty="0"/>
              <a:t>Annual Satisfaction Assessment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9909956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759220086"/>
              </p:ext>
            </p:extLst>
          </p:nvPr>
        </p:nvGraphicFramePr>
        <p:xfrm>
          <a:off x="1846053" y="1530709"/>
          <a:ext cx="5110171" cy="48049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6083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ATL – Overall Satisfaction Analysis</a:t>
            </a:r>
            <a:r>
              <a:rPr lang="en-US" altLang="en-US" dirty="0">
                <a:solidFill>
                  <a:srgbClr val="1F497D">
                    <a:lumMod val="60000"/>
                    <a:lumOff val="4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en-US" dirty="0">
                <a:solidFill>
                  <a:srgbClr val="1F497D">
                    <a:lumMod val="60000"/>
                    <a:lumOff val="4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 smtClean="0">
                <a:solidFill>
                  <a:srgbClr val="1F497D">
                    <a:lumMod val="60000"/>
                    <a:lumOff val="40000"/>
                  </a:srgbClr>
                </a:solidFill>
              </a:rPr>
              <a:t>Analysis </a:t>
            </a:r>
            <a:r>
              <a:rPr lang="en-US" sz="2000" dirty="0">
                <a:solidFill>
                  <a:srgbClr val="1F497D">
                    <a:lumMod val="60000"/>
                    <a:lumOff val="40000"/>
                  </a:srgbClr>
                </a:solidFill>
              </a:rPr>
              <a:t>for </a:t>
            </a:r>
            <a:r>
              <a:rPr lang="en-US" sz="2000" dirty="0" smtClean="0">
                <a:solidFill>
                  <a:srgbClr val="1F497D">
                    <a:lumMod val="60000"/>
                    <a:lumOff val="40000"/>
                  </a:srgbClr>
                </a:solidFill>
              </a:rPr>
              <a:t>Segments </a:t>
            </a:r>
            <a:r>
              <a:rPr lang="en-US" sz="2000" dirty="0">
                <a:solidFill>
                  <a:srgbClr val="1F497D">
                    <a:lumMod val="60000"/>
                    <a:lumOff val="40000"/>
                  </a:srgbClr>
                </a:solidFill>
              </a:rPr>
              <a:t>– </a:t>
            </a:r>
            <a:r>
              <a:rPr lang="en-US" sz="2000" dirty="0" smtClean="0">
                <a:solidFill>
                  <a:srgbClr val="1F497D">
                    <a:lumMod val="60000"/>
                    <a:lumOff val="40000"/>
                  </a:srgbClr>
                </a:solidFill>
              </a:rPr>
              <a:t>Trip Reason</a:t>
            </a:r>
            <a:endParaRPr lang="en-US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622225" y="6537534"/>
            <a:ext cx="2255768" cy="324000"/>
          </a:xfrm>
        </p:spPr>
        <p:txBody>
          <a:bodyPr/>
          <a:lstStyle/>
          <a:p>
            <a:fld id="{F76265A1-0085-4172-B257-78E89B106F77}" type="slidenum">
              <a:rPr lang="en-AU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10</a:t>
            </a:fld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© 2017 ACI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3869670" y="6546961"/>
            <a:ext cx="2895600" cy="324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prstClr val="white"/>
                </a:solidFill>
              </a:rPr>
              <a:t>ATL </a:t>
            </a:r>
            <a:r>
              <a:rPr lang="en-US" dirty="0">
                <a:solidFill>
                  <a:prstClr val="white"/>
                </a:solidFill>
              </a:rPr>
              <a:t>– </a:t>
            </a:r>
            <a:r>
              <a:rPr lang="en-US" dirty="0" smtClean="0">
                <a:solidFill>
                  <a:prstClr val="white"/>
                </a:solidFill>
              </a:rPr>
              <a:t>Annual Satisfaction Assessment </a:t>
            </a:r>
            <a:r>
              <a:rPr lang="en-US" dirty="0">
                <a:solidFill>
                  <a:prstClr val="white"/>
                </a:solidFill>
              </a:rPr>
              <a:t>– </a:t>
            </a:r>
            <a:r>
              <a:rPr lang="en-US" dirty="0" smtClean="0">
                <a:solidFill>
                  <a:prstClr val="white"/>
                </a:solidFill>
              </a:rPr>
              <a:t>2016</a:t>
            </a:r>
            <a:endParaRPr lang="en-US" dirty="0">
              <a:solidFill>
                <a:prstClr val="white"/>
              </a:solidFill>
            </a:endParaRPr>
          </a:p>
        </p:txBody>
      </p:sp>
      <p:graphicFrame>
        <p:nvGraphicFramePr>
          <p:cNvPr id="13" name="Chart 12"/>
          <p:cNvGraphicFramePr/>
          <p:nvPr>
            <p:extLst>
              <p:ext uri="{D42A27DB-BD31-4B8C-83A1-F6EECF244321}">
                <p14:modId xmlns:p14="http://schemas.microsoft.com/office/powerpoint/2010/main" val="2318152220"/>
              </p:ext>
            </p:extLst>
          </p:nvPr>
        </p:nvGraphicFramePr>
        <p:xfrm>
          <a:off x="6019052" y="1933620"/>
          <a:ext cx="2986465" cy="2148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Chart 14"/>
          <p:cNvGraphicFramePr/>
          <p:nvPr>
            <p:extLst>
              <p:ext uri="{D42A27DB-BD31-4B8C-83A1-F6EECF244321}">
                <p14:modId xmlns:p14="http://schemas.microsoft.com/office/powerpoint/2010/main" val="1575473584"/>
              </p:ext>
            </p:extLst>
          </p:nvPr>
        </p:nvGraphicFramePr>
        <p:xfrm>
          <a:off x="163039" y="4221042"/>
          <a:ext cx="2986465" cy="2148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787327" y="1060572"/>
            <a:ext cx="50979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Total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"/>
          <p:cNvSpPr txBox="1"/>
          <p:nvPr/>
        </p:nvSpPr>
        <p:spPr>
          <a:xfrm>
            <a:off x="7312751" y="5993183"/>
            <a:ext cx="158267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CA" sz="900" i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Note:</a:t>
            </a:r>
          </a:p>
          <a:p>
            <a:pPr defTabSz="457200"/>
            <a:r>
              <a:rPr lang="en-CA" sz="900" i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</a:t>
            </a:r>
            <a:r>
              <a:rPr lang="en-CA" sz="9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ase is 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900" i="1" dirty="0" smtClean="0">
                <a:latin typeface="Arial" panose="020B0604020202020204" pitchFamily="34" charset="0"/>
                <a:cs typeface="Arial" panose="020B0604020202020204" pitchFamily="34" charset="0"/>
              </a:rPr>
              <a:t>espondents 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providing a valid </a:t>
            </a:r>
            <a:r>
              <a:rPr lang="en-US" sz="900" i="1" dirty="0" smtClean="0">
                <a:latin typeface="Arial" panose="020B0604020202020204" pitchFamily="34" charset="0"/>
                <a:cs typeface="Arial" panose="020B0604020202020204" pitchFamily="34" charset="0"/>
              </a:rPr>
              <a:t>response.</a:t>
            </a:r>
            <a:endParaRPr lang="en-CA" sz="900" i="1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19" name="Group 7"/>
          <p:cNvGrpSpPr/>
          <p:nvPr/>
        </p:nvGrpSpPr>
        <p:grpSpPr>
          <a:xfrm>
            <a:off x="6614027" y="298474"/>
            <a:ext cx="433168" cy="422785"/>
            <a:chOff x="8529629" y="82509"/>
            <a:chExt cx="525656" cy="501691"/>
          </a:xfrm>
          <a:solidFill>
            <a:srgbClr val="003A8C"/>
          </a:solidFill>
        </p:grpSpPr>
        <p:sp>
          <p:nvSpPr>
            <p:cNvPr id="20" name="Freeform 6"/>
            <p:cNvSpPr>
              <a:spLocks/>
            </p:cNvSpPr>
            <p:nvPr/>
          </p:nvSpPr>
          <p:spPr bwMode="auto">
            <a:xfrm>
              <a:off x="8683012" y="82509"/>
              <a:ext cx="372273" cy="501691"/>
            </a:xfrm>
            <a:custGeom>
              <a:avLst/>
              <a:gdLst>
                <a:gd name="T0" fmla="*/ 1 w 124"/>
                <a:gd name="T1" fmla="*/ 158 h 167"/>
                <a:gd name="T2" fmla="*/ 5 w 124"/>
                <a:gd name="T3" fmla="*/ 158 h 167"/>
                <a:gd name="T4" fmla="*/ 11 w 124"/>
                <a:gd name="T5" fmla="*/ 158 h 167"/>
                <a:gd name="T6" fmla="*/ 23 w 124"/>
                <a:gd name="T7" fmla="*/ 159 h 167"/>
                <a:gd name="T8" fmla="*/ 59 w 124"/>
                <a:gd name="T9" fmla="*/ 166 h 167"/>
                <a:gd name="T10" fmla="*/ 92 w 124"/>
                <a:gd name="T11" fmla="*/ 166 h 167"/>
                <a:gd name="T12" fmla="*/ 108 w 124"/>
                <a:gd name="T13" fmla="*/ 161 h 167"/>
                <a:gd name="T14" fmla="*/ 112 w 124"/>
                <a:gd name="T15" fmla="*/ 147 h 167"/>
                <a:gd name="T16" fmla="*/ 113 w 124"/>
                <a:gd name="T17" fmla="*/ 141 h 167"/>
                <a:gd name="T18" fmla="*/ 118 w 124"/>
                <a:gd name="T19" fmla="*/ 134 h 167"/>
                <a:gd name="T20" fmla="*/ 117 w 124"/>
                <a:gd name="T21" fmla="*/ 123 h 167"/>
                <a:gd name="T22" fmla="*/ 118 w 124"/>
                <a:gd name="T23" fmla="*/ 119 h 167"/>
                <a:gd name="T24" fmla="*/ 123 w 124"/>
                <a:gd name="T25" fmla="*/ 111 h 167"/>
                <a:gd name="T26" fmla="*/ 121 w 124"/>
                <a:gd name="T27" fmla="*/ 100 h 167"/>
                <a:gd name="T28" fmla="*/ 120 w 124"/>
                <a:gd name="T29" fmla="*/ 98 h 167"/>
                <a:gd name="T30" fmla="*/ 122 w 124"/>
                <a:gd name="T31" fmla="*/ 92 h 167"/>
                <a:gd name="T32" fmla="*/ 124 w 124"/>
                <a:gd name="T33" fmla="*/ 86 h 167"/>
                <a:gd name="T34" fmla="*/ 123 w 124"/>
                <a:gd name="T35" fmla="*/ 81 h 167"/>
                <a:gd name="T36" fmla="*/ 117 w 124"/>
                <a:gd name="T37" fmla="*/ 74 h 167"/>
                <a:gd name="T38" fmla="*/ 101 w 124"/>
                <a:gd name="T39" fmla="*/ 73 h 167"/>
                <a:gd name="T40" fmla="*/ 79 w 124"/>
                <a:gd name="T41" fmla="*/ 74 h 167"/>
                <a:gd name="T42" fmla="*/ 67 w 124"/>
                <a:gd name="T43" fmla="*/ 68 h 167"/>
                <a:gd name="T44" fmla="*/ 71 w 124"/>
                <a:gd name="T45" fmla="*/ 54 h 167"/>
                <a:gd name="T46" fmla="*/ 81 w 124"/>
                <a:gd name="T47" fmla="*/ 29 h 167"/>
                <a:gd name="T48" fmla="*/ 75 w 124"/>
                <a:gd name="T49" fmla="*/ 5 h 167"/>
                <a:gd name="T50" fmla="*/ 66 w 124"/>
                <a:gd name="T51" fmla="*/ 2 h 167"/>
                <a:gd name="T52" fmla="*/ 59 w 124"/>
                <a:gd name="T53" fmla="*/ 2 h 167"/>
                <a:gd name="T54" fmla="*/ 58 w 124"/>
                <a:gd name="T55" fmla="*/ 10 h 167"/>
                <a:gd name="T56" fmla="*/ 58 w 124"/>
                <a:gd name="T57" fmla="*/ 21 h 167"/>
                <a:gd name="T58" fmla="*/ 41 w 124"/>
                <a:gd name="T59" fmla="*/ 47 h 167"/>
                <a:gd name="T60" fmla="*/ 22 w 124"/>
                <a:gd name="T61" fmla="*/ 77 h 167"/>
                <a:gd name="T62" fmla="*/ 8 w 124"/>
                <a:gd name="T63" fmla="*/ 92 h 167"/>
                <a:gd name="T64" fmla="*/ 5 w 124"/>
                <a:gd name="T65" fmla="*/ 92 h 167"/>
                <a:gd name="T66" fmla="*/ 0 w 124"/>
                <a:gd name="T67" fmla="*/ 92 h 167"/>
                <a:gd name="T68" fmla="*/ 0 w 124"/>
                <a:gd name="T69" fmla="*/ 158 h 167"/>
                <a:gd name="T70" fmla="*/ 1 w 124"/>
                <a:gd name="T71" fmla="*/ 158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24" h="167">
                  <a:moveTo>
                    <a:pt x="1" y="158"/>
                  </a:moveTo>
                  <a:cubicBezTo>
                    <a:pt x="1" y="158"/>
                    <a:pt x="2" y="158"/>
                    <a:pt x="5" y="158"/>
                  </a:cubicBezTo>
                  <a:cubicBezTo>
                    <a:pt x="7" y="158"/>
                    <a:pt x="9" y="158"/>
                    <a:pt x="11" y="158"/>
                  </a:cubicBezTo>
                  <a:cubicBezTo>
                    <a:pt x="15" y="158"/>
                    <a:pt x="19" y="158"/>
                    <a:pt x="23" y="159"/>
                  </a:cubicBezTo>
                  <a:cubicBezTo>
                    <a:pt x="35" y="160"/>
                    <a:pt x="47" y="164"/>
                    <a:pt x="59" y="166"/>
                  </a:cubicBezTo>
                  <a:cubicBezTo>
                    <a:pt x="73" y="167"/>
                    <a:pt x="82" y="167"/>
                    <a:pt x="92" y="166"/>
                  </a:cubicBezTo>
                  <a:cubicBezTo>
                    <a:pt x="98" y="166"/>
                    <a:pt x="103" y="166"/>
                    <a:pt x="108" y="161"/>
                  </a:cubicBezTo>
                  <a:cubicBezTo>
                    <a:pt x="111" y="158"/>
                    <a:pt x="113" y="152"/>
                    <a:pt x="112" y="147"/>
                  </a:cubicBezTo>
                  <a:cubicBezTo>
                    <a:pt x="111" y="144"/>
                    <a:pt x="110" y="144"/>
                    <a:pt x="113" y="141"/>
                  </a:cubicBezTo>
                  <a:cubicBezTo>
                    <a:pt x="115" y="140"/>
                    <a:pt x="117" y="137"/>
                    <a:pt x="118" y="134"/>
                  </a:cubicBezTo>
                  <a:cubicBezTo>
                    <a:pt x="119" y="131"/>
                    <a:pt x="119" y="126"/>
                    <a:pt x="117" y="123"/>
                  </a:cubicBezTo>
                  <a:cubicBezTo>
                    <a:pt x="117" y="120"/>
                    <a:pt x="118" y="119"/>
                    <a:pt x="118" y="119"/>
                  </a:cubicBezTo>
                  <a:cubicBezTo>
                    <a:pt x="120" y="116"/>
                    <a:pt x="122" y="114"/>
                    <a:pt x="123" y="111"/>
                  </a:cubicBezTo>
                  <a:cubicBezTo>
                    <a:pt x="124" y="107"/>
                    <a:pt x="123" y="104"/>
                    <a:pt x="121" y="100"/>
                  </a:cubicBezTo>
                  <a:cubicBezTo>
                    <a:pt x="121" y="99"/>
                    <a:pt x="120" y="99"/>
                    <a:pt x="120" y="98"/>
                  </a:cubicBezTo>
                  <a:cubicBezTo>
                    <a:pt x="119" y="95"/>
                    <a:pt x="121" y="94"/>
                    <a:pt x="122" y="92"/>
                  </a:cubicBezTo>
                  <a:cubicBezTo>
                    <a:pt x="123" y="90"/>
                    <a:pt x="123" y="88"/>
                    <a:pt x="124" y="86"/>
                  </a:cubicBezTo>
                  <a:cubicBezTo>
                    <a:pt x="124" y="85"/>
                    <a:pt x="124" y="83"/>
                    <a:pt x="123" y="81"/>
                  </a:cubicBezTo>
                  <a:cubicBezTo>
                    <a:pt x="123" y="78"/>
                    <a:pt x="120" y="75"/>
                    <a:pt x="117" y="74"/>
                  </a:cubicBezTo>
                  <a:cubicBezTo>
                    <a:pt x="112" y="72"/>
                    <a:pt x="106" y="72"/>
                    <a:pt x="101" y="73"/>
                  </a:cubicBezTo>
                  <a:cubicBezTo>
                    <a:pt x="94" y="73"/>
                    <a:pt x="86" y="74"/>
                    <a:pt x="79" y="74"/>
                  </a:cubicBezTo>
                  <a:cubicBezTo>
                    <a:pt x="72" y="74"/>
                    <a:pt x="68" y="71"/>
                    <a:pt x="67" y="68"/>
                  </a:cubicBezTo>
                  <a:cubicBezTo>
                    <a:pt x="67" y="65"/>
                    <a:pt x="68" y="62"/>
                    <a:pt x="71" y="54"/>
                  </a:cubicBezTo>
                  <a:cubicBezTo>
                    <a:pt x="73" y="46"/>
                    <a:pt x="78" y="40"/>
                    <a:pt x="81" y="29"/>
                  </a:cubicBezTo>
                  <a:cubicBezTo>
                    <a:pt x="83" y="21"/>
                    <a:pt x="81" y="11"/>
                    <a:pt x="75" y="5"/>
                  </a:cubicBezTo>
                  <a:cubicBezTo>
                    <a:pt x="72" y="3"/>
                    <a:pt x="69" y="2"/>
                    <a:pt x="66" y="2"/>
                  </a:cubicBezTo>
                  <a:cubicBezTo>
                    <a:pt x="65" y="1"/>
                    <a:pt x="60" y="0"/>
                    <a:pt x="59" y="2"/>
                  </a:cubicBezTo>
                  <a:cubicBezTo>
                    <a:pt x="58" y="4"/>
                    <a:pt x="58" y="8"/>
                    <a:pt x="58" y="10"/>
                  </a:cubicBezTo>
                  <a:cubicBezTo>
                    <a:pt x="58" y="14"/>
                    <a:pt x="58" y="18"/>
                    <a:pt x="58" y="21"/>
                  </a:cubicBezTo>
                  <a:cubicBezTo>
                    <a:pt x="57" y="32"/>
                    <a:pt x="48" y="40"/>
                    <a:pt x="41" y="47"/>
                  </a:cubicBezTo>
                  <a:cubicBezTo>
                    <a:pt x="32" y="56"/>
                    <a:pt x="29" y="64"/>
                    <a:pt x="22" y="77"/>
                  </a:cubicBezTo>
                  <a:cubicBezTo>
                    <a:pt x="15" y="91"/>
                    <a:pt x="8" y="92"/>
                    <a:pt x="8" y="92"/>
                  </a:cubicBezTo>
                  <a:cubicBezTo>
                    <a:pt x="7" y="92"/>
                    <a:pt x="6" y="92"/>
                    <a:pt x="5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Freeform 7"/>
            <p:cNvSpPr>
              <a:spLocks noEditPoints="1"/>
            </p:cNvSpPr>
            <p:nvPr/>
          </p:nvSpPr>
          <p:spPr bwMode="auto">
            <a:xfrm>
              <a:off x="8529629" y="345416"/>
              <a:ext cx="137406" cy="226879"/>
            </a:xfrm>
            <a:custGeom>
              <a:avLst/>
              <a:gdLst>
                <a:gd name="T0" fmla="*/ 1 w 46"/>
                <a:gd name="T1" fmla="*/ 0 h 76"/>
                <a:gd name="T2" fmla="*/ 1 w 46"/>
                <a:gd name="T3" fmla="*/ 34 h 76"/>
                <a:gd name="T4" fmla="*/ 12 w 46"/>
                <a:gd name="T5" fmla="*/ 76 h 76"/>
                <a:gd name="T6" fmla="*/ 46 w 46"/>
                <a:gd name="T7" fmla="*/ 76 h 76"/>
                <a:gd name="T8" fmla="*/ 46 w 46"/>
                <a:gd name="T9" fmla="*/ 0 h 76"/>
                <a:gd name="T10" fmla="*/ 1 w 46"/>
                <a:gd name="T11" fmla="*/ 0 h 76"/>
                <a:gd name="T12" fmla="*/ 27 w 46"/>
                <a:gd name="T13" fmla="*/ 68 h 76"/>
                <a:gd name="T14" fmla="*/ 21 w 46"/>
                <a:gd name="T15" fmla="*/ 62 h 76"/>
                <a:gd name="T16" fmla="*/ 27 w 46"/>
                <a:gd name="T17" fmla="*/ 55 h 76"/>
                <a:gd name="T18" fmla="*/ 34 w 46"/>
                <a:gd name="T19" fmla="*/ 62 h 76"/>
                <a:gd name="T20" fmla="*/ 27 w 46"/>
                <a:gd name="T21" fmla="*/ 68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6" h="76">
                  <a:moveTo>
                    <a:pt x="1" y="0"/>
                  </a:moveTo>
                  <a:cubicBezTo>
                    <a:pt x="1" y="0"/>
                    <a:pt x="0" y="31"/>
                    <a:pt x="1" y="34"/>
                  </a:cubicBezTo>
                  <a:cubicBezTo>
                    <a:pt x="2" y="37"/>
                    <a:pt x="7" y="76"/>
                    <a:pt x="12" y="76"/>
                  </a:cubicBezTo>
                  <a:cubicBezTo>
                    <a:pt x="16" y="76"/>
                    <a:pt x="46" y="76"/>
                    <a:pt x="46" y="76"/>
                  </a:cubicBezTo>
                  <a:cubicBezTo>
                    <a:pt x="46" y="0"/>
                    <a:pt x="46" y="0"/>
                    <a:pt x="46" y="0"/>
                  </a:cubicBezTo>
                  <a:lnTo>
                    <a:pt x="1" y="0"/>
                  </a:lnTo>
                  <a:close/>
                  <a:moveTo>
                    <a:pt x="27" y="68"/>
                  </a:moveTo>
                  <a:cubicBezTo>
                    <a:pt x="24" y="68"/>
                    <a:pt x="21" y="65"/>
                    <a:pt x="21" y="62"/>
                  </a:cubicBezTo>
                  <a:cubicBezTo>
                    <a:pt x="21" y="58"/>
                    <a:pt x="24" y="55"/>
                    <a:pt x="27" y="55"/>
                  </a:cubicBezTo>
                  <a:cubicBezTo>
                    <a:pt x="31" y="55"/>
                    <a:pt x="34" y="58"/>
                    <a:pt x="34" y="62"/>
                  </a:cubicBezTo>
                  <a:cubicBezTo>
                    <a:pt x="34" y="65"/>
                    <a:pt x="31" y="68"/>
                    <a:pt x="27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431760" y="5738401"/>
            <a:ext cx="3647311" cy="860662"/>
            <a:chOff x="1647061" y="5652398"/>
            <a:chExt cx="3647311" cy="860662"/>
          </a:xfrm>
        </p:grpSpPr>
        <p:sp>
          <p:nvSpPr>
            <p:cNvPr id="23" name="Textfeld 27"/>
            <p:cNvSpPr txBox="1"/>
            <p:nvPr/>
          </p:nvSpPr>
          <p:spPr>
            <a:xfrm>
              <a:off x="3340410" y="5894237"/>
              <a:ext cx="396000" cy="3600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tx1"/>
              </a:solidFill>
            </a:ln>
          </p:spPr>
          <p:txBody>
            <a:bodyPr wrap="square" lIns="86402" tIns="43201" rIns="86402" bIns="43201" rtlCol="0">
              <a:spAutoFit/>
            </a:bodyPr>
            <a:lstStyle/>
            <a:p>
              <a:endParaRPr lang="de-DE" dirty="0"/>
            </a:p>
          </p:txBody>
        </p:sp>
        <p:sp>
          <p:nvSpPr>
            <p:cNvPr id="24" name="Textfeld 4"/>
            <p:cNvSpPr txBox="1"/>
            <p:nvPr/>
          </p:nvSpPr>
          <p:spPr>
            <a:xfrm>
              <a:off x="3361676" y="5751166"/>
              <a:ext cx="621873" cy="728201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lIns="17008" tIns="17008" rIns="17008" bIns="17008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de-DE" sz="3800" dirty="0">
                  <a:sym typeface="Wingdings"/>
                </a:rPr>
                <a:t></a:t>
              </a:r>
              <a:endParaRPr lang="de-DE" sz="3800" dirty="0"/>
            </a:p>
          </p:txBody>
        </p:sp>
        <p:sp>
          <p:nvSpPr>
            <p:cNvPr id="25" name="Textfeld 27"/>
            <p:cNvSpPr txBox="1"/>
            <p:nvPr/>
          </p:nvSpPr>
          <p:spPr>
            <a:xfrm>
              <a:off x="4709307" y="5892115"/>
              <a:ext cx="396000" cy="364245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tx1"/>
              </a:solidFill>
            </a:ln>
          </p:spPr>
          <p:txBody>
            <a:bodyPr wrap="square" lIns="86402" tIns="43201" rIns="86402" bIns="43201" rtlCol="0">
              <a:spAutoFit/>
            </a:bodyPr>
            <a:lstStyle>
              <a:defPPr>
                <a:defRPr lang="en-US"/>
              </a:defPPr>
            </a:lstStyle>
            <a:p>
              <a:endParaRPr lang="de-DE" dirty="0"/>
            </a:p>
          </p:txBody>
        </p:sp>
        <p:sp>
          <p:nvSpPr>
            <p:cNvPr id="26" name="Textfeld 3"/>
            <p:cNvSpPr txBox="1"/>
            <p:nvPr/>
          </p:nvSpPr>
          <p:spPr>
            <a:xfrm>
              <a:off x="4672499" y="5784859"/>
              <a:ext cx="621873" cy="728201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lIns="86402" tIns="43201" rIns="86402" bIns="43201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de-DE" sz="3800" dirty="0">
                  <a:sym typeface="Wingdings"/>
                </a:rPr>
                <a:t></a:t>
              </a:r>
              <a:endParaRPr lang="de-DE" sz="3800" dirty="0"/>
            </a:p>
          </p:txBody>
        </p:sp>
        <p:sp>
          <p:nvSpPr>
            <p:cNvPr id="27" name="Textfeld 20"/>
            <p:cNvSpPr txBox="1"/>
            <p:nvPr/>
          </p:nvSpPr>
          <p:spPr>
            <a:xfrm>
              <a:off x="1647061" y="5912782"/>
              <a:ext cx="1616913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900" i="1" u="sng" dirty="0" smtClean="0">
                  <a:latin typeface="Arial" pitchFamily="34" charset="0"/>
                  <a:cs typeface="Arial" pitchFamily="34" charset="0"/>
                </a:rPr>
                <a:t>Colour Coding:</a:t>
              </a:r>
            </a:p>
            <a:p>
              <a:r>
                <a:rPr lang="de-DE" sz="900" i="1" dirty="0" smtClean="0">
                  <a:latin typeface="Arial" pitchFamily="34" charset="0"/>
                  <a:cs typeface="Arial" pitchFamily="34" charset="0"/>
                </a:rPr>
                <a:t>Percentage of survey participants with scores of...</a:t>
              </a:r>
              <a:endParaRPr lang="de-DE" sz="900" i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Textfeld 22"/>
            <p:cNvSpPr txBox="1"/>
            <p:nvPr/>
          </p:nvSpPr>
          <p:spPr>
            <a:xfrm>
              <a:off x="3983247" y="6237353"/>
              <a:ext cx="5040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000" dirty="0" smtClean="0">
                  <a:latin typeface="Arial" pitchFamily="34" charset="0"/>
                  <a:cs typeface="Arial" pitchFamily="34" charset="0"/>
                </a:rPr>
                <a:t>3</a:t>
              </a:r>
              <a:endParaRPr lang="de-DE" sz="1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Textfeld 23"/>
            <p:cNvSpPr txBox="1"/>
            <p:nvPr/>
          </p:nvSpPr>
          <p:spPr>
            <a:xfrm>
              <a:off x="3194177" y="6237353"/>
              <a:ext cx="70994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000" dirty="0" smtClean="0">
                  <a:latin typeface="Arial" pitchFamily="34" charset="0"/>
                  <a:cs typeface="Arial" pitchFamily="34" charset="0"/>
                </a:rPr>
                <a:t>1 or 2</a:t>
              </a:r>
              <a:endParaRPr lang="de-DE" sz="1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Textfeld 27"/>
            <p:cNvSpPr txBox="1"/>
            <p:nvPr/>
          </p:nvSpPr>
          <p:spPr>
            <a:xfrm>
              <a:off x="4024858" y="5892115"/>
              <a:ext cx="396000" cy="364245"/>
            </a:xfrm>
            <a:prstGeom prst="rect">
              <a:avLst/>
            </a:prstGeom>
            <a:solidFill>
              <a:srgbClr val="FFC819"/>
            </a:solidFill>
            <a:ln>
              <a:solidFill>
                <a:schemeClr val="tx1"/>
              </a:solidFill>
            </a:ln>
          </p:spPr>
          <p:txBody>
            <a:bodyPr wrap="square" lIns="86402" tIns="43201" rIns="86402" bIns="43201" rtlCol="0">
              <a:spAutoFit/>
            </a:bodyPr>
            <a:lstStyle>
              <a:defPPr>
                <a:defRPr lang="en-US"/>
              </a:defPPr>
            </a:lstStyle>
            <a:p>
              <a:endParaRPr lang="de-DE" dirty="0"/>
            </a:p>
          </p:txBody>
        </p:sp>
        <p:sp>
          <p:nvSpPr>
            <p:cNvPr id="31" name="Textfeld 2"/>
            <p:cNvSpPr txBox="1"/>
            <p:nvPr/>
          </p:nvSpPr>
          <p:spPr>
            <a:xfrm>
              <a:off x="3882400" y="5652398"/>
              <a:ext cx="940992" cy="638200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vert="vert270" wrap="square" lIns="86402" tIns="43201" rIns="86402" bIns="43201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de-DE" sz="3800" dirty="0">
                  <a:sym typeface="Wingdings"/>
                </a:rPr>
                <a:t></a:t>
              </a:r>
              <a:endParaRPr lang="de-DE" sz="3800" dirty="0"/>
            </a:p>
          </p:txBody>
        </p:sp>
        <p:sp>
          <p:nvSpPr>
            <p:cNvPr id="32" name="Textfeld 21"/>
            <p:cNvSpPr txBox="1"/>
            <p:nvPr/>
          </p:nvSpPr>
          <p:spPr>
            <a:xfrm>
              <a:off x="4555786" y="6237353"/>
              <a:ext cx="70994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000" dirty="0" smtClean="0">
                  <a:latin typeface="Arial" pitchFamily="34" charset="0"/>
                  <a:cs typeface="Arial" pitchFamily="34" charset="0"/>
                </a:rPr>
                <a:t>4 or 5</a:t>
              </a:r>
              <a:endParaRPr lang="de-DE" sz="10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826506" y="4069376"/>
            <a:ext cx="15830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Leisure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750255" y="3999301"/>
            <a:ext cx="15830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Business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185" y="3334983"/>
            <a:ext cx="764964" cy="75600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3047" y="4289948"/>
            <a:ext cx="720000" cy="720000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0" y="5138928"/>
            <a:ext cx="64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defRPr/>
            </a:pPr>
            <a:r>
              <a:rPr lang="en-CA" sz="700" dirty="0" smtClean="0">
                <a:latin typeface="Arial" panose="020B0604020202020204" pitchFamily="34" charset="0"/>
                <a:cs typeface="Arial" panose="020B0604020202020204" pitchFamily="34" charset="0"/>
              </a:rPr>
              <a:t>Base</a:t>
            </a:r>
            <a:endParaRPr lang="en-CA" sz="7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457200">
              <a:defRPr/>
            </a:pPr>
            <a:r>
              <a:rPr lang="en-CA" sz="7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= 1941</a:t>
            </a:r>
            <a:endParaRPr lang="en-CA" sz="7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503920" y="2825496"/>
            <a:ext cx="64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defRPr/>
            </a:pPr>
            <a:r>
              <a:rPr lang="en-CA" sz="700" dirty="0" smtClean="0">
                <a:latin typeface="Arial" panose="020B0604020202020204" pitchFamily="34" charset="0"/>
                <a:cs typeface="Arial" panose="020B0604020202020204" pitchFamily="34" charset="0"/>
              </a:rPr>
              <a:t>Base</a:t>
            </a:r>
            <a:endParaRPr lang="en-CA" sz="7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457200">
              <a:defRPr/>
            </a:pPr>
            <a:r>
              <a:rPr lang="en-CA" sz="7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= 1441</a:t>
            </a:r>
            <a:endParaRPr lang="en-CA" sz="7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0" name="Chart 39"/>
          <p:cNvGraphicFramePr/>
          <p:nvPr>
            <p:extLst>
              <p:ext uri="{D42A27DB-BD31-4B8C-83A1-F6EECF244321}">
                <p14:modId xmlns:p14="http://schemas.microsoft.com/office/powerpoint/2010/main" val="3267254110"/>
              </p:ext>
            </p:extLst>
          </p:nvPr>
        </p:nvGraphicFramePr>
        <p:xfrm>
          <a:off x="1787326" y="935470"/>
          <a:ext cx="5187052" cy="13112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41" name="TextBox 40"/>
          <p:cNvSpPr txBox="1"/>
          <p:nvPr/>
        </p:nvSpPr>
        <p:spPr>
          <a:xfrm>
            <a:off x="6768134" y="1379775"/>
            <a:ext cx="10382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defRPr/>
            </a:pPr>
            <a:r>
              <a:rPr lang="en-CA" sz="1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</a:t>
            </a:r>
            <a:endParaRPr lang="en-CA" sz="1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457200">
              <a:defRPr/>
            </a:pPr>
            <a:r>
              <a:rPr lang="en-CA" sz="1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= 3910</a:t>
            </a:r>
            <a:endParaRPr lang="en-CA" sz="1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6413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884339267"/>
              </p:ext>
            </p:extLst>
          </p:nvPr>
        </p:nvGraphicFramePr>
        <p:xfrm>
          <a:off x="1846053" y="1530709"/>
          <a:ext cx="5110171" cy="48049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6083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ATL – Overall Satisfaction Analysis</a:t>
            </a:r>
            <a:r>
              <a:rPr lang="en-US" altLang="en-US" dirty="0">
                <a:solidFill>
                  <a:srgbClr val="1F497D">
                    <a:lumMod val="60000"/>
                    <a:lumOff val="4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en-US" dirty="0">
                <a:solidFill>
                  <a:srgbClr val="1F497D">
                    <a:lumMod val="60000"/>
                    <a:lumOff val="4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 smtClean="0">
                <a:solidFill>
                  <a:srgbClr val="1F497D">
                    <a:lumMod val="60000"/>
                    <a:lumOff val="40000"/>
                  </a:srgbClr>
                </a:solidFill>
              </a:rPr>
              <a:t>Analysis </a:t>
            </a:r>
            <a:r>
              <a:rPr lang="en-US" sz="2000" dirty="0">
                <a:solidFill>
                  <a:srgbClr val="1F497D">
                    <a:lumMod val="60000"/>
                    <a:lumOff val="40000"/>
                  </a:srgbClr>
                </a:solidFill>
              </a:rPr>
              <a:t>for </a:t>
            </a:r>
            <a:r>
              <a:rPr lang="en-US" sz="2000" dirty="0" smtClean="0">
                <a:solidFill>
                  <a:srgbClr val="1F497D">
                    <a:lumMod val="60000"/>
                    <a:lumOff val="40000"/>
                  </a:srgbClr>
                </a:solidFill>
              </a:rPr>
              <a:t>Segments </a:t>
            </a:r>
            <a:r>
              <a:rPr lang="en-US" sz="2000" dirty="0">
                <a:solidFill>
                  <a:srgbClr val="1F497D">
                    <a:lumMod val="60000"/>
                    <a:lumOff val="40000"/>
                  </a:srgbClr>
                </a:solidFill>
              </a:rPr>
              <a:t>– </a:t>
            </a:r>
            <a:r>
              <a:rPr lang="en-US" sz="2000" dirty="0" smtClean="0">
                <a:solidFill>
                  <a:srgbClr val="1F497D">
                    <a:lumMod val="60000"/>
                    <a:lumOff val="40000"/>
                  </a:srgbClr>
                </a:solidFill>
              </a:rPr>
              <a:t>Connecting</a:t>
            </a:r>
            <a:endParaRPr lang="en-US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622225" y="6537534"/>
            <a:ext cx="2255768" cy="324000"/>
          </a:xfrm>
        </p:spPr>
        <p:txBody>
          <a:bodyPr/>
          <a:lstStyle/>
          <a:p>
            <a:fld id="{F76265A1-0085-4172-B257-78E89B106F77}" type="slidenum">
              <a:rPr lang="en-AU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11</a:t>
            </a:fld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© 2017 ACI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3869670" y="6546961"/>
            <a:ext cx="2895600" cy="324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prstClr val="white"/>
                </a:solidFill>
              </a:rPr>
              <a:t>ATL </a:t>
            </a:r>
            <a:r>
              <a:rPr lang="en-US" dirty="0">
                <a:solidFill>
                  <a:prstClr val="white"/>
                </a:solidFill>
              </a:rPr>
              <a:t>– </a:t>
            </a:r>
            <a:r>
              <a:rPr lang="en-US" dirty="0" smtClean="0">
                <a:solidFill>
                  <a:prstClr val="white"/>
                </a:solidFill>
              </a:rPr>
              <a:t>Annual Satisfaction Assessment </a:t>
            </a:r>
            <a:r>
              <a:rPr lang="en-US" dirty="0">
                <a:solidFill>
                  <a:prstClr val="white"/>
                </a:solidFill>
              </a:rPr>
              <a:t>– </a:t>
            </a:r>
            <a:r>
              <a:rPr lang="en-US" dirty="0" smtClean="0">
                <a:solidFill>
                  <a:prstClr val="white"/>
                </a:solidFill>
              </a:rPr>
              <a:t>2016</a:t>
            </a:r>
            <a:endParaRPr lang="en-US" dirty="0">
              <a:solidFill>
                <a:prstClr val="white"/>
              </a:solidFill>
            </a:endParaRPr>
          </a:p>
        </p:txBody>
      </p:sp>
      <p:graphicFrame>
        <p:nvGraphicFramePr>
          <p:cNvPr id="13" name="Chart 12"/>
          <p:cNvGraphicFramePr/>
          <p:nvPr>
            <p:extLst>
              <p:ext uri="{D42A27DB-BD31-4B8C-83A1-F6EECF244321}">
                <p14:modId xmlns:p14="http://schemas.microsoft.com/office/powerpoint/2010/main" val="2928641866"/>
              </p:ext>
            </p:extLst>
          </p:nvPr>
        </p:nvGraphicFramePr>
        <p:xfrm>
          <a:off x="6019052" y="1933620"/>
          <a:ext cx="2986465" cy="2148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Chart 14"/>
          <p:cNvGraphicFramePr/>
          <p:nvPr>
            <p:extLst>
              <p:ext uri="{D42A27DB-BD31-4B8C-83A1-F6EECF244321}">
                <p14:modId xmlns:p14="http://schemas.microsoft.com/office/powerpoint/2010/main" val="3800814773"/>
              </p:ext>
            </p:extLst>
          </p:nvPr>
        </p:nvGraphicFramePr>
        <p:xfrm>
          <a:off x="163039" y="4221042"/>
          <a:ext cx="2986465" cy="2148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787327" y="1060572"/>
            <a:ext cx="50979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Total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"/>
          <p:cNvSpPr txBox="1"/>
          <p:nvPr/>
        </p:nvSpPr>
        <p:spPr>
          <a:xfrm>
            <a:off x="7312751" y="5993183"/>
            <a:ext cx="158267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CA" sz="900" i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Note:</a:t>
            </a:r>
          </a:p>
          <a:p>
            <a:pPr defTabSz="457200"/>
            <a:r>
              <a:rPr lang="en-CA" sz="900" i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</a:t>
            </a:r>
            <a:r>
              <a:rPr lang="en-CA" sz="9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ase is 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900" i="1" dirty="0" smtClean="0">
                <a:latin typeface="Arial" panose="020B0604020202020204" pitchFamily="34" charset="0"/>
                <a:cs typeface="Arial" panose="020B0604020202020204" pitchFamily="34" charset="0"/>
              </a:rPr>
              <a:t>espondents 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providing a valid </a:t>
            </a:r>
            <a:r>
              <a:rPr lang="en-US" sz="900" i="1" dirty="0" smtClean="0">
                <a:latin typeface="Arial" panose="020B0604020202020204" pitchFamily="34" charset="0"/>
                <a:cs typeface="Arial" panose="020B0604020202020204" pitchFamily="34" charset="0"/>
              </a:rPr>
              <a:t>response.</a:t>
            </a:r>
            <a:endParaRPr lang="en-CA" sz="900" i="1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19" name="Group 7"/>
          <p:cNvGrpSpPr/>
          <p:nvPr/>
        </p:nvGrpSpPr>
        <p:grpSpPr>
          <a:xfrm>
            <a:off x="6614027" y="298474"/>
            <a:ext cx="433168" cy="422785"/>
            <a:chOff x="8529629" y="82509"/>
            <a:chExt cx="525656" cy="501691"/>
          </a:xfrm>
          <a:solidFill>
            <a:srgbClr val="003A8C"/>
          </a:solidFill>
        </p:grpSpPr>
        <p:sp>
          <p:nvSpPr>
            <p:cNvPr id="20" name="Freeform 6"/>
            <p:cNvSpPr>
              <a:spLocks/>
            </p:cNvSpPr>
            <p:nvPr/>
          </p:nvSpPr>
          <p:spPr bwMode="auto">
            <a:xfrm>
              <a:off x="8683012" y="82509"/>
              <a:ext cx="372273" cy="501691"/>
            </a:xfrm>
            <a:custGeom>
              <a:avLst/>
              <a:gdLst>
                <a:gd name="T0" fmla="*/ 1 w 124"/>
                <a:gd name="T1" fmla="*/ 158 h 167"/>
                <a:gd name="T2" fmla="*/ 5 w 124"/>
                <a:gd name="T3" fmla="*/ 158 h 167"/>
                <a:gd name="T4" fmla="*/ 11 w 124"/>
                <a:gd name="T5" fmla="*/ 158 h 167"/>
                <a:gd name="T6" fmla="*/ 23 w 124"/>
                <a:gd name="T7" fmla="*/ 159 h 167"/>
                <a:gd name="T8" fmla="*/ 59 w 124"/>
                <a:gd name="T9" fmla="*/ 166 h 167"/>
                <a:gd name="T10" fmla="*/ 92 w 124"/>
                <a:gd name="T11" fmla="*/ 166 h 167"/>
                <a:gd name="T12" fmla="*/ 108 w 124"/>
                <a:gd name="T13" fmla="*/ 161 h 167"/>
                <a:gd name="T14" fmla="*/ 112 w 124"/>
                <a:gd name="T15" fmla="*/ 147 h 167"/>
                <a:gd name="T16" fmla="*/ 113 w 124"/>
                <a:gd name="T17" fmla="*/ 141 h 167"/>
                <a:gd name="T18" fmla="*/ 118 w 124"/>
                <a:gd name="T19" fmla="*/ 134 h 167"/>
                <a:gd name="T20" fmla="*/ 117 w 124"/>
                <a:gd name="T21" fmla="*/ 123 h 167"/>
                <a:gd name="T22" fmla="*/ 118 w 124"/>
                <a:gd name="T23" fmla="*/ 119 h 167"/>
                <a:gd name="T24" fmla="*/ 123 w 124"/>
                <a:gd name="T25" fmla="*/ 111 h 167"/>
                <a:gd name="T26" fmla="*/ 121 w 124"/>
                <a:gd name="T27" fmla="*/ 100 h 167"/>
                <a:gd name="T28" fmla="*/ 120 w 124"/>
                <a:gd name="T29" fmla="*/ 98 h 167"/>
                <a:gd name="T30" fmla="*/ 122 w 124"/>
                <a:gd name="T31" fmla="*/ 92 h 167"/>
                <a:gd name="T32" fmla="*/ 124 w 124"/>
                <a:gd name="T33" fmla="*/ 86 h 167"/>
                <a:gd name="T34" fmla="*/ 123 w 124"/>
                <a:gd name="T35" fmla="*/ 81 h 167"/>
                <a:gd name="T36" fmla="*/ 117 w 124"/>
                <a:gd name="T37" fmla="*/ 74 h 167"/>
                <a:gd name="T38" fmla="*/ 101 w 124"/>
                <a:gd name="T39" fmla="*/ 73 h 167"/>
                <a:gd name="T40" fmla="*/ 79 w 124"/>
                <a:gd name="T41" fmla="*/ 74 h 167"/>
                <a:gd name="T42" fmla="*/ 67 w 124"/>
                <a:gd name="T43" fmla="*/ 68 h 167"/>
                <a:gd name="T44" fmla="*/ 71 w 124"/>
                <a:gd name="T45" fmla="*/ 54 h 167"/>
                <a:gd name="T46" fmla="*/ 81 w 124"/>
                <a:gd name="T47" fmla="*/ 29 h 167"/>
                <a:gd name="T48" fmla="*/ 75 w 124"/>
                <a:gd name="T49" fmla="*/ 5 h 167"/>
                <a:gd name="T50" fmla="*/ 66 w 124"/>
                <a:gd name="T51" fmla="*/ 2 h 167"/>
                <a:gd name="T52" fmla="*/ 59 w 124"/>
                <a:gd name="T53" fmla="*/ 2 h 167"/>
                <a:gd name="T54" fmla="*/ 58 w 124"/>
                <a:gd name="T55" fmla="*/ 10 h 167"/>
                <a:gd name="T56" fmla="*/ 58 w 124"/>
                <a:gd name="T57" fmla="*/ 21 h 167"/>
                <a:gd name="T58" fmla="*/ 41 w 124"/>
                <a:gd name="T59" fmla="*/ 47 h 167"/>
                <a:gd name="T60" fmla="*/ 22 w 124"/>
                <a:gd name="T61" fmla="*/ 77 h 167"/>
                <a:gd name="T62" fmla="*/ 8 w 124"/>
                <a:gd name="T63" fmla="*/ 92 h 167"/>
                <a:gd name="T64" fmla="*/ 5 w 124"/>
                <a:gd name="T65" fmla="*/ 92 h 167"/>
                <a:gd name="T66" fmla="*/ 0 w 124"/>
                <a:gd name="T67" fmla="*/ 92 h 167"/>
                <a:gd name="T68" fmla="*/ 0 w 124"/>
                <a:gd name="T69" fmla="*/ 158 h 167"/>
                <a:gd name="T70" fmla="*/ 1 w 124"/>
                <a:gd name="T71" fmla="*/ 158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24" h="167">
                  <a:moveTo>
                    <a:pt x="1" y="158"/>
                  </a:moveTo>
                  <a:cubicBezTo>
                    <a:pt x="1" y="158"/>
                    <a:pt x="2" y="158"/>
                    <a:pt x="5" y="158"/>
                  </a:cubicBezTo>
                  <a:cubicBezTo>
                    <a:pt x="7" y="158"/>
                    <a:pt x="9" y="158"/>
                    <a:pt x="11" y="158"/>
                  </a:cubicBezTo>
                  <a:cubicBezTo>
                    <a:pt x="15" y="158"/>
                    <a:pt x="19" y="158"/>
                    <a:pt x="23" y="159"/>
                  </a:cubicBezTo>
                  <a:cubicBezTo>
                    <a:pt x="35" y="160"/>
                    <a:pt x="47" y="164"/>
                    <a:pt x="59" y="166"/>
                  </a:cubicBezTo>
                  <a:cubicBezTo>
                    <a:pt x="73" y="167"/>
                    <a:pt x="82" y="167"/>
                    <a:pt x="92" y="166"/>
                  </a:cubicBezTo>
                  <a:cubicBezTo>
                    <a:pt x="98" y="166"/>
                    <a:pt x="103" y="166"/>
                    <a:pt x="108" y="161"/>
                  </a:cubicBezTo>
                  <a:cubicBezTo>
                    <a:pt x="111" y="158"/>
                    <a:pt x="113" y="152"/>
                    <a:pt x="112" y="147"/>
                  </a:cubicBezTo>
                  <a:cubicBezTo>
                    <a:pt x="111" y="144"/>
                    <a:pt x="110" y="144"/>
                    <a:pt x="113" y="141"/>
                  </a:cubicBezTo>
                  <a:cubicBezTo>
                    <a:pt x="115" y="140"/>
                    <a:pt x="117" y="137"/>
                    <a:pt x="118" y="134"/>
                  </a:cubicBezTo>
                  <a:cubicBezTo>
                    <a:pt x="119" y="131"/>
                    <a:pt x="119" y="126"/>
                    <a:pt x="117" y="123"/>
                  </a:cubicBezTo>
                  <a:cubicBezTo>
                    <a:pt x="117" y="120"/>
                    <a:pt x="118" y="119"/>
                    <a:pt x="118" y="119"/>
                  </a:cubicBezTo>
                  <a:cubicBezTo>
                    <a:pt x="120" y="116"/>
                    <a:pt x="122" y="114"/>
                    <a:pt x="123" y="111"/>
                  </a:cubicBezTo>
                  <a:cubicBezTo>
                    <a:pt x="124" y="107"/>
                    <a:pt x="123" y="104"/>
                    <a:pt x="121" y="100"/>
                  </a:cubicBezTo>
                  <a:cubicBezTo>
                    <a:pt x="121" y="99"/>
                    <a:pt x="120" y="99"/>
                    <a:pt x="120" y="98"/>
                  </a:cubicBezTo>
                  <a:cubicBezTo>
                    <a:pt x="119" y="95"/>
                    <a:pt x="121" y="94"/>
                    <a:pt x="122" y="92"/>
                  </a:cubicBezTo>
                  <a:cubicBezTo>
                    <a:pt x="123" y="90"/>
                    <a:pt x="123" y="88"/>
                    <a:pt x="124" y="86"/>
                  </a:cubicBezTo>
                  <a:cubicBezTo>
                    <a:pt x="124" y="85"/>
                    <a:pt x="124" y="83"/>
                    <a:pt x="123" y="81"/>
                  </a:cubicBezTo>
                  <a:cubicBezTo>
                    <a:pt x="123" y="78"/>
                    <a:pt x="120" y="75"/>
                    <a:pt x="117" y="74"/>
                  </a:cubicBezTo>
                  <a:cubicBezTo>
                    <a:pt x="112" y="72"/>
                    <a:pt x="106" y="72"/>
                    <a:pt x="101" y="73"/>
                  </a:cubicBezTo>
                  <a:cubicBezTo>
                    <a:pt x="94" y="73"/>
                    <a:pt x="86" y="74"/>
                    <a:pt x="79" y="74"/>
                  </a:cubicBezTo>
                  <a:cubicBezTo>
                    <a:pt x="72" y="74"/>
                    <a:pt x="68" y="71"/>
                    <a:pt x="67" y="68"/>
                  </a:cubicBezTo>
                  <a:cubicBezTo>
                    <a:pt x="67" y="65"/>
                    <a:pt x="68" y="62"/>
                    <a:pt x="71" y="54"/>
                  </a:cubicBezTo>
                  <a:cubicBezTo>
                    <a:pt x="73" y="46"/>
                    <a:pt x="78" y="40"/>
                    <a:pt x="81" y="29"/>
                  </a:cubicBezTo>
                  <a:cubicBezTo>
                    <a:pt x="83" y="21"/>
                    <a:pt x="81" y="11"/>
                    <a:pt x="75" y="5"/>
                  </a:cubicBezTo>
                  <a:cubicBezTo>
                    <a:pt x="72" y="3"/>
                    <a:pt x="69" y="2"/>
                    <a:pt x="66" y="2"/>
                  </a:cubicBezTo>
                  <a:cubicBezTo>
                    <a:pt x="65" y="1"/>
                    <a:pt x="60" y="0"/>
                    <a:pt x="59" y="2"/>
                  </a:cubicBezTo>
                  <a:cubicBezTo>
                    <a:pt x="58" y="4"/>
                    <a:pt x="58" y="8"/>
                    <a:pt x="58" y="10"/>
                  </a:cubicBezTo>
                  <a:cubicBezTo>
                    <a:pt x="58" y="14"/>
                    <a:pt x="58" y="18"/>
                    <a:pt x="58" y="21"/>
                  </a:cubicBezTo>
                  <a:cubicBezTo>
                    <a:pt x="57" y="32"/>
                    <a:pt x="48" y="40"/>
                    <a:pt x="41" y="47"/>
                  </a:cubicBezTo>
                  <a:cubicBezTo>
                    <a:pt x="32" y="56"/>
                    <a:pt x="29" y="64"/>
                    <a:pt x="22" y="77"/>
                  </a:cubicBezTo>
                  <a:cubicBezTo>
                    <a:pt x="15" y="91"/>
                    <a:pt x="8" y="92"/>
                    <a:pt x="8" y="92"/>
                  </a:cubicBezTo>
                  <a:cubicBezTo>
                    <a:pt x="7" y="92"/>
                    <a:pt x="6" y="92"/>
                    <a:pt x="5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Freeform 7"/>
            <p:cNvSpPr>
              <a:spLocks noEditPoints="1"/>
            </p:cNvSpPr>
            <p:nvPr/>
          </p:nvSpPr>
          <p:spPr bwMode="auto">
            <a:xfrm>
              <a:off x="8529629" y="345416"/>
              <a:ext cx="137406" cy="226879"/>
            </a:xfrm>
            <a:custGeom>
              <a:avLst/>
              <a:gdLst>
                <a:gd name="T0" fmla="*/ 1 w 46"/>
                <a:gd name="T1" fmla="*/ 0 h 76"/>
                <a:gd name="T2" fmla="*/ 1 w 46"/>
                <a:gd name="T3" fmla="*/ 34 h 76"/>
                <a:gd name="T4" fmla="*/ 12 w 46"/>
                <a:gd name="T5" fmla="*/ 76 h 76"/>
                <a:gd name="T6" fmla="*/ 46 w 46"/>
                <a:gd name="T7" fmla="*/ 76 h 76"/>
                <a:gd name="T8" fmla="*/ 46 w 46"/>
                <a:gd name="T9" fmla="*/ 0 h 76"/>
                <a:gd name="T10" fmla="*/ 1 w 46"/>
                <a:gd name="T11" fmla="*/ 0 h 76"/>
                <a:gd name="T12" fmla="*/ 27 w 46"/>
                <a:gd name="T13" fmla="*/ 68 h 76"/>
                <a:gd name="T14" fmla="*/ 21 w 46"/>
                <a:gd name="T15" fmla="*/ 62 h 76"/>
                <a:gd name="T16" fmla="*/ 27 w 46"/>
                <a:gd name="T17" fmla="*/ 55 h 76"/>
                <a:gd name="T18" fmla="*/ 34 w 46"/>
                <a:gd name="T19" fmla="*/ 62 h 76"/>
                <a:gd name="T20" fmla="*/ 27 w 46"/>
                <a:gd name="T21" fmla="*/ 68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6" h="76">
                  <a:moveTo>
                    <a:pt x="1" y="0"/>
                  </a:moveTo>
                  <a:cubicBezTo>
                    <a:pt x="1" y="0"/>
                    <a:pt x="0" y="31"/>
                    <a:pt x="1" y="34"/>
                  </a:cubicBezTo>
                  <a:cubicBezTo>
                    <a:pt x="2" y="37"/>
                    <a:pt x="7" y="76"/>
                    <a:pt x="12" y="76"/>
                  </a:cubicBezTo>
                  <a:cubicBezTo>
                    <a:pt x="16" y="76"/>
                    <a:pt x="46" y="76"/>
                    <a:pt x="46" y="76"/>
                  </a:cubicBezTo>
                  <a:cubicBezTo>
                    <a:pt x="46" y="0"/>
                    <a:pt x="46" y="0"/>
                    <a:pt x="46" y="0"/>
                  </a:cubicBezTo>
                  <a:lnTo>
                    <a:pt x="1" y="0"/>
                  </a:lnTo>
                  <a:close/>
                  <a:moveTo>
                    <a:pt x="27" y="68"/>
                  </a:moveTo>
                  <a:cubicBezTo>
                    <a:pt x="24" y="68"/>
                    <a:pt x="21" y="65"/>
                    <a:pt x="21" y="62"/>
                  </a:cubicBezTo>
                  <a:cubicBezTo>
                    <a:pt x="21" y="58"/>
                    <a:pt x="24" y="55"/>
                    <a:pt x="27" y="55"/>
                  </a:cubicBezTo>
                  <a:cubicBezTo>
                    <a:pt x="31" y="55"/>
                    <a:pt x="34" y="58"/>
                    <a:pt x="34" y="62"/>
                  </a:cubicBezTo>
                  <a:cubicBezTo>
                    <a:pt x="34" y="65"/>
                    <a:pt x="31" y="68"/>
                    <a:pt x="27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431760" y="5738401"/>
            <a:ext cx="3647311" cy="860662"/>
            <a:chOff x="1647061" y="5652398"/>
            <a:chExt cx="3647311" cy="860662"/>
          </a:xfrm>
        </p:grpSpPr>
        <p:sp>
          <p:nvSpPr>
            <p:cNvPr id="23" name="Textfeld 27"/>
            <p:cNvSpPr txBox="1"/>
            <p:nvPr/>
          </p:nvSpPr>
          <p:spPr>
            <a:xfrm>
              <a:off x="3340410" y="5894237"/>
              <a:ext cx="396000" cy="3600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tx1"/>
              </a:solidFill>
            </a:ln>
          </p:spPr>
          <p:txBody>
            <a:bodyPr wrap="square" lIns="86402" tIns="43201" rIns="86402" bIns="43201" rtlCol="0">
              <a:spAutoFit/>
            </a:bodyPr>
            <a:lstStyle/>
            <a:p>
              <a:endParaRPr lang="de-DE" dirty="0"/>
            </a:p>
          </p:txBody>
        </p:sp>
        <p:sp>
          <p:nvSpPr>
            <p:cNvPr id="24" name="Textfeld 4"/>
            <p:cNvSpPr txBox="1"/>
            <p:nvPr/>
          </p:nvSpPr>
          <p:spPr>
            <a:xfrm>
              <a:off x="3361676" y="5751166"/>
              <a:ext cx="621873" cy="728201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lIns="17008" tIns="17008" rIns="17008" bIns="17008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de-DE" sz="3800" dirty="0">
                  <a:sym typeface="Wingdings"/>
                </a:rPr>
                <a:t></a:t>
              </a:r>
              <a:endParaRPr lang="de-DE" sz="3800" dirty="0"/>
            </a:p>
          </p:txBody>
        </p:sp>
        <p:sp>
          <p:nvSpPr>
            <p:cNvPr id="25" name="Textfeld 27"/>
            <p:cNvSpPr txBox="1"/>
            <p:nvPr/>
          </p:nvSpPr>
          <p:spPr>
            <a:xfrm>
              <a:off x="4709307" y="5892115"/>
              <a:ext cx="396000" cy="364245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tx1"/>
              </a:solidFill>
            </a:ln>
          </p:spPr>
          <p:txBody>
            <a:bodyPr wrap="square" lIns="86402" tIns="43201" rIns="86402" bIns="43201" rtlCol="0">
              <a:spAutoFit/>
            </a:bodyPr>
            <a:lstStyle>
              <a:defPPr>
                <a:defRPr lang="en-US"/>
              </a:defPPr>
            </a:lstStyle>
            <a:p>
              <a:endParaRPr lang="de-DE" dirty="0"/>
            </a:p>
          </p:txBody>
        </p:sp>
        <p:sp>
          <p:nvSpPr>
            <p:cNvPr id="26" name="Textfeld 3"/>
            <p:cNvSpPr txBox="1"/>
            <p:nvPr/>
          </p:nvSpPr>
          <p:spPr>
            <a:xfrm>
              <a:off x="4672499" y="5784859"/>
              <a:ext cx="621873" cy="728201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lIns="86402" tIns="43201" rIns="86402" bIns="43201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de-DE" sz="3800" dirty="0">
                  <a:sym typeface="Wingdings"/>
                </a:rPr>
                <a:t></a:t>
              </a:r>
              <a:endParaRPr lang="de-DE" sz="3800" dirty="0"/>
            </a:p>
          </p:txBody>
        </p:sp>
        <p:sp>
          <p:nvSpPr>
            <p:cNvPr id="27" name="Textfeld 20"/>
            <p:cNvSpPr txBox="1"/>
            <p:nvPr/>
          </p:nvSpPr>
          <p:spPr>
            <a:xfrm>
              <a:off x="1647061" y="5912782"/>
              <a:ext cx="1616913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900" i="1" u="sng" dirty="0" smtClean="0">
                  <a:latin typeface="Arial" pitchFamily="34" charset="0"/>
                  <a:cs typeface="Arial" pitchFamily="34" charset="0"/>
                </a:rPr>
                <a:t>Colour Coding:</a:t>
              </a:r>
            </a:p>
            <a:p>
              <a:r>
                <a:rPr lang="de-DE" sz="900" i="1" dirty="0" smtClean="0">
                  <a:latin typeface="Arial" pitchFamily="34" charset="0"/>
                  <a:cs typeface="Arial" pitchFamily="34" charset="0"/>
                </a:rPr>
                <a:t>Percentage of survey participants with scores of...</a:t>
              </a:r>
              <a:endParaRPr lang="de-DE" sz="900" i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Textfeld 22"/>
            <p:cNvSpPr txBox="1"/>
            <p:nvPr/>
          </p:nvSpPr>
          <p:spPr>
            <a:xfrm>
              <a:off x="3983247" y="6237353"/>
              <a:ext cx="5040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000" dirty="0" smtClean="0">
                  <a:latin typeface="Arial" pitchFamily="34" charset="0"/>
                  <a:cs typeface="Arial" pitchFamily="34" charset="0"/>
                </a:rPr>
                <a:t>3</a:t>
              </a:r>
              <a:endParaRPr lang="de-DE" sz="1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Textfeld 23"/>
            <p:cNvSpPr txBox="1"/>
            <p:nvPr/>
          </p:nvSpPr>
          <p:spPr>
            <a:xfrm>
              <a:off x="3194177" y="6237353"/>
              <a:ext cx="70994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000" dirty="0" smtClean="0">
                  <a:latin typeface="Arial" pitchFamily="34" charset="0"/>
                  <a:cs typeface="Arial" pitchFamily="34" charset="0"/>
                </a:rPr>
                <a:t>1 or 2</a:t>
              </a:r>
              <a:endParaRPr lang="de-DE" sz="1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Textfeld 27"/>
            <p:cNvSpPr txBox="1"/>
            <p:nvPr/>
          </p:nvSpPr>
          <p:spPr>
            <a:xfrm>
              <a:off x="4024858" y="5892115"/>
              <a:ext cx="396000" cy="364245"/>
            </a:xfrm>
            <a:prstGeom prst="rect">
              <a:avLst/>
            </a:prstGeom>
            <a:solidFill>
              <a:srgbClr val="FFC819"/>
            </a:solidFill>
            <a:ln>
              <a:solidFill>
                <a:schemeClr val="tx1"/>
              </a:solidFill>
            </a:ln>
          </p:spPr>
          <p:txBody>
            <a:bodyPr wrap="square" lIns="86402" tIns="43201" rIns="86402" bIns="43201" rtlCol="0">
              <a:spAutoFit/>
            </a:bodyPr>
            <a:lstStyle>
              <a:defPPr>
                <a:defRPr lang="en-US"/>
              </a:defPPr>
            </a:lstStyle>
            <a:p>
              <a:endParaRPr lang="de-DE" dirty="0"/>
            </a:p>
          </p:txBody>
        </p:sp>
        <p:sp>
          <p:nvSpPr>
            <p:cNvPr id="31" name="Textfeld 2"/>
            <p:cNvSpPr txBox="1"/>
            <p:nvPr/>
          </p:nvSpPr>
          <p:spPr>
            <a:xfrm>
              <a:off x="3882400" y="5652398"/>
              <a:ext cx="940992" cy="638200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vert="vert270" wrap="square" lIns="86402" tIns="43201" rIns="86402" bIns="43201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de-DE" sz="3800" dirty="0">
                  <a:sym typeface="Wingdings"/>
                </a:rPr>
                <a:t></a:t>
              </a:r>
              <a:endParaRPr lang="de-DE" sz="3800" dirty="0"/>
            </a:p>
          </p:txBody>
        </p:sp>
        <p:sp>
          <p:nvSpPr>
            <p:cNvPr id="32" name="Textfeld 21"/>
            <p:cNvSpPr txBox="1"/>
            <p:nvPr/>
          </p:nvSpPr>
          <p:spPr>
            <a:xfrm>
              <a:off x="4555786" y="6237353"/>
              <a:ext cx="70994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000" dirty="0" smtClean="0">
                  <a:latin typeface="Arial" pitchFamily="34" charset="0"/>
                  <a:cs typeface="Arial" pitchFamily="34" charset="0"/>
                </a:rPr>
                <a:t>4 or 5</a:t>
              </a:r>
              <a:endParaRPr lang="de-DE" sz="10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826929" y="4047090"/>
            <a:ext cx="15830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O&amp;D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765270" y="3968666"/>
            <a:ext cx="15830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Connecting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575" y="3507670"/>
            <a:ext cx="801391" cy="79200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431" y="4083515"/>
            <a:ext cx="910672" cy="900000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0" y="5138928"/>
            <a:ext cx="64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defRPr/>
            </a:pPr>
            <a:r>
              <a:rPr lang="en-CA" sz="700" dirty="0" smtClean="0">
                <a:latin typeface="Arial" panose="020B0604020202020204" pitchFamily="34" charset="0"/>
                <a:cs typeface="Arial" panose="020B0604020202020204" pitchFamily="34" charset="0"/>
              </a:rPr>
              <a:t>Base</a:t>
            </a:r>
            <a:endParaRPr lang="en-CA" sz="7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457200">
              <a:defRPr/>
            </a:pPr>
            <a:r>
              <a:rPr lang="en-CA" sz="7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= 1479</a:t>
            </a:r>
            <a:endParaRPr lang="en-CA" sz="7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503920" y="2825496"/>
            <a:ext cx="64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defRPr/>
            </a:pPr>
            <a:r>
              <a:rPr lang="en-CA" sz="700" dirty="0" smtClean="0">
                <a:latin typeface="Arial" panose="020B0604020202020204" pitchFamily="34" charset="0"/>
                <a:cs typeface="Arial" panose="020B0604020202020204" pitchFamily="34" charset="0"/>
              </a:rPr>
              <a:t>Base</a:t>
            </a:r>
            <a:endParaRPr lang="en-CA" sz="7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457200">
              <a:defRPr/>
            </a:pPr>
            <a:r>
              <a:rPr lang="en-CA" sz="7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= 2223</a:t>
            </a:r>
            <a:endParaRPr lang="en-CA" sz="7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0" name="Chart 39"/>
          <p:cNvGraphicFramePr/>
          <p:nvPr>
            <p:extLst>
              <p:ext uri="{D42A27DB-BD31-4B8C-83A1-F6EECF244321}">
                <p14:modId xmlns:p14="http://schemas.microsoft.com/office/powerpoint/2010/main" val="3267254110"/>
              </p:ext>
            </p:extLst>
          </p:nvPr>
        </p:nvGraphicFramePr>
        <p:xfrm>
          <a:off x="1787326" y="935470"/>
          <a:ext cx="5187052" cy="13112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41" name="TextBox 40"/>
          <p:cNvSpPr txBox="1"/>
          <p:nvPr/>
        </p:nvSpPr>
        <p:spPr>
          <a:xfrm>
            <a:off x="6768134" y="1379775"/>
            <a:ext cx="10382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defRPr/>
            </a:pPr>
            <a:r>
              <a:rPr lang="en-CA" sz="1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</a:t>
            </a:r>
            <a:endParaRPr lang="en-CA" sz="1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457200">
              <a:defRPr/>
            </a:pPr>
            <a:r>
              <a:rPr lang="en-CA" sz="1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= 3910</a:t>
            </a:r>
            <a:endParaRPr lang="en-CA" sz="1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5810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2</a:t>
            </a:r>
            <a:r>
              <a:rPr lang="en-US" dirty="0" smtClean="0"/>
              <a:t>. ATL – Airport Performance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3DAD56E-802A-2646-A8DB-6610A51D0FC3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© 2017 ACI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3869670" y="6546961"/>
            <a:ext cx="2895600" cy="324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prstClr val="white"/>
                </a:solidFill>
              </a:rPr>
              <a:t>ATL </a:t>
            </a:r>
            <a:r>
              <a:rPr lang="en-US" dirty="0">
                <a:solidFill>
                  <a:prstClr val="white"/>
                </a:solidFill>
              </a:rPr>
              <a:t>– </a:t>
            </a:r>
            <a:r>
              <a:rPr lang="en-US" dirty="0" smtClean="0">
                <a:solidFill>
                  <a:prstClr val="white"/>
                </a:solidFill>
              </a:rPr>
              <a:t>Annual Satisfaction Assessment </a:t>
            </a:r>
            <a:r>
              <a:rPr lang="en-US" dirty="0">
                <a:solidFill>
                  <a:prstClr val="white"/>
                </a:solidFill>
              </a:rPr>
              <a:t>– </a:t>
            </a:r>
            <a:r>
              <a:rPr lang="en-US" dirty="0" smtClean="0">
                <a:solidFill>
                  <a:prstClr val="white"/>
                </a:solidFill>
              </a:rPr>
              <a:t>2016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261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2</a:t>
            </a:r>
            <a:r>
              <a:rPr lang="en-US" dirty="0" smtClean="0"/>
              <a:t>. ATL </a:t>
            </a:r>
            <a:r>
              <a:rPr lang="en-US" dirty="0"/>
              <a:t>– Airport </a:t>
            </a:r>
            <a:r>
              <a:rPr lang="en-US" dirty="0" smtClean="0"/>
              <a:t>Performance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2</a:t>
            </a:r>
            <a:r>
              <a:rPr lang="en-US" dirty="0" smtClean="0"/>
              <a:t>.1 Satisfaction Gap </a:t>
            </a:r>
            <a:r>
              <a:rPr lang="en-US" dirty="0"/>
              <a:t>Analyses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3DAD56E-802A-2646-A8DB-6610A51D0FC3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869670" y="6546961"/>
            <a:ext cx="2895600" cy="324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prstClr val="white"/>
                </a:solidFill>
              </a:rPr>
              <a:t>ATL </a:t>
            </a:r>
            <a:r>
              <a:rPr lang="en-US" dirty="0">
                <a:solidFill>
                  <a:prstClr val="white"/>
                </a:solidFill>
              </a:rPr>
              <a:t>– </a:t>
            </a:r>
            <a:r>
              <a:rPr lang="en-US" dirty="0" smtClean="0">
                <a:solidFill>
                  <a:prstClr val="white"/>
                </a:solidFill>
              </a:rPr>
              <a:t>Annual Satisfaction Assessment </a:t>
            </a:r>
            <a:r>
              <a:rPr lang="en-US" dirty="0">
                <a:solidFill>
                  <a:prstClr val="white"/>
                </a:solidFill>
              </a:rPr>
              <a:t>– </a:t>
            </a:r>
            <a:r>
              <a:rPr lang="en-US" dirty="0" smtClean="0">
                <a:solidFill>
                  <a:prstClr val="white"/>
                </a:solidFill>
              </a:rPr>
              <a:t>2016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defTabSz="457200"/>
            <a:r>
              <a:rPr lang="en-US" dirty="0" smtClean="0">
                <a:solidFill>
                  <a:prstClr val="white"/>
                </a:solidFill>
              </a:rPr>
              <a:t>© 2017 ACI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978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2</a:t>
            </a:r>
            <a:r>
              <a:rPr lang="en-US" dirty="0" smtClean="0"/>
              <a:t>. ATL </a:t>
            </a:r>
            <a:r>
              <a:rPr lang="en-US" dirty="0"/>
              <a:t>– Airport </a:t>
            </a:r>
            <a:r>
              <a:rPr lang="en-US" dirty="0" smtClean="0"/>
              <a:t>Performance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463193" y="3584951"/>
            <a:ext cx="8495483" cy="49244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2</a:t>
            </a:r>
            <a:r>
              <a:rPr lang="en-US" dirty="0" smtClean="0"/>
              <a:t>.1 </a:t>
            </a:r>
            <a:r>
              <a:rPr lang="en-US" dirty="0"/>
              <a:t>Satisfaction Gap </a:t>
            </a:r>
            <a:r>
              <a:rPr lang="en-US" dirty="0" smtClean="0"/>
              <a:t>Analyses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3DAD56E-802A-2646-A8DB-6610A51D0FC3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869670" y="6546961"/>
            <a:ext cx="2895600" cy="324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prstClr val="white"/>
                </a:solidFill>
              </a:rPr>
              <a:t>ATL </a:t>
            </a:r>
            <a:r>
              <a:rPr lang="en-US" dirty="0">
                <a:solidFill>
                  <a:prstClr val="white"/>
                </a:solidFill>
              </a:rPr>
              <a:t>– </a:t>
            </a:r>
            <a:r>
              <a:rPr lang="en-US" dirty="0" smtClean="0">
                <a:solidFill>
                  <a:prstClr val="white"/>
                </a:solidFill>
              </a:rPr>
              <a:t>Annual Satisfaction Assessment </a:t>
            </a:r>
            <a:r>
              <a:rPr lang="en-US" dirty="0">
                <a:solidFill>
                  <a:prstClr val="white"/>
                </a:solidFill>
              </a:rPr>
              <a:t>– </a:t>
            </a:r>
            <a:r>
              <a:rPr lang="en-US" dirty="0" smtClean="0">
                <a:solidFill>
                  <a:prstClr val="white"/>
                </a:solidFill>
              </a:rPr>
              <a:t>2016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defTabSz="457200"/>
            <a:r>
              <a:rPr lang="en-US" dirty="0" smtClean="0">
                <a:solidFill>
                  <a:prstClr val="white"/>
                </a:solidFill>
              </a:rPr>
              <a:t>© 2017 ACI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Subtitle 7"/>
          <p:cNvSpPr txBox="1">
            <a:spLocks/>
          </p:cNvSpPr>
          <p:nvPr/>
        </p:nvSpPr>
        <p:spPr>
          <a:xfrm>
            <a:off x="463193" y="4188491"/>
            <a:ext cx="8680807" cy="43088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457200" marR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"/>
              <a:tabLst/>
              <a:defRPr sz="2600" kern="1200">
                <a:solidFill>
                  <a:srgbClr val="5693C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sz="2200" b="1" dirty="0"/>
              <a:t>2</a:t>
            </a:r>
            <a:r>
              <a:rPr lang="en-US" sz="2200" b="1" dirty="0" smtClean="0"/>
              <a:t>.1.1 Segment </a:t>
            </a:r>
            <a:r>
              <a:rPr lang="en-CA" sz="2200" b="1" dirty="0" smtClean="0"/>
              <a:t>comparisons </a:t>
            </a:r>
            <a:r>
              <a:rPr lang="en-US" sz="2200" b="1" dirty="0" smtClean="0"/>
              <a:t>for ATL</a:t>
            </a:r>
            <a:r>
              <a:rPr lang="en-CA" sz="2200" b="1" dirty="0" smtClean="0"/>
              <a:t> passengers (all </a:t>
            </a:r>
            <a:r>
              <a:rPr lang="en-CA" sz="2200" b="1" dirty="0"/>
              <a:t>items)</a:t>
            </a:r>
            <a:r>
              <a:rPr lang="en-US" sz="2200" b="1" dirty="0" smtClean="0"/>
              <a:t> </a:t>
            </a:r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3252460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7107996"/>
              </p:ext>
            </p:extLst>
          </p:nvPr>
        </p:nvGraphicFramePr>
        <p:xfrm>
          <a:off x="1906933" y="1275053"/>
          <a:ext cx="3114382" cy="52782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6083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ATL – </a:t>
            </a:r>
            <a:r>
              <a:rPr lang="en-US" altLang="en-US" dirty="0" smtClean="0"/>
              <a:t>Satisfaction Gap </a:t>
            </a:r>
            <a:r>
              <a:rPr lang="en-US" altLang="en-US" dirty="0"/>
              <a:t>Analysis</a:t>
            </a:r>
            <a:r>
              <a:rPr lang="en-US" altLang="en-US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en-US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000" dirty="0" smtClean="0">
                <a:solidFill>
                  <a:srgbClr val="1F497D">
                    <a:lumMod val="60000"/>
                    <a:lumOff val="40000"/>
                  </a:srgbClr>
                </a:solidFill>
              </a:rPr>
              <a:t>Segment comparisons </a:t>
            </a:r>
            <a:r>
              <a:rPr lang="en-US" altLang="en-US" sz="20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ATL passengers</a:t>
            </a:r>
            <a:endParaRPr lang="en-US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76265A1-0085-4172-B257-78E89B106F77}" type="slidenum">
              <a:rPr lang="en-AU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15</a:t>
            </a:fld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© 2017 ACI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3869670" y="6546961"/>
            <a:ext cx="2895600" cy="324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prstClr val="white"/>
                </a:solidFill>
              </a:rPr>
              <a:t>ATL </a:t>
            </a:r>
            <a:r>
              <a:rPr lang="en-US" dirty="0">
                <a:solidFill>
                  <a:prstClr val="white"/>
                </a:solidFill>
              </a:rPr>
              <a:t>– </a:t>
            </a:r>
            <a:r>
              <a:rPr lang="en-US" dirty="0" smtClean="0">
                <a:solidFill>
                  <a:prstClr val="white"/>
                </a:solidFill>
              </a:rPr>
              <a:t>Annual Satisfaction Assessment </a:t>
            </a:r>
            <a:r>
              <a:rPr lang="en-US" dirty="0">
                <a:solidFill>
                  <a:prstClr val="white"/>
                </a:solidFill>
              </a:rPr>
              <a:t>– </a:t>
            </a:r>
            <a:r>
              <a:rPr lang="en-US" dirty="0" smtClean="0">
                <a:solidFill>
                  <a:prstClr val="white"/>
                </a:solidFill>
              </a:rPr>
              <a:t>2016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6469" y="1412205"/>
            <a:ext cx="2792929" cy="4819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00"/>
              </a:spcAft>
            </a:pPr>
            <a:r>
              <a:rPr lang="en-US" sz="850" dirty="0" smtClean="0">
                <a:latin typeface="Arial" panose="020B0604020202020204" pitchFamily="34" charset="0"/>
                <a:cs typeface="Arial" panose="020B0604020202020204" pitchFamily="34" charset="0"/>
              </a:rPr>
              <a:t>Overall Satisfaction</a:t>
            </a:r>
          </a:p>
          <a:p>
            <a:pPr>
              <a:spcAft>
                <a:spcPts val="100"/>
              </a:spcAft>
            </a:pPr>
            <a:r>
              <a:rPr lang="en-US" sz="850" dirty="0" smtClean="0">
                <a:latin typeface="Arial" panose="020B0604020202020204" pitchFamily="34" charset="0"/>
                <a:cs typeface="Arial" panose="020B0604020202020204" pitchFamily="34" charset="0"/>
              </a:rPr>
              <a:t>Ground </a:t>
            </a:r>
            <a:r>
              <a:rPr lang="en-US" sz="850" dirty="0">
                <a:latin typeface="Arial" panose="020B0604020202020204" pitchFamily="34" charset="0"/>
                <a:cs typeface="Arial" panose="020B0604020202020204" pitchFamily="34" charset="0"/>
              </a:rPr>
              <a:t>transportation to/from airport</a:t>
            </a:r>
          </a:p>
          <a:p>
            <a:pPr>
              <a:spcAft>
                <a:spcPts val="100"/>
              </a:spcAft>
            </a:pPr>
            <a:r>
              <a:rPr lang="en-US" sz="850" dirty="0">
                <a:latin typeface="Arial" panose="020B0604020202020204" pitchFamily="34" charset="0"/>
                <a:cs typeface="Arial" panose="020B0604020202020204" pitchFamily="34" charset="0"/>
              </a:rPr>
              <a:t>Parking facilities</a:t>
            </a:r>
          </a:p>
          <a:p>
            <a:pPr>
              <a:spcAft>
                <a:spcPts val="100"/>
              </a:spcAft>
            </a:pPr>
            <a:r>
              <a:rPr lang="en-US" sz="850" dirty="0">
                <a:latin typeface="Arial" panose="020B0604020202020204" pitchFamily="34" charset="0"/>
                <a:cs typeface="Arial" panose="020B0604020202020204" pitchFamily="34" charset="0"/>
              </a:rPr>
              <a:t>VfM of parking facilities</a:t>
            </a:r>
          </a:p>
          <a:p>
            <a:pPr>
              <a:spcAft>
                <a:spcPts val="100"/>
              </a:spcAft>
            </a:pPr>
            <a:r>
              <a:rPr lang="en-US" sz="850" dirty="0">
                <a:latin typeface="Arial" panose="020B0604020202020204" pitchFamily="34" charset="0"/>
                <a:cs typeface="Arial" panose="020B0604020202020204" pitchFamily="34" charset="0"/>
              </a:rPr>
              <a:t>Availability of baggage carts/trolleys</a:t>
            </a:r>
          </a:p>
          <a:p>
            <a:pPr>
              <a:spcAft>
                <a:spcPts val="100"/>
              </a:spcAft>
            </a:pPr>
            <a:r>
              <a:rPr lang="en-US" sz="850" dirty="0">
                <a:latin typeface="Arial" panose="020B0604020202020204" pitchFamily="34" charset="0"/>
                <a:cs typeface="Arial" panose="020B0604020202020204" pitchFamily="34" charset="0"/>
              </a:rPr>
              <a:t>Waiting time in check-in queue/line</a:t>
            </a:r>
          </a:p>
          <a:p>
            <a:pPr>
              <a:spcAft>
                <a:spcPts val="100"/>
              </a:spcAft>
            </a:pPr>
            <a:r>
              <a:rPr lang="en-US" sz="850" dirty="0">
                <a:latin typeface="Arial" panose="020B0604020202020204" pitchFamily="34" charset="0"/>
                <a:cs typeface="Arial" panose="020B0604020202020204" pitchFamily="34" charset="0"/>
              </a:rPr>
              <a:t>Efficiency of check-in staff</a:t>
            </a:r>
          </a:p>
          <a:p>
            <a:pPr>
              <a:spcAft>
                <a:spcPts val="100"/>
              </a:spcAft>
            </a:pPr>
            <a:r>
              <a:rPr lang="en-US" sz="850" dirty="0">
                <a:latin typeface="Arial" panose="020B0604020202020204" pitchFamily="34" charset="0"/>
                <a:cs typeface="Arial" panose="020B0604020202020204" pitchFamily="34" charset="0"/>
              </a:rPr>
              <a:t>Courtesy and helpfulness of check-in staff</a:t>
            </a:r>
          </a:p>
          <a:p>
            <a:pPr>
              <a:spcAft>
                <a:spcPts val="100"/>
              </a:spcAft>
            </a:pPr>
            <a:r>
              <a:rPr lang="en-US" sz="850" dirty="0">
                <a:latin typeface="Arial" panose="020B0604020202020204" pitchFamily="34" charset="0"/>
                <a:cs typeface="Arial" panose="020B0604020202020204" pitchFamily="34" charset="0"/>
              </a:rPr>
              <a:t>Waiting time at </a:t>
            </a:r>
            <a:r>
              <a:rPr lang="en-US" sz="850" dirty="0" smtClean="0">
                <a:latin typeface="Arial" panose="020B0604020202020204" pitchFamily="34" charset="0"/>
                <a:cs typeface="Arial" panose="020B0604020202020204" pitchFamily="34" charset="0"/>
              </a:rPr>
              <a:t>passport/ID </a:t>
            </a:r>
            <a:r>
              <a:rPr lang="en-US" sz="850" dirty="0">
                <a:latin typeface="Arial" panose="020B0604020202020204" pitchFamily="34" charset="0"/>
                <a:cs typeface="Arial" panose="020B0604020202020204" pitchFamily="34" charset="0"/>
              </a:rPr>
              <a:t>inspection</a:t>
            </a:r>
          </a:p>
          <a:p>
            <a:pPr>
              <a:spcAft>
                <a:spcPts val="100"/>
              </a:spcAft>
            </a:pPr>
            <a:r>
              <a:rPr lang="en-US" sz="850" dirty="0">
                <a:latin typeface="Arial" panose="020B0604020202020204" pitchFamily="34" charset="0"/>
                <a:cs typeface="Arial" panose="020B0604020202020204" pitchFamily="34" charset="0"/>
              </a:rPr>
              <a:t>Courtesy and helpfulness of inspection staff</a:t>
            </a:r>
          </a:p>
          <a:p>
            <a:pPr>
              <a:spcAft>
                <a:spcPts val="100"/>
              </a:spcAft>
            </a:pPr>
            <a:r>
              <a:rPr lang="en-US" sz="850" dirty="0">
                <a:latin typeface="Arial" panose="020B0604020202020204" pitchFamily="34" charset="0"/>
                <a:cs typeface="Arial" panose="020B0604020202020204" pitchFamily="34" charset="0"/>
              </a:rPr>
              <a:t>Courtesy and helpfulness of security staff</a:t>
            </a:r>
          </a:p>
          <a:p>
            <a:pPr>
              <a:spcAft>
                <a:spcPts val="100"/>
              </a:spcAft>
            </a:pPr>
            <a:r>
              <a:rPr lang="en-US" sz="850" dirty="0">
                <a:latin typeface="Arial" panose="020B0604020202020204" pitchFamily="34" charset="0"/>
                <a:cs typeface="Arial" panose="020B0604020202020204" pitchFamily="34" charset="0"/>
              </a:rPr>
              <a:t>Thoroughness of security inspection</a:t>
            </a:r>
          </a:p>
          <a:p>
            <a:pPr>
              <a:spcAft>
                <a:spcPts val="100"/>
              </a:spcAft>
            </a:pPr>
            <a:r>
              <a:rPr lang="en-US" sz="850" dirty="0">
                <a:latin typeface="Arial" panose="020B0604020202020204" pitchFamily="34" charset="0"/>
                <a:cs typeface="Arial" panose="020B0604020202020204" pitchFamily="34" charset="0"/>
              </a:rPr>
              <a:t>Waiting time at security inspection</a:t>
            </a:r>
          </a:p>
          <a:p>
            <a:pPr>
              <a:spcAft>
                <a:spcPts val="100"/>
              </a:spcAft>
            </a:pPr>
            <a:r>
              <a:rPr lang="en-US" sz="850" dirty="0">
                <a:latin typeface="Arial" panose="020B0604020202020204" pitchFamily="34" charset="0"/>
                <a:cs typeface="Arial" panose="020B0604020202020204" pitchFamily="34" charset="0"/>
              </a:rPr>
              <a:t>Feeling of being safe and secure</a:t>
            </a:r>
          </a:p>
          <a:p>
            <a:pPr>
              <a:spcAft>
                <a:spcPts val="100"/>
              </a:spcAft>
            </a:pPr>
            <a:r>
              <a:rPr lang="en-US" sz="850" dirty="0">
                <a:latin typeface="Arial" panose="020B0604020202020204" pitchFamily="34" charset="0"/>
                <a:cs typeface="Arial" panose="020B0604020202020204" pitchFamily="34" charset="0"/>
              </a:rPr>
              <a:t>Ease of finding your way through airport</a:t>
            </a:r>
          </a:p>
          <a:p>
            <a:pPr>
              <a:spcAft>
                <a:spcPts val="100"/>
              </a:spcAft>
            </a:pPr>
            <a:r>
              <a:rPr lang="en-US" sz="850" dirty="0">
                <a:latin typeface="Arial" panose="020B0604020202020204" pitchFamily="34" charset="0"/>
                <a:cs typeface="Arial" panose="020B0604020202020204" pitchFamily="34" charset="0"/>
              </a:rPr>
              <a:t>Flight information screens</a:t>
            </a:r>
          </a:p>
          <a:p>
            <a:pPr>
              <a:spcAft>
                <a:spcPts val="100"/>
              </a:spcAft>
            </a:pPr>
            <a:r>
              <a:rPr lang="en-US" sz="850" dirty="0">
                <a:latin typeface="Arial" panose="020B0604020202020204" pitchFamily="34" charset="0"/>
                <a:cs typeface="Arial" panose="020B0604020202020204" pitchFamily="34" charset="0"/>
              </a:rPr>
              <a:t>Walking distance inside the terminal</a:t>
            </a:r>
          </a:p>
          <a:p>
            <a:pPr>
              <a:spcAft>
                <a:spcPts val="100"/>
              </a:spcAft>
            </a:pPr>
            <a:r>
              <a:rPr lang="en-US" sz="850" dirty="0">
                <a:latin typeface="Arial" panose="020B0604020202020204" pitchFamily="34" charset="0"/>
                <a:cs typeface="Arial" panose="020B0604020202020204" pitchFamily="34" charset="0"/>
              </a:rPr>
              <a:t>Ease of making connections with other flights</a:t>
            </a:r>
          </a:p>
          <a:p>
            <a:pPr>
              <a:spcAft>
                <a:spcPts val="100"/>
              </a:spcAft>
            </a:pPr>
            <a:r>
              <a:rPr lang="en-US" sz="850" dirty="0">
                <a:latin typeface="Arial" panose="020B0604020202020204" pitchFamily="34" charset="0"/>
                <a:cs typeface="Arial" panose="020B0604020202020204" pitchFamily="34" charset="0"/>
              </a:rPr>
              <a:t>Courtesy and helpfulness of airport staff</a:t>
            </a:r>
          </a:p>
          <a:p>
            <a:pPr>
              <a:spcAft>
                <a:spcPts val="100"/>
              </a:spcAft>
            </a:pPr>
            <a:r>
              <a:rPr lang="en-US" sz="850" dirty="0">
                <a:latin typeface="Arial" panose="020B0604020202020204" pitchFamily="34" charset="0"/>
                <a:cs typeface="Arial" panose="020B0604020202020204" pitchFamily="34" charset="0"/>
              </a:rPr>
              <a:t>Restaurant/Eating facilities</a:t>
            </a:r>
          </a:p>
          <a:p>
            <a:pPr>
              <a:spcAft>
                <a:spcPts val="100"/>
              </a:spcAft>
            </a:pPr>
            <a:r>
              <a:rPr lang="en-US" sz="850" dirty="0">
                <a:latin typeface="Arial" panose="020B0604020202020204" pitchFamily="34" charset="0"/>
                <a:cs typeface="Arial" panose="020B0604020202020204" pitchFamily="34" charset="0"/>
              </a:rPr>
              <a:t>VfM of restaurant/eating facilities</a:t>
            </a:r>
          </a:p>
          <a:p>
            <a:pPr>
              <a:spcAft>
                <a:spcPts val="100"/>
              </a:spcAft>
            </a:pPr>
            <a:r>
              <a:rPr lang="en-US" sz="850" dirty="0">
                <a:latin typeface="Arial" panose="020B0604020202020204" pitchFamily="34" charset="0"/>
                <a:cs typeface="Arial" panose="020B0604020202020204" pitchFamily="34" charset="0"/>
              </a:rPr>
              <a:t>Availability of </a:t>
            </a:r>
            <a:r>
              <a:rPr lang="en-US" sz="850" dirty="0" smtClean="0">
                <a:latin typeface="Arial" panose="020B0604020202020204" pitchFamily="34" charset="0"/>
                <a:cs typeface="Arial" panose="020B0604020202020204" pitchFamily="34" charset="0"/>
              </a:rPr>
              <a:t>bank/ATM</a:t>
            </a:r>
            <a:endParaRPr lang="en-US" sz="8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00"/>
              </a:spcAft>
            </a:pPr>
            <a:r>
              <a:rPr lang="en-US" sz="850" dirty="0">
                <a:latin typeface="Arial" panose="020B0604020202020204" pitchFamily="34" charset="0"/>
                <a:cs typeface="Arial" panose="020B0604020202020204" pitchFamily="34" charset="0"/>
              </a:rPr>
              <a:t>Shopping facilities</a:t>
            </a:r>
          </a:p>
          <a:p>
            <a:pPr>
              <a:spcAft>
                <a:spcPts val="100"/>
              </a:spcAft>
            </a:pPr>
            <a:r>
              <a:rPr lang="en-US" sz="850" dirty="0">
                <a:latin typeface="Arial" panose="020B0604020202020204" pitchFamily="34" charset="0"/>
                <a:cs typeface="Arial" panose="020B0604020202020204" pitchFamily="34" charset="0"/>
              </a:rPr>
              <a:t>VfM of shopping facilities</a:t>
            </a:r>
          </a:p>
          <a:p>
            <a:pPr>
              <a:spcAft>
                <a:spcPts val="100"/>
              </a:spcAft>
            </a:pPr>
            <a:r>
              <a:rPr lang="en-US" sz="850" dirty="0">
                <a:latin typeface="Arial" panose="020B0604020202020204" pitchFamily="34" charset="0"/>
                <a:cs typeface="Arial" panose="020B0604020202020204" pitchFamily="34" charset="0"/>
              </a:rPr>
              <a:t>Internet access/Wi-Fi</a:t>
            </a:r>
          </a:p>
          <a:p>
            <a:pPr>
              <a:spcAft>
                <a:spcPts val="100"/>
              </a:spcAft>
            </a:pPr>
            <a:r>
              <a:rPr lang="en-US" sz="850" dirty="0">
                <a:latin typeface="Arial" panose="020B0604020202020204" pitchFamily="34" charset="0"/>
                <a:cs typeface="Arial" panose="020B0604020202020204" pitchFamily="34" charset="0"/>
              </a:rPr>
              <a:t>Business/Executive lounges</a:t>
            </a:r>
          </a:p>
          <a:p>
            <a:pPr>
              <a:spcAft>
                <a:spcPts val="100"/>
              </a:spcAft>
            </a:pPr>
            <a:r>
              <a:rPr lang="en-US" sz="850" dirty="0">
                <a:latin typeface="Arial" panose="020B0604020202020204" pitchFamily="34" charset="0"/>
                <a:cs typeface="Arial" panose="020B0604020202020204" pitchFamily="34" charset="0"/>
              </a:rPr>
              <a:t>Availability of washrooms/toilets</a:t>
            </a:r>
          </a:p>
          <a:p>
            <a:pPr>
              <a:spcAft>
                <a:spcPts val="100"/>
              </a:spcAft>
            </a:pPr>
            <a:r>
              <a:rPr lang="en-US" sz="850" dirty="0">
                <a:latin typeface="Arial" panose="020B0604020202020204" pitchFamily="34" charset="0"/>
                <a:cs typeface="Arial" panose="020B0604020202020204" pitchFamily="34" charset="0"/>
              </a:rPr>
              <a:t>Cleanliness of washrooms/toilets</a:t>
            </a:r>
          </a:p>
          <a:p>
            <a:pPr>
              <a:spcAft>
                <a:spcPts val="100"/>
              </a:spcAft>
            </a:pPr>
            <a:r>
              <a:rPr lang="en-US" sz="850" dirty="0">
                <a:latin typeface="Arial" panose="020B0604020202020204" pitchFamily="34" charset="0"/>
                <a:cs typeface="Arial" panose="020B0604020202020204" pitchFamily="34" charset="0"/>
              </a:rPr>
              <a:t>Comfort of waiting/gate areas</a:t>
            </a:r>
          </a:p>
          <a:p>
            <a:pPr>
              <a:spcAft>
                <a:spcPts val="100"/>
              </a:spcAft>
            </a:pPr>
            <a:r>
              <a:rPr lang="en-US" sz="850" dirty="0">
                <a:latin typeface="Arial" panose="020B0604020202020204" pitchFamily="34" charset="0"/>
                <a:cs typeface="Arial" panose="020B0604020202020204" pitchFamily="34" charset="0"/>
              </a:rPr>
              <a:t>Cleanliness of airport terminal</a:t>
            </a:r>
          </a:p>
          <a:p>
            <a:pPr>
              <a:spcAft>
                <a:spcPts val="100"/>
              </a:spcAft>
            </a:pPr>
            <a:r>
              <a:rPr lang="en-US" sz="850" dirty="0">
                <a:latin typeface="Arial" panose="020B0604020202020204" pitchFamily="34" charset="0"/>
                <a:cs typeface="Arial" panose="020B0604020202020204" pitchFamily="34" charset="0"/>
              </a:rPr>
              <a:t>Ambience of the airport</a:t>
            </a:r>
          </a:p>
          <a:p>
            <a:pPr>
              <a:spcAft>
                <a:spcPts val="100"/>
              </a:spcAft>
            </a:pPr>
            <a:endParaRPr lang="en-US" sz="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09475" y="928985"/>
            <a:ext cx="1858606" cy="215444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1400" u="sng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O&amp;D vs. Connection</a:t>
            </a:r>
            <a:endParaRPr lang="en-US" sz="1400" b="0" dirty="0" smtClean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65700" y="928985"/>
            <a:ext cx="1858606" cy="215444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1400" u="sng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Leisure vs. Business</a:t>
            </a:r>
            <a:endParaRPr lang="en-US" sz="1400" b="0" dirty="0" smtClean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331043" y="928985"/>
            <a:ext cx="2088000" cy="215444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1400" u="sng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International vs. Domestic</a:t>
            </a:r>
            <a:endParaRPr lang="en-US" sz="1400" b="0" dirty="0" smtClean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0596503"/>
              </p:ext>
            </p:extLst>
          </p:nvPr>
        </p:nvGraphicFramePr>
        <p:xfrm>
          <a:off x="266046" y="5992918"/>
          <a:ext cx="8128000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61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618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CA" sz="900" b="0" i="1" u="sng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How to read this chart:</a:t>
                      </a:r>
                      <a:endParaRPr lang="en-CA" sz="900" b="0" i="1" u="sng" kern="12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defTabSz="457200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CA" sz="900" b="0" i="1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 </a:t>
                      </a:r>
                      <a:r>
                        <a:rPr lang="en-CA" sz="900" b="0" i="1" dirty="0" smtClean="0">
                          <a:solidFill>
                            <a:srgbClr val="42A0FF"/>
                          </a:solidFill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blue</a:t>
                      </a:r>
                      <a:r>
                        <a:rPr lang="en-CA" sz="900" b="0" i="1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bar indicates that the passenger group on the left has a higher score than the group it is compared to.</a:t>
                      </a:r>
                    </a:p>
                    <a:p>
                      <a:pPr marL="171450" indent="-171450" defTabSz="457200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CA" sz="900" b="0" i="1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 </a:t>
                      </a:r>
                      <a:r>
                        <a:rPr lang="en-CA" sz="900" b="0" i="1" dirty="0" smtClean="0">
                          <a:solidFill>
                            <a:srgbClr val="FF00FF"/>
                          </a:solidFill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pink</a:t>
                      </a:r>
                      <a:r>
                        <a:rPr lang="en-CA" sz="900" b="0" i="1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bar indicates that the compared group on the right has a higher score. </a:t>
                      </a:r>
                    </a:p>
                    <a:p>
                      <a:pPr marL="171450" indent="-171450" defTabSz="457200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CA" sz="900" b="0" i="1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 </a:t>
                      </a:r>
                      <a:r>
                        <a:rPr lang="en-CA" sz="900" b="0" i="1" dirty="0" smtClean="0">
                          <a:solidFill>
                            <a:srgbClr val="00E600"/>
                          </a:solidFill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green</a:t>
                      </a:r>
                      <a:r>
                        <a:rPr lang="en-CA" sz="900" b="0" i="1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bar indicates that the result is statistically different. Testing: t-test at 95% confidence interval.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2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6869517"/>
              </p:ext>
            </p:extLst>
          </p:nvPr>
        </p:nvGraphicFramePr>
        <p:xfrm>
          <a:off x="3938933" y="1275053"/>
          <a:ext cx="3114382" cy="52782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3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77116702"/>
              </p:ext>
            </p:extLst>
          </p:nvPr>
        </p:nvGraphicFramePr>
        <p:xfrm>
          <a:off x="5953999" y="1275053"/>
          <a:ext cx="3114382" cy="52782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1240970" y="1144429"/>
            <a:ext cx="82883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en-CA" sz="11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Base:</a:t>
            </a:r>
            <a:endParaRPr lang="en-CA" sz="9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589680" y="1157603"/>
            <a:ext cx="82883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>
              <a:defRPr/>
            </a:pPr>
            <a:r>
              <a:rPr lang="en-CA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= 482</a:t>
            </a:r>
            <a:r>
              <a:rPr lang="en-CA" sz="9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CA" sz="9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483788" y="1157603"/>
            <a:ext cx="82883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en-CA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= 3627</a:t>
            </a:r>
            <a:r>
              <a:rPr lang="en-CA" sz="9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CA" sz="9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634704" y="1157603"/>
            <a:ext cx="82883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>
              <a:defRPr/>
            </a:pPr>
            <a:r>
              <a:rPr lang="en-CA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= 2045</a:t>
            </a:r>
            <a:r>
              <a:rPr lang="en-CA" sz="9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CA" sz="9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514596" y="1157603"/>
            <a:ext cx="82883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en-CA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= 1499</a:t>
            </a:r>
            <a:r>
              <a:rPr lang="en-CA" sz="9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CA" sz="9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647777" y="1157603"/>
            <a:ext cx="82883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>
              <a:defRPr/>
            </a:pPr>
            <a:r>
              <a:rPr lang="en-CA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= 1566</a:t>
            </a:r>
            <a:r>
              <a:rPr lang="en-CA" sz="9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CA" sz="9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527008" y="1157603"/>
            <a:ext cx="82883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en-CA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= 2319</a:t>
            </a:r>
            <a:r>
              <a:rPr lang="en-CA" sz="9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CA" sz="9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3611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2</a:t>
            </a:r>
            <a:r>
              <a:rPr lang="en-US" dirty="0" smtClean="0"/>
              <a:t>. ATL </a:t>
            </a:r>
            <a:r>
              <a:rPr lang="en-US" dirty="0"/>
              <a:t>– Airport </a:t>
            </a:r>
            <a:r>
              <a:rPr lang="en-US" dirty="0" smtClean="0"/>
              <a:t>Performance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463193" y="3584951"/>
            <a:ext cx="8495483" cy="49244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2</a:t>
            </a:r>
            <a:r>
              <a:rPr lang="en-US" dirty="0" smtClean="0"/>
              <a:t>.1 </a:t>
            </a:r>
            <a:r>
              <a:rPr lang="en-US" dirty="0"/>
              <a:t>Satisfaction Gap </a:t>
            </a:r>
            <a:r>
              <a:rPr lang="en-US" dirty="0" smtClean="0"/>
              <a:t>Analyses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3DAD56E-802A-2646-A8DB-6610A51D0FC3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869670" y="6546961"/>
            <a:ext cx="2895600" cy="324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prstClr val="white"/>
                </a:solidFill>
              </a:rPr>
              <a:t>ATL </a:t>
            </a:r>
            <a:r>
              <a:rPr lang="en-US" dirty="0">
                <a:solidFill>
                  <a:prstClr val="white"/>
                </a:solidFill>
              </a:rPr>
              <a:t>– </a:t>
            </a:r>
            <a:r>
              <a:rPr lang="en-US" dirty="0" smtClean="0">
                <a:solidFill>
                  <a:prstClr val="white"/>
                </a:solidFill>
              </a:rPr>
              <a:t>Annual Satisfaction Assessment </a:t>
            </a:r>
            <a:r>
              <a:rPr lang="en-US" dirty="0">
                <a:solidFill>
                  <a:prstClr val="white"/>
                </a:solidFill>
              </a:rPr>
              <a:t>– </a:t>
            </a:r>
            <a:r>
              <a:rPr lang="en-US" dirty="0" smtClean="0">
                <a:solidFill>
                  <a:prstClr val="white"/>
                </a:solidFill>
              </a:rPr>
              <a:t>2016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defTabSz="457200"/>
            <a:r>
              <a:rPr lang="en-US" dirty="0" smtClean="0">
                <a:solidFill>
                  <a:prstClr val="white"/>
                </a:solidFill>
              </a:rPr>
              <a:t>© 2017 ACI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Subtitle 7"/>
          <p:cNvSpPr txBox="1">
            <a:spLocks/>
          </p:cNvSpPr>
          <p:nvPr/>
        </p:nvSpPr>
        <p:spPr>
          <a:xfrm>
            <a:off x="463193" y="4188491"/>
            <a:ext cx="8495483" cy="769441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457200" marR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"/>
              <a:tabLst/>
              <a:defRPr sz="2600" kern="1200">
                <a:solidFill>
                  <a:srgbClr val="5693C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sz="2200" b="1" dirty="0"/>
              <a:t>2</a:t>
            </a:r>
            <a:r>
              <a:rPr lang="en-US" sz="2200" b="1" dirty="0" smtClean="0"/>
              <a:t>.1.2 ATL</a:t>
            </a:r>
            <a:r>
              <a:rPr lang="en-CA" sz="2200" b="1" dirty="0" smtClean="0"/>
              <a:t>’s </a:t>
            </a:r>
            <a:r>
              <a:rPr lang="en-CA" sz="2200" b="1" dirty="0"/>
              <a:t>passenger satisfaction vs. other airport groups (all items</a:t>
            </a:r>
            <a:r>
              <a:rPr lang="en-CA" sz="2200" b="1" dirty="0" smtClean="0"/>
              <a:t>)</a:t>
            </a:r>
            <a:endParaRPr lang="en-CA" sz="2200" b="1" dirty="0"/>
          </a:p>
        </p:txBody>
      </p:sp>
    </p:spTree>
    <p:extLst>
      <p:ext uri="{BB962C8B-B14F-4D97-AF65-F5344CB8AC3E}">
        <p14:creationId xmlns:p14="http://schemas.microsoft.com/office/powerpoint/2010/main" val="1016923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Customized Panel Airports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3DAD56E-802A-2646-A8DB-6610A51D0FC3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17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2017 ACI</a:t>
            </a:r>
            <a:endParaRPr lang="en-US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3869670" y="6546961"/>
            <a:ext cx="2895600" cy="324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prstClr val="white"/>
                </a:solidFill>
              </a:rPr>
              <a:t>ATL </a:t>
            </a:r>
            <a:r>
              <a:rPr lang="en-US" dirty="0">
                <a:solidFill>
                  <a:prstClr val="white"/>
                </a:solidFill>
              </a:rPr>
              <a:t>– </a:t>
            </a:r>
            <a:r>
              <a:rPr lang="en-US" dirty="0" smtClean="0">
                <a:solidFill>
                  <a:prstClr val="white"/>
                </a:solidFill>
              </a:rPr>
              <a:t>Annual Satisfaction Assessment </a:t>
            </a:r>
            <a:r>
              <a:rPr lang="en-US" dirty="0">
                <a:solidFill>
                  <a:prstClr val="white"/>
                </a:solidFill>
              </a:rPr>
              <a:t>– </a:t>
            </a:r>
            <a:r>
              <a:rPr lang="en-US" dirty="0" smtClean="0">
                <a:solidFill>
                  <a:prstClr val="white"/>
                </a:solidFill>
              </a:rPr>
              <a:t>2016</a:t>
            </a:r>
            <a:endParaRPr lang="en-US" dirty="0">
              <a:solidFill>
                <a:prstClr val="white"/>
              </a:solidFill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3153180"/>
              </p:ext>
            </p:extLst>
          </p:nvPr>
        </p:nvGraphicFramePr>
        <p:xfrm>
          <a:off x="399305" y="1507479"/>
          <a:ext cx="4068421" cy="28659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8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585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42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47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0990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IATA Code </a:t>
                      </a:r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Airport Name </a:t>
                      </a:r>
                    </a:p>
                    <a:p>
                      <a:pPr algn="l">
                        <a:defRPr/>
                      </a:pPr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Region </a:t>
                      </a:r>
                    </a:p>
                  </a:txBody>
                  <a:tcPr marL="36000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Size </a:t>
                      </a:r>
                    </a:p>
                  </a:txBody>
                  <a:tcPr marL="36000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>
                        <a:defRPr/>
                      </a:pPr>
                      <a:r>
                        <a:rPr lang="en-US" sz="800" u="none" strike="noStrike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AMS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2286" marT="2286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>
                        <a:defRPr/>
                      </a:pPr>
                      <a:r>
                        <a:rPr lang="en-US" sz="800" b="0" i="0" u="none" strike="noStrike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AMSTERDAM SCHIPHOL AIRPORT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2286" marT="2286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Europe</a:t>
                      </a:r>
                    </a:p>
                  </a:txBody>
                  <a:tcPr marL="36000" marR="2286" marT="2286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&gt;40M</a:t>
                      </a:r>
                    </a:p>
                  </a:txBody>
                  <a:tcPr marL="36000" marR="2286" marT="2286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>
                        <a:defRPr/>
                      </a:pPr>
                      <a:r>
                        <a:rPr lang="en-US" sz="800" u="none" strike="noStrike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ATL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2286" marT="2286" marB="0"/>
                </a:tc>
                <a:tc>
                  <a:txBody>
                    <a:bodyPr/>
                    <a:lstStyle/>
                    <a:p>
                      <a:pPr algn="l" fontAlgn="b">
                        <a:defRPr/>
                      </a:pPr>
                      <a:r>
                        <a:rPr lang="en-US" sz="800" b="0" i="0" u="none" strike="noStrike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ATLANTA HARTSFIELD-JACKSON INTL AIRPORT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2286" marT="2286" marB="0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North America</a:t>
                      </a:r>
                    </a:p>
                  </a:txBody>
                  <a:tcPr marL="36000" marR="2286" marT="2286" marB="0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&gt;40M</a:t>
                      </a:r>
                    </a:p>
                  </a:txBody>
                  <a:tcPr marL="36000" marR="2286" marT="2286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>
                        <a:defRPr/>
                      </a:pPr>
                      <a:r>
                        <a:rPr lang="en-US" sz="800" u="none" strike="noStrike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BKK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2286" marT="2286" marB="0"/>
                </a:tc>
                <a:tc>
                  <a:txBody>
                    <a:bodyPr/>
                    <a:lstStyle/>
                    <a:p>
                      <a:pPr algn="l" fontAlgn="b">
                        <a:defRPr/>
                      </a:pPr>
                      <a:r>
                        <a:rPr lang="en-US" sz="800" b="0" i="0" u="none" strike="noStrike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BANGKOK SUVARNABHUMI AIRPORT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2286" marT="2286" marB="0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Asia Pacific</a:t>
                      </a:r>
                    </a:p>
                  </a:txBody>
                  <a:tcPr marL="36000" marR="2286" marT="2286" marB="0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&gt;40M</a:t>
                      </a:r>
                    </a:p>
                  </a:txBody>
                  <a:tcPr marL="36000" marR="2286" marT="2286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>
                        <a:defRPr/>
                      </a:pPr>
                      <a:r>
                        <a:rPr lang="en-US" sz="800" u="none" strike="noStrike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2286" marT="2286" marB="0"/>
                </a:tc>
                <a:tc>
                  <a:txBody>
                    <a:bodyPr/>
                    <a:lstStyle/>
                    <a:p>
                      <a:pPr algn="l" fontAlgn="b">
                        <a:defRPr/>
                      </a:pPr>
                      <a:r>
                        <a:rPr lang="en-US" sz="800" b="0" i="0" u="none" strike="noStrike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GUANGZHOU BAIYUN INTL AIRPORT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2286" marT="2286" marB="0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Asia Pacific</a:t>
                      </a:r>
                    </a:p>
                  </a:txBody>
                  <a:tcPr marL="36000" marR="2286" marT="2286" marB="0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&gt;40M</a:t>
                      </a:r>
                    </a:p>
                  </a:txBody>
                  <a:tcPr marL="36000" marR="2286" marT="2286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>
                        <a:defRPr/>
                      </a:pPr>
                      <a:r>
                        <a:rPr lang="en-US" sz="800" u="none" strike="noStrike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CDG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2286" marT="2286" marB="0"/>
                </a:tc>
                <a:tc>
                  <a:txBody>
                    <a:bodyPr/>
                    <a:lstStyle/>
                    <a:p>
                      <a:pPr algn="l" fontAlgn="b">
                        <a:defRPr/>
                      </a:pPr>
                      <a:r>
                        <a:rPr lang="en-US" sz="800" b="0" i="0" u="none" strike="noStrike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PARIS CHARLES DE GAULLE AIRPORT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2286" marT="2286" marB="0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Europe</a:t>
                      </a:r>
                    </a:p>
                  </a:txBody>
                  <a:tcPr marL="36000" marR="2286" marT="2286" marB="0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&gt;40M</a:t>
                      </a:r>
                    </a:p>
                  </a:txBody>
                  <a:tcPr marL="36000" marR="2286" marT="2286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>
                        <a:defRPr/>
                      </a:pPr>
                      <a:r>
                        <a:rPr lang="en-US" sz="800" u="none" strike="noStrike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DEN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2286" marT="2286" marB="0"/>
                </a:tc>
                <a:tc>
                  <a:txBody>
                    <a:bodyPr/>
                    <a:lstStyle/>
                    <a:p>
                      <a:pPr algn="l" fontAlgn="b">
                        <a:defRPr/>
                      </a:pPr>
                      <a:r>
                        <a:rPr lang="en-US" sz="800" b="0" i="0" u="none" strike="noStrike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DENVER INTL AIRPORT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2286" marT="2286" marB="0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North America</a:t>
                      </a:r>
                    </a:p>
                  </a:txBody>
                  <a:tcPr marL="36000" marR="2286" marT="2286" marB="0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&gt;40M</a:t>
                      </a:r>
                    </a:p>
                  </a:txBody>
                  <a:tcPr marL="36000" marR="2286" marT="2286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>
                        <a:defRPr/>
                      </a:pPr>
                      <a:r>
                        <a:rPr lang="en-US" sz="800" u="none" strike="noStrike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DFW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2286" marT="2286" marB="0"/>
                </a:tc>
                <a:tc>
                  <a:txBody>
                    <a:bodyPr/>
                    <a:lstStyle/>
                    <a:p>
                      <a:pPr algn="l" fontAlgn="b">
                        <a:defRPr/>
                      </a:pPr>
                      <a:r>
                        <a:rPr lang="en-US" sz="800" b="0" i="0" u="none" strike="noStrike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DALLAS/FORT WORTH INTL AIRPORT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2286" marT="2286" marB="0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North America</a:t>
                      </a:r>
                    </a:p>
                  </a:txBody>
                  <a:tcPr marL="36000" marR="2286" marT="2286" marB="0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&gt;40M</a:t>
                      </a:r>
                    </a:p>
                  </a:txBody>
                  <a:tcPr marL="36000" marR="2286" marT="2286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>
                        <a:defRPr/>
                      </a:pPr>
                      <a:r>
                        <a:rPr lang="en-US" sz="800" u="none" strike="noStrike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DXB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2286" marT="2286" marB="0"/>
                </a:tc>
                <a:tc>
                  <a:txBody>
                    <a:bodyPr/>
                    <a:lstStyle/>
                    <a:p>
                      <a:pPr algn="l" fontAlgn="b">
                        <a:defRPr/>
                      </a:pPr>
                      <a:r>
                        <a:rPr lang="en-US" sz="800" b="0" i="0" u="none" strike="noStrike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DUBAI INTL AIRPORT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2286" marT="2286" marB="0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Middle East</a:t>
                      </a:r>
                    </a:p>
                  </a:txBody>
                  <a:tcPr marL="36000" marR="2286" marT="2286" marB="0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&gt;40M</a:t>
                      </a:r>
                    </a:p>
                  </a:txBody>
                  <a:tcPr marL="36000" marR="2286" marT="2286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>
                        <a:defRPr/>
                      </a:pPr>
                      <a:r>
                        <a:rPr lang="en-US" sz="800" u="none" strike="noStrike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FRA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2286" marT="2286" marB="0"/>
                </a:tc>
                <a:tc>
                  <a:txBody>
                    <a:bodyPr/>
                    <a:lstStyle/>
                    <a:p>
                      <a:pPr algn="l" fontAlgn="b">
                        <a:defRPr/>
                      </a:pPr>
                      <a:r>
                        <a:rPr lang="en-US" sz="800" b="0" i="0" u="none" strike="noStrike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FRANKFURT INTL AIRPORT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2286" marT="2286" marB="0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Europe</a:t>
                      </a:r>
                    </a:p>
                  </a:txBody>
                  <a:tcPr marL="36000" marR="2286" marT="2286" marB="0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&gt;40M</a:t>
                      </a:r>
                    </a:p>
                  </a:txBody>
                  <a:tcPr marL="36000" marR="2286" marT="2286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>
                        <a:defRPr/>
                      </a:pPr>
                      <a:r>
                        <a:rPr lang="en-US" sz="800" u="none" strike="noStrike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HKG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2286" marT="2286" marB="0"/>
                </a:tc>
                <a:tc>
                  <a:txBody>
                    <a:bodyPr/>
                    <a:lstStyle/>
                    <a:p>
                      <a:pPr algn="l" fontAlgn="b">
                        <a:defRPr/>
                      </a:pPr>
                      <a:r>
                        <a:rPr lang="en-US" sz="800" b="0" i="0" u="none" strike="noStrike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HONG KONG INTL AIRPORT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2286" marT="2286" marB="0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Asia Pacific</a:t>
                      </a:r>
                    </a:p>
                  </a:txBody>
                  <a:tcPr marL="36000" marR="2286" marT="2286" marB="0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&gt;40M</a:t>
                      </a:r>
                    </a:p>
                  </a:txBody>
                  <a:tcPr marL="36000" marR="2286" marT="2286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>
                        <a:defRPr/>
                      </a:pPr>
                      <a:r>
                        <a:rPr lang="en-US" sz="800" u="none" strike="noStrike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LHR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2286" marT="2286" marB="0"/>
                </a:tc>
                <a:tc>
                  <a:txBody>
                    <a:bodyPr/>
                    <a:lstStyle/>
                    <a:p>
                      <a:pPr algn="l" fontAlgn="b">
                        <a:defRPr/>
                      </a:pPr>
                      <a:r>
                        <a:rPr lang="en-US" sz="800" b="0" i="0" u="none" strike="noStrike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LONDON HEATHROW AIRPORT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2286" marT="2286" marB="0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Europe</a:t>
                      </a:r>
                    </a:p>
                  </a:txBody>
                  <a:tcPr marL="36000" marR="2286" marT="2286" marB="0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&gt;40M</a:t>
                      </a:r>
                    </a:p>
                  </a:txBody>
                  <a:tcPr marL="36000" marR="2286" marT="2286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>
                        <a:defRPr/>
                      </a:pPr>
                      <a:r>
                        <a:rPr lang="en-US" sz="800" u="none" strike="noStrike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MAD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2286" marT="2286" marB="0"/>
                </a:tc>
                <a:tc>
                  <a:txBody>
                    <a:bodyPr/>
                    <a:lstStyle/>
                    <a:p>
                      <a:pPr algn="l" fontAlgn="b">
                        <a:defRPr/>
                      </a:pPr>
                      <a:r>
                        <a:rPr lang="en-US" sz="800" b="0" i="0" u="none" strike="noStrike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MADRID BARAJAS AIRPORT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2286" marT="2286" marB="0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Europe</a:t>
                      </a:r>
                    </a:p>
                  </a:txBody>
                  <a:tcPr marL="36000" marR="2286" marT="2286" marB="0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&gt;40M</a:t>
                      </a:r>
                    </a:p>
                  </a:txBody>
                  <a:tcPr marL="36000" marR="2286" marT="2286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>
                        <a:defRPr/>
                      </a:pPr>
                      <a:r>
                        <a:rPr lang="en-US" sz="800" u="none" strike="noStrike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PEK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2286" marT="2286" marB="0"/>
                </a:tc>
                <a:tc>
                  <a:txBody>
                    <a:bodyPr/>
                    <a:lstStyle/>
                    <a:p>
                      <a:pPr algn="l" fontAlgn="b">
                        <a:defRPr/>
                      </a:pPr>
                      <a:r>
                        <a:rPr lang="en-US" sz="800" b="0" i="0" u="none" strike="noStrike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BEIJING CAPITAL INTL AIRPORT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2286" marT="2286" marB="0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Asia Pacific</a:t>
                      </a:r>
                    </a:p>
                  </a:txBody>
                  <a:tcPr marL="36000" marR="2286" marT="2286" marB="0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&gt;40M</a:t>
                      </a:r>
                    </a:p>
                  </a:txBody>
                  <a:tcPr marL="36000" marR="2286" marT="2286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>
                        <a:defRPr/>
                      </a:pPr>
                      <a:r>
                        <a:rPr lang="en-US" sz="800" u="none" strike="noStrike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PVG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2286" marT="2286" marB="0"/>
                </a:tc>
                <a:tc>
                  <a:txBody>
                    <a:bodyPr/>
                    <a:lstStyle/>
                    <a:p>
                      <a:pPr algn="l" fontAlgn="b">
                        <a:defRPr/>
                      </a:pPr>
                      <a:r>
                        <a:rPr lang="en-US" sz="800" b="0" i="0" u="none" strike="noStrike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SHANGHAI PU DONG AIRPORT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2286" marT="2286" marB="0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Asia Pacific</a:t>
                      </a:r>
                    </a:p>
                  </a:txBody>
                  <a:tcPr marL="36000" marR="2286" marT="2286" marB="0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&gt;40M</a:t>
                      </a:r>
                    </a:p>
                  </a:txBody>
                  <a:tcPr marL="36000" marR="2286" marT="2286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>
                        <a:defRPr/>
                      </a:pPr>
                      <a:r>
                        <a:rPr lang="en-US" sz="800" u="none" strike="noStrike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SFO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2286" marT="2286" marB="0"/>
                </a:tc>
                <a:tc>
                  <a:txBody>
                    <a:bodyPr/>
                    <a:lstStyle/>
                    <a:p>
                      <a:pPr algn="l" fontAlgn="b">
                        <a:defRPr/>
                      </a:pPr>
                      <a:r>
                        <a:rPr lang="en-US" sz="800" b="0" i="0" u="none" strike="noStrike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 FRANCISCO INTL AIRPORT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2286" marT="2286" marB="0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North America</a:t>
                      </a:r>
                    </a:p>
                  </a:txBody>
                  <a:tcPr marL="36000" marR="2286" marT="2286" marB="0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&gt;40M</a:t>
                      </a:r>
                    </a:p>
                  </a:txBody>
                  <a:tcPr marL="36000" marR="2286" marT="2286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>
                        <a:defRPr/>
                      </a:pPr>
                      <a:r>
                        <a:rPr lang="en-US" sz="800" u="none" strike="noStrike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SIN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2286" marT="2286" marB="0"/>
                </a:tc>
                <a:tc>
                  <a:txBody>
                    <a:bodyPr/>
                    <a:lstStyle/>
                    <a:p>
                      <a:pPr algn="l" fontAlgn="b">
                        <a:defRPr/>
                      </a:pPr>
                      <a:r>
                        <a:rPr lang="en-US" sz="800" b="0" i="0" u="none" strike="noStrike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SINGAPORE CHANGI AIRPORT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2286" marT="2286" marB="0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Asia Pacific</a:t>
                      </a:r>
                    </a:p>
                  </a:txBody>
                  <a:tcPr marL="36000" marR="2286" marT="2286" marB="0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&gt;40M</a:t>
                      </a:r>
                    </a:p>
                  </a:txBody>
                  <a:tcPr marL="36000" marR="2286" marT="2286" marB="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329607" y="1114496"/>
            <a:ext cx="8495483" cy="276999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1200" dirty="0">
                <a:solidFill>
                  <a:srgbClr val="5692C9"/>
                </a:solidFill>
              </a:rPr>
              <a:t>The following airports are part of </a:t>
            </a:r>
            <a:r>
              <a:rPr lang="en-US" sz="1200" dirty="0" smtClean="0">
                <a:solidFill>
                  <a:srgbClr val="5692C9"/>
                </a:solidFill>
              </a:rPr>
              <a:t>ATL’s </a:t>
            </a:r>
            <a:r>
              <a:rPr lang="en-US" sz="1200" dirty="0">
                <a:solidFill>
                  <a:srgbClr val="5692C9"/>
                </a:solidFill>
              </a:rPr>
              <a:t>Customized Panel:</a:t>
            </a:r>
          </a:p>
        </p:txBody>
      </p:sp>
    </p:spTree>
    <p:extLst>
      <p:ext uri="{BB962C8B-B14F-4D97-AF65-F5344CB8AC3E}">
        <p14:creationId xmlns:p14="http://schemas.microsoft.com/office/powerpoint/2010/main" val="660554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ATL – </a:t>
            </a:r>
            <a:r>
              <a:rPr lang="en-US" altLang="en-US" dirty="0" smtClean="0"/>
              <a:t>Satisfaction Gap 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Analysis</a:t>
            </a:r>
            <a:r>
              <a:rPr lang="en-US" altLang="en-US" dirty="0">
                <a:solidFill>
                  <a:srgbClr val="1F497D">
                    <a:lumMod val="60000"/>
                    <a:lumOff val="4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en-US" dirty="0">
                <a:solidFill>
                  <a:srgbClr val="1F497D">
                    <a:lumMod val="60000"/>
                    <a:lumOff val="4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0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ATL vs. Airport Groups</a:t>
            </a:r>
            <a:endParaRPr lang="en-US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76265A1-0085-4172-B257-78E89B106F77}" type="slidenum">
              <a:rPr lang="en-AU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18</a:t>
            </a:fld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© 2017 ACI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3869670" y="6546961"/>
            <a:ext cx="2895600" cy="324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prstClr val="white"/>
                </a:solidFill>
              </a:rPr>
              <a:t>ATL </a:t>
            </a:r>
            <a:r>
              <a:rPr lang="en-US" dirty="0">
                <a:solidFill>
                  <a:prstClr val="white"/>
                </a:solidFill>
              </a:rPr>
              <a:t>– </a:t>
            </a:r>
            <a:r>
              <a:rPr lang="en-US" dirty="0" smtClean="0">
                <a:solidFill>
                  <a:prstClr val="white"/>
                </a:solidFill>
              </a:rPr>
              <a:t>Annual Satisfaction Assessment </a:t>
            </a:r>
            <a:r>
              <a:rPr lang="en-US" dirty="0">
                <a:solidFill>
                  <a:prstClr val="white"/>
                </a:solidFill>
              </a:rPr>
              <a:t>– </a:t>
            </a:r>
            <a:r>
              <a:rPr lang="en-US" dirty="0" smtClean="0">
                <a:solidFill>
                  <a:prstClr val="white"/>
                </a:solidFill>
              </a:rPr>
              <a:t>2016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7285" y="1402373"/>
            <a:ext cx="2792929" cy="4819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00"/>
              </a:spcAft>
            </a:pPr>
            <a:r>
              <a:rPr lang="en-US" sz="850" dirty="0" smtClean="0">
                <a:latin typeface="Arial" panose="020B0604020202020204" pitchFamily="34" charset="0"/>
                <a:cs typeface="Arial" panose="020B0604020202020204" pitchFamily="34" charset="0"/>
              </a:rPr>
              <a:t>Overall Satisfaction</a:t>
            </a:r>
          </a:p>
          <a:p>
            <a:pPr>
              <a:spcAft>
                <a:spcPts val="100"/>
              </a:spcAft>
            </a:pPr>
            <a:r>
              <a:rPr lang="en-US" sz="850" dirty="0" smtClean="0">
                <a:latin typeface="Arial" panose="020B0604020202020204" pitchFamily="34" charset="0"/>
                <a:cs typeface="Arial" panose="020B0604020202020204" pitchFamily="34" charset="0"/>
              </a:rPr>
              <a:t>Ground </a:t>
            </a:r>
            <a:r>
              <a:rPr lang="en-US" sz="850" dirty="0">
                <a:latin typeface="Arial" panose="020B0604020202020204" pitchFamily="34" charset="0"/>
                <a:cs typeface="Arial" panose="020B0604020202020204" pitchFamily="34" charset="0"/>
              </a:rPr>
              <a:t>transportation to/from airport</a:t>
            </a:r>
          </a:p>
          <a:p>
            <a:pPr>
              <a:spcAft>
                <a:spcPts val="100"/>
              </a:spcAft>
            </a:pPr>
            <a:r>
              <a:rPr lang="en-US" sz="850" dirty="0">
                <a:latin typeface="Arial" panose="020B0604020202020204" pitchFamily="34" charset="0"/>
                <a:cs typeface="Arial" panose="020B0604020202020204" pitchFamily="34" charset="0"/>
              </a:rPr>
              <a:t>Parking facilities</a:t>
            </a:r>
          </a:p>
          <a:p>
            <a:pPr>
              <a:spcAft>
                <a:spcPts val="100"/>
              </a:spcAft>
            </a:pPr>
            <a:r>
              <a:rPr lang="en-US" sz="850" dirty="0">
                <a:latin typeface="Arial" panose="020B0604020202020204" pitchFamily="34" charset="0"/>
                <a:cs typeface="Arial" panose="020B0604020202020204" pitchFamily="34" charset="0"/>
              </a:rPr>
              <a:t>VfM of parking facilities</a:t>
            </a:r>
          </a:p>
          <a:p>
            <a:pPr>
              <a:spcAft>
                <a:spcPts val="100"/>
              </a:spcAft>
            </a:pPr>
            <a:r>
              <a:rPr lang="en-US" sz="850" dirty="0">
                <a:latin typeface="Arial" panose="020B0604020202020204" pitchFamily="34" charset="0"/>
                <a:cs typeface="Arial" panose="020B0604020202020204" pitchFamily="34" charset="0"/>
              </a:rPr>
              <a:t>Availability of baggage carts/trolleys</a:t>
            </a:r>
          </a:p>
          <a:p>
            <a:pPr>
              <a:spcAft>
                <a:spcPts val="100"/>
              </a:spcAft>
            </a:pPr>
            <a:r>
              <a:rPr lang="en-US" sz="850" dirty="0">
                <a:latin typeface="Arial" panose="020B0604020202020204" pitchFamily="34" charset="0"/>
                <a:cs typeface="Arial" panose="020B0604020202020204" pitchFamily="34" charset="0"/>
              </a:rPr>
              <a:t>Waiting time in check-in queue/line</a:t>
            </a:r>
          </a:p>
          <a:p>
            <a:pPr>
              <a:spcAft>
                <a:spcPts val="100"/>
              </a:spcAft>
            </a:pPr>
            <a:r>
              <a:rPr lang="en-US" sz="850" dirty="0">
                <a:latin typeface="Arial" panose="020B0604020202020204" pitchFamily="34" charset="0"/>
                <a:cs typeface="Arial" panose="020B0604020202020204" pitchFamily="34" charset="0"/>
              </a:rPr>
              <a:t>Efficiency of check-in staff</a:t>
            </a:r>
          </a:p>
          <a:p>
            <a:pPr>
              <a:spcAft>
                <a:spcPts val="100"/>
              </a:spcAft>
            </a:pPr>
            <a:r>
              <a:rPr lang="en-US" sz="850" dirty="0">
                <a:latin typeface="Arial" panose="020B0604020202020204" pitchFamily="34" charset="0"/>
                <a:cs typeface="Arial" panose="020B0604020202020204" pitchFamily="34" charset="0"/>
              </a:rPr>
              <a:t>Courtesy and helpfulness of check-in staff</a:t>
            </a:r>
          </a:p>
          <a:p>
            <a:pPr>
              <a:spcAft>
                <a:spcPts val="100"/>
              </a:spcAft>
            </a:pPr>
            <a:r>
              <a:rPr lang="en-US" sz="850" dirty="0">
                <a:latin typeface="Arial" panose="020B0604020202020204" pitchFamily="34" charset="0"/>
                <a:cs typeface="Arial" panose="020B0604020202020204" pitchFamily="34" charset="0"/>
              </a:rPr>
              <a:t>Waiting time at </a:t>
            </a:r>
            <a:r>
              <a:rPr lang="en-US" sz="850" dirty="0" smtClean="0">
                <a:latin typeface="Arial" panose="020B0604020202020204" pitchFamily="34" charset="0"/>
                <a:cs typeface="Arial" panose="020B0604020202020204" pitchFamily="34" charset="0"/>
              </a:rPr>
              <a:t>passport/ID </a:t>
            </a:r>
            <a:r>
              <a:rPr lang="en-US" sz="850" dirty="0">
                <a:latin typeface="Arial" panose="020B0604020202020204" pitchFamily="34" charset="0"/>
                <a:cs typeface="Arial" panose="020B0604020202020204" pitchFamily="34" charset="0"/>
              </a:rPr>
              <a:t>inspection</a:t>
            </a:r>
          </a:p>
          <a:p>
            <a:pPr>
              <a:spcAft>
                <a:spcPts val="100"/>
              </a:spcAft>
            </a:pPr>
            <a:r>
              <a:rPr lang="en-US" sz="850" dirty="0">
                <a:latin typeface="Arial" panose="020B0604020202020204" pitchFamily="34" charset="0"/>
                <a:cs typeface="Arial" panose="020B0604020202020204" pitchFamily="34" charset="0"/>
              </a:rPr>
              <a:t>Courtesy and helpfulness of inspection staff</a:t>
            </a:r>
          </a:p>
          <a:p>
            <a:pPr>
              <a:spcAft>
                <a:spcPts val="100"/>
              </a:spcAft>
            </a:pPr>
            <a:r>
              <a:rPr lang="en-US" sz="850" dirty="0">
                <a:latin typeface="Arial" panose="020B0604020202020204" pitchFamily="34" charset="0"/>
                <a:cs typeface="Arial" panose="020B0604020202020204" pitchFamily="34" charset="0"/>
              </a:rPr>
              <a:t>Courtesy and helpfulness of security staff</a:t>
            </a:r>
          </a:p>
          <a:p>
            <a:pPr>
              <a:spcAft>
                <a:spcPts val="100"/>
              </a:spcAft>
            </a:pPr>
            <a:r>
              <a:rPr lang="en-US" sz="850" dirty="0">
                <a:latin typeface="Arial" panose="020B0604020202020204" pitchFamily="34" charset="0"/>
                <a:cs typeface="Arial" panose="020B0604020202020204" pitchFamily="34" charset="0"/>
              </a:rPr>
              <a:t>Thoroughness of security inspection</a:t>
            </a:r>
          </a:p>
          <a:p>
            <a:pPr>
              <a:spcAft>
                <a:spcPts val="100"/>
              </a:spcAft>
            </a:pPr>
            <a:r>
              <a:rPr lang="en-US" sz="850" dirty="0">
                <a:latin typeface="Arial" panose="020B0604020202020204" pitchFamily="34" charset="0"/>
                <a:cs typeface="Arial" panose="020B0604020202020204" pitchFamily="34" charset="0"/>
              </a:rPr>
              <a:t>Waiting time at security inspection</a:t>
            </a:r>
          </a:p>
          <a:p>
            <a:pPr>
              <a:spcAft>
                <a:spcPts val="100"/>
              </a:spcAft>
            </a:pPr>
            <a:r>
              <a:rPr lang="en-US" sz="850" dirty="0">
                <a:latin typeface="Arial" panose="020B0604020202020204" pitchFamily="34" charset="0"/>
                <a:cs typeface="Arial" panose="020B0604020202020204" pitchFamily="34" charset="0"/>
              </a:rPr>
              <a:t>Feeling of being safe and secure</a:t>
            </a:r>
          </a:p>
          <a:p>
            <a:pPr>
              <a:spcAft>
                <a:spcPts val="100"/>
              </a:spcAft>
            </a:pPr>
            <a:r>
              <a:rPr lang="en-US" sz="850" dirty="0">
                <a:latin typeface="Arial" panose="020B0604020202020204" pitchFamily="34" charset="0"/>
                <a:cs typeface="Arial" panose="020B0604020202020204" pitchFamily="34" charset="0"/>
              </a:rPr>
              <a:t>Ease of finding your way through airport</a:t>
            </a:r>
          </a:p>
          <a:p>
            <a:pPr>
              <a:spcAft>
                <a:spcPts val="100"/>
              </a:spcAft>
            </a:pPr>
            <a:r>
              <a:rPr lang="en-US" sz="850" dirty="0">
                <a:latin typeface="Arial" panose="020B0604020202020204" pitchFamily="34" charset="0"/>
                <a:cs typeface="Arial" panose="020B0604020202020204" pitchFamily="34" charset="0"/>
              </a:rPr>
              <a:t>Flight information screens</a:t>
            </a:r>
          </a:p>
          <a:p>
            <a:pPr>
              <a:spcAft>
                <a:spcPts val="100"/>
              </a:spcAft>
            </a:pPr>
            <a:r>
              <a:rPr lang="en-US" sz="850" dirty="0">
                <a:latin typeface="Arial" panose="020B0604020202020204" pitchFamily="34" charset="0"/>
                <a:cs typeface="Arial" panose="020B0604020202020204" pitchFamily="34" charset="0"/>
              </a:rPr>
              <a:t>Walking distance inside the terminal</a:t>
            </a:r>
          </a:p>
          <a:p>
            <a:pPr>
              <a:spcAft>
                <a:spcPts val="100"/>
              </a:spcAft>
            </a:pPr>
            <a:r>
              <a:rPr lang="en-US" sz="850" dirty="0">
                <a:latin typeface="Arial" panose="020B0604020202020204" pitchFamily="34" charset="0"/>
                <a:cs typeface="Arial" panose="020B0604020202020204" pitchFamily="34" charset="0"/>
              </a:rPr>
              <a:t>Ease of making connections with other flights</a:t>
            </a:r>
          </a:p>
          <a:p>
            <a:pPr>
              <a:spcAft>
                <a:spcPts val="100"/>
              </a:spcAft>
            </a:pPr>
            <a:r>
              <a:rPr lang="en-US" sz="850" dirty="0">
                <a:latin typeface="Arial" panose="020B0604020202020204" pitchFamily="34" charset="0"/>
                <a:cs typeface="Arial" panose="020B0604020202020204" pitchFamily="34" charset="0"/>
              </a:rPr>
              <a:t>Courtesy and helpfulness of airport staff</a:t>
            </a:r>
          </a:p>
          <a:p>
            <a:pPr>
              <a:spcAft>
                <a:spcPts val="100"/>
              </a:spcAft>
            </a:pPr>
            <a:r>
              <a:rPr lang="en-US" sz="850" dirty="0">
                <a:latin typeface="Arial" panose="020B0604020202020204" pitchFamily="34" charset="0"/>
                <a:cs typeface="Arial" panose="020B0604020202020204" pitchFamily="34" charset="0"/>
              </a:rPr>
              <a:t>Restaurant/Eating facilities</a:t>
            </a:r>
          </a:p>
          <a:p>
            <a:pPr>
              <a:spcAft>
                <a:spcPts val="100"/>
              </a:spcAft>
            </a:pPr>
            <a:r>
              <a:rPr lang="en-US" sz="850" dirty="0">
                <a:latin typeface="Arial" panose="020B0604020202020204" pitchFamily="34" charset="0"/>
                <a:cs typeface="Arial" panose="020B0604020202020204" pitchFamily="34" charset="0"/>
              </a:rPr>
              <a:t>VfM of restaurant/eating facilities</a:t>
            </a:r>
          </a:p>
          <a:p>
            <a:pPr>
              <a:spcAft>
                <a:spcPts val="100"/>
              </a:spcAft>
            </a:pPr>
            <a:r>
              <a:rPr lang="en-US" sz="850" dirty="0">
                <a:latin typeface="Arial" panose="020B0604020202020204" pitchFamily="34" charset="0"/>
                <a:cs typeface="Arial" panose="020B0604020202020204" pitchFamily="34" charset="0"/>
              </a:rPr>
              <a:t>Availability of </a:t>
            </a:r>
            <a:r>
              <a:rPr lang="en-US" sz="850" dirty="0" smtClean="0">
                <a:latin typeface="Arial" panose="020B0604020202020204" pitchFamily="34" charset="0"/>
                <a:cs typeface="Arial" panose="020B0604020202020204" pitchFamily="34" charset="0"/>
              </a:rPr>
              <a:t>bank/ATM</a:t>
            </a:r>
            <a:endParaRPr lang="en-US" sz="8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00"/>
              </a:spcAft>
            </a:pPr>
            <a:r>
              <a:rPr lang="en-US" sz="850" dirty="0">
                <a:latin typeface="Arial" panose="020B0604020202020204" pitchFamily="34" charset="0"/>
                <a:cs typeface="Arial" panose="020B0604020202020204" pitchFamily="34" charset="0"/>
              </a:rPr>
              <a:t>Shopping facilities</a:t>
            </a:r>
          </a:p>
          <a:p>
            <a:pPr>
              <a:spcAft>
                <a:spcPts val="100"/>
              </a:spcAft>
            </a:pPr>
            <a:r>
              <a:rPr lang="en-US" sz="850" dirty="0">
                <a:latin typeface="Arial" panose="020B0604020202020204" pitchFamily="34" charset="0"/>
                <a:cs typeface="Arial" panose="020B0604020202020204" pitchFamily="34" charset="0"/>
              </a:rPr>
              <a:t>VfM of shopping facilities</a:t>
            </a:r>
          </a:p>
          <a:p>
            <a:pPr>
              <a:spcAft>
                <a:spcPts val="100"/>
              </a:spcAft>
            </a:pPr>
            <a:r>
              <a:rPr lang="en-US" sz="850" dirty="0">
                <a:latin typeface="Arial" panose="020B0604020202020204" pitchFamily="34" charset="0"/>
                <a:cs typeface="Arial" panose="020B0604020202020204" pitchFamily="34" charset="0"/>
              </a:rPr>
              <a:t>Internet access/Wi-Fi</a:t>
            </a:r>
          </a:p>
          <a:p>
            <a:pPr>
              <a:spcAft>
                <a:spcPts val="100"/>
              </a:spcAft>
            </a:pPr>
            <a:r>
              <a:rPr lang="en-US" sz="850" dirty="0">
                <a:latin typeface="Arial" panose="020B0604020202020204" pitchFamily="34" charset="0"/>
                <a:cs typeface="Arial" panose="020B0604020202020204" pitchFamily="34" charset="0"/>
              </a:rPr>
              <a:t>Business/Executive lounges</a:t>
            </a:r>
          </a:p>
          <a:p>
            <a:pPr>
              <a:spcAft>
                <a:spcPts val="100"/>
              </a:spcAft>
            </a:pPr>
            <a:r>
              <a:rPr lang="en-US" sz="850" dirty="0">
                <a:latin typeface="Arial" panose="020B0604020202020204" pitchFamily="34" charset="0"/>
                <a:cs typeface="Arial" panose="020B0604020202020204" pitchFamily="34" charset="0"/>
              </a:rPr>
              <a:t>Availability of washrooms/toilets</a:t>
            </a:r>
          </a:p>
          <a:p>
            <a:pPr>
              <a:spcAft>
                <a:spcPts val="100"/>
              </a:spcAft>
            </a:pPr>
            <a:r>
              <a:rPr lang="en-US" sz="850" dirty="0">
                <a:latin typeface="Arial" panose="020B0604020202020204" pitchFamily="34" charset="0"/>
                <a:cs typeface="Arial" panose="020B0604020202020204" pitchFamily="34" charset="0"/>
              </a:rPr>
              <a:t>Cleanliness of washrooms/toilets</a:t>
            </a:r>
          </a:p>
          <a:p>
            <a:pPr>
              <a:spcAft>
                <a:spcPts val="100"/>
              </a:spcAft>
            </a:pPr>
            <a:r>
              <a:rPr lang="en-US" sz="850" dirty="0">
                <a:latin typeface="Arial" panose="020B0604020202020204" pitchFamily="34" charset="0"/>
                <a:cs typeface="Arial" panose="020B0604020202020204" pitchFamily="34" charset="0"/>
              </a:rPr>
              <a:t>Comfort of waiting/gate areas</a:t>
            </a:r>
          </a:p>
          <a:p>
            <a:pPr>
              <a:spcAft>
                <a:spcPts val="100"/>
              </a:spcAft>
            </a:pPr>
            <a:r>
              <a:rPr lang="en-US" sz="850" dirty="0">
                <a:latin typeface="Arial" panose="020B0604020202020204" pitchFamily="34" charset="0"/>
                <a:cs typeface="Arial" panose="020B0604020202020204" pitchFamily="34" charset="0"/>
              </a:rPr>
              <a:t>Cleanliness of airport terminal</a:t>
            </a:r>
          </a:p>
          <a:p>
            <a:pPr>
              <a:spcAft>
                <a:spcPts val="100"/>
              </a:spcAft>
            </a:pPr>
            <a:r>
              <a:rPr lang="en-US" sz="850" dirty="0">
                <a:latin typeface="Arial" panose="020B0604020202020204" pitchFamily="34" charset="0"/>
                <a:cs typeface="Arial" panose="020B0604020202020204" pitchFamily="34" charset="0"/>
              </a:rPr>
              <a:t>Ambience of the airport</a:t>
            </a:r>
          </a:p>
          <a:p>
            <a:pPr>
              <a:spcAft>
                <a:spcPts val="100"/>
              </a:spcAft>
            </a:pPr>
            <a:endParaRPr lang="en-US" sz="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38492" y="933329"/>
            <a:ext cx="1858606" cy="215444"/>
          </a:xfrm>
          <a:prstGeom prst="rect">
            <a:avLst/>
          </a:prstGeom>
          <a:noFill/>
        </p:spPr>
        <p:txBody>
          <a:bodyPr lIns="0" tIns="0" rIns="0" bIns="0" anchor="t"/>
          <a:lstStyle/>
          <a:p>
            <a:pPr algn="ctr">
              <a:defRPr/>
            </a:pPr>
            <a:r>
              <a:rPr lang="en-US" sz="1400" u="sng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ATL vs. Custom Panel</a:t>
            </a:r>
            <a:endParaRPr lang="en-US" sz="1400" b="0" dirty="0" smtClean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46253" y="933329"/>
            <a:ext cx="1858606" cy="215444"/>
          </a:xfrm>
          <a:prstGeom prst="rect">
            <a:avLst/>
          </a:prstGeom>
          <a:noFill/>
        </p:spPr>
        <p:txBody>
          <a:bodyPr lIns="0" tIns="0" rIns="0" bIns="0" anchor="t"/>
          <a:lstStyle/>
          <a:p>
            <a:pPr algn="ctr">
              <a:defRPr/>
            </a:pPr>
            <a:r>
              <a:rPr lang="en-US" sz="1400" u="sng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ATL vs. &gt;40M</a:t>
            </a:r>
            <a:endParaRPr lang="en-US" sz="1400" b="0" dirty="0" smtClean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732768" y="933329"/>
            <a:ext cx="1858606" cy="215444"/>
          </a:xfrm>
          <a:prstGeom prst="rect">
            <a:avLst/>
          </a:prstGeom>
          <a:noFill/>
        </p:spPr>
        <p:txBody>
          <a:bodyPr lIns="0" tIns="0" rIns="0" bIns="0" anchor="t"/>
          <a:lstStyle/>
          <a:p>
            <a:pPr algn="ctr">
              <a:defRPr/>
            </a:pPr>
            <a:r>
              <a:rPr lang="en-US" sz="1400" u="sng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ATL vs. North America</a:t>
            </a:r>
            <a:endParaRPr lang="en-US" sz="1400" b="0" dirty="0" smtClean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8245305"/>
              </p:ext>
            </p:extLst>
          </p:nvPr>
        </p:nvGraphicFramePr>
        <p:xfrm>
          <a:off x="266045" y="5973254"/>
          <a:ext cx="8128000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61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618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CA" sz="900" b="0" i="1" u="sng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How to read this chart:</a:t>
                      </a:r>
                      <a:endParaRPr lang="en-CA" sz="900" b="0" i="1" u="sng" kern="12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defTabSz="457200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CA" sz="900" b="0" i="1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 </a:t>
                      </a:r>
                      <a:r>
                        <a:rPr lang="en-CA" sz="900" b="0" i="1" dirty="0" smtClean="0">
                          <a:solidFill>
                            <a:srgbClr val="42A0FF"/>
                          </a:solidFill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blue</a:t>
                      </a:r>
                      <a:r>
                        <a:rPr lang="en-CA" sz="900" b="0" i="1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bar indicates that ATL has a higher score than the airport group it is compared to.</a:t>
                      </a:r>
                    </a:p>
                    <a:p>
                      <a:pPr marL="171450" indent="-171450" defTabSz="457200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CA" sz="900" b="0" i="1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 </a:t>
                      </a:r>
                      <a:r>
                        <a:rPr lang="en-CA" sz="900" b="0" i="1" dirty="0" smtClean="0">
                          <a:solidFill>
                            <a:srgbClr val="FF00FF"/>
                          </a:solidFill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pink</a:t>
                      </a:r>
                      <a:r>
                        <a:rPr lang="en-CA" sz="900" b="0" i="1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bar indicates that the compared group has a higher score than ATL. </a:t>
                      </a:r>
                    </a:p>
                    <a:p>
                      <a:pPr marL="171450" indent="-171450" defTabSz="457200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CA" sz="900" b="0" i="1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 </a:t>
                      </a:r>
                      <a:r>
                        <a:rPr lang="en-CA" sz="900" b="0" i="1" dirty="0" smtClean="0">
                          <a:solidFill>
                            <a:srgbClr val="00E600"/>
                          </a:solidFill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green</a:t>
                      </a:r>
                      <a:r>
                        <a:rPr lang="en-CA" sz="900" b="0" i="1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bar indicates that the result is statistically different. Testing: t-test at 95% confidence interval.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2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03539712"/>
              </p:ext>
            </p:extLst>
          </p:nvPr>
        </p:nvGraphicFramePr>
        <p:xfrm>
          <a:off x="1906933" y="1275053"/>
          <a:ext cx="3114382" cy="52782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3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3067568"/>
              </p:ext>
            </p:extLst>
          </p:nvPr>
        </p:nvGraphicFramePr>
        <p:xfrm>
          <a:off x="4018365" y="1275053"/>
          <a:ext cx="3114382" cy="52782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4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2227540"/>
              </p:ext>
            </p:extLst>
          </p:nvPr>
        </p:nvGraphicFramePr>
        <p:xfrm>
          <a:off x="6112745" y="1275053"/>
          <a:ext cx="3114382" cy="52782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1240970" y="1165693"/>
            <a:ext cx="82883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en-CA" sz="11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Base:</a:t>
            </a:r>
            <a:endParaRPr lang="en-CA" sz="9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605473" y="1178867"/>
            <a:ext cx="82883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>
              <a:defRPr/>
            </a:pPr>
            <a:r>
              <a:rPr lang="en-CA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= 4109</a:t>
            </a:r>
            <a:r>
              <a:rPr lang="en-CA" sz="9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CA" sz="9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495025" y="1178867"/>
            <a:ext cx="82883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en-CA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= 78995</a:t>
            </a:r>
            <a:r>
              <a:rPr lang="en-CA" sz="9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CA" sz="9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722404" y="1178867"/>
            <a:ext cx="82883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>
              <a:defRPr/>
            </a:pPr>
            <a:r>
              <a:rPr lang="en-CA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= 4109</a:t>
            </a:r>
            <a:r>
              <a:rPr lang="en-CA" sz="9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CA" sz="9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603140" y="1178867"/>
            <a:ext cx="82883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en-CA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= 127043</a:t>
            </a:r>
            <a:r>
              <a:rPr lang="en-CA" sz="9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CA" sz="9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809662" y="1178867"/>
            <a:ext cx="82883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>
              <a:defRPr/>
            </a:pPr>
            <a:r>
              <a:rPr lang="en-CA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= 4109</a:t>
            </a:r>
            <a:r>
              <a:rPr lang="en-CA" sz="9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CA" sz="9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690398" y="1178867"/>
            <a:ext cx="82883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en-CA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= 104886</a:t>
            </a:r>
            <a:r>
              <a:rPr lang="en-CA" sz="9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CA" sz="9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4479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2</a:t>
            </a:r>
            <a:r>
              <a:rPr lang="en-US" dirty="0" smtClean="0"/>
              <a:t>. ATL </a:t>
            </a:r>
            <a:r>
              <a:rPr lang="en-US" dirty="0"/>
              <a:t>– Airport </a:t>
            </a:r>
            <a:r>
              <a:rPr lang="en-US" dirty="0" smtClean="0"/>
              <a:t>Performance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463193" y="3584951"/>
            <a:ext cx="8495483" cy="52322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2.2 </a:t>
            </a:r>
            <a:r>
              <a:rPr lang="en-US" sz="2800" dirty="0" smtClean="0"/>
              <a:t>Airlines </a:t>
            </a:r>
            <a:r>
              <a:rPr lang="en-US" sz="2800" dirty="0"/>
              <a:t>Satisfaction </a:t>
            </a:r>
            <a:r>
              <a:rPr lang="en-US" sz="2800" dirty="0" smtClean="0"/>
              <a:t>Analyses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3DAD56E-802A-2646-A8DB-6610A51D0FC3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869670" y="6546961"/>
            <a:ext cx="2895600" cy="324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prstClr val="white"/>
                </a:solidFill>
              </a:rPr>
              <a:t>ATL </a:t>
            </a:r>
            <a:r>
              <a:rPr lang="en-US" dirty="0">
                <a:solidFill>
                  <a:prstClr val="white"/>
                </a:solidFill>
              </a:rPr>
              <a:t>– </a:t>
            </a:r>
            <a:r>
              <a:rPr lang="en-US" dirty="0" smtClean="0">
                <a:solidFill>
                  <a:prstClr val="white"/>
                </a:solidFill>
              </a:rPr>
              <a:t>Annual Satisfaction Assessment </a:t>
            </a:r>
            <a:r>
              <a:rPr lang="en-US" dirty="0">
                <a:solidFill>
                  <a:prstClr val="white"/>
                </a:solidFill>
              </a:rPr>
              <a:t>– </a:t>
            </a:r>
            <a:r>
              <a:rPr lang="en-US" dirty="0" smtClean="0">
                <a:solidFill>
                  <a:prstClr val="white"/>
                </a:solidFill>
              </a:rPr>
              <a:t>2016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defTabSz="457200"/>
            <a:r>
              <a:rPr lang="en-US" dirty="0" smtClean="0">
                <a:solidFill>
                  <a:prstClr val="white"/>
                </a:solidFill>
              </a:rPr>
              <a:t>© 2017 ACI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777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41070"/>
            <a:ext cx="6510269" cy="640451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ATL </a:t>
            </a:r>
            <a:r>
              <a:rPr lang="en-US" dirty="0"/>
              <a:t>– </a:t>
            </a:r>
            <a:r>
              <a:rPr lang="en-US" dirty="0" smtClean="0"/>
              <a:t>Annual Satisfaction Assessment – 2016</a:t>
            </a:r>
            <a:r>
              <a:rPr lang="en-US" dirty="0"/>
              <a:t/>
            </a:r>
            <a:br>
              <a:rPr lang="en-US" dirty="0"/>
            </a:br>
            <a:r>
              <a:rPr lang="en-CA" sz="2000" dirty="0"/>
              <a:t>Table of </a:t>
            </a:r>
            <a:r>
              <a:rPr lang="en-CA" sz="2000" dirty="0" smtClean="0"/>
              <a:t>Contents (1/2)</a:t>
            </a:r>
            <a:endParaRPr lang="en-CA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3DAD56E-802A-2646-A8DB-6610A51D0FC3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2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2017 ACI</a:t>
            </a:r>
            <a:endParaRPr lang="en-US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3869670" y="6546961"/>
            <a:ext cx="2895600" cy="324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prstClr val="white"/>
                </a:solidFill>
              </a:rPr>
              <a:t>ATL – Annual Satisfaction Assessment – 2016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Subtitle 1"/>
          <p:cNvSpPr txBox="1">
            <a:spLocks/>
          </p:cNvSpPr>
          <p:nvPr/>
        </p:nvSpPr>
        <p:spPr>
          <a:xfrm>
            <a:off x="457201" y="1088135"/>
            <a:ext cx="8495483" cy="5136201"/>
          </a:xfrm>
          <a:prstGeom prst="rect">
            <a:avLst/>
          </a:prstGeom>
          <a:noFill/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50000"/>
              </a:lnSpc>
              <a:spcBef>
                <a:spcPts val="100"/>
              </a:spcBef>
              <a:buFont typeface="Wingdings" panose="05000000000000000000" pitchFamily="2" charset="2"/>
              <a:buChar char=""/>
              <a:tabLst>
                <a:tab pos="8229600" algn="r"/>
              </a:tabLst>
              <a:defRPr/>
            </a:pPr>
            <a:r>
              <a:rPr lang="en-US" sz="1050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  <a:hlinkClick r:id="rId3" action="ppaction://hlinksldjump"/>
              </a:rPr>
              <a:t>Content Overview	p. 4</a:t>
            </a:r>
            <a:endParaRPr lang="en-US" sz="1050" u="sng" dirty="0" smtClean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spcBef>
                <a:spcPts val="100"/>
              </a:spcBef>
              <a:buFont typeface="Wingdings" panose="05000000000000000000" pitchFamily="2" charset="2"/>
              <a:buChar char=""/>
              <a:tabLst>
                <a:tab pos="8229600" algn="r"/>
              </a:tabLst>
              <a:defRPr/>
            </a:pPr>
            <a:r>
              <a:rPr lang="da-DK" sz="1050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  <a:hlinkClick r:id="rId4" action="ppaction://hlinksldjump"/>
              </a:rPr>
              <a:t>1. ATL – 2016 at a Glance    	p. 5</a:t>
            </a:r>
            <a:endParaRPr lang="da-DK" sz="1050" u="sng" dirty="0" smtClean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7250" lvl="1" indent="-457200">
              <a:lnSpc>
                <a:spcPct val="150000"/>
              </a:lnSpc>
              <a:spcBef>
                <a:spcPts val="100"/>
              </a:spcBef>
              <a:buFont typeface="Wingdings" panose="05000000000000000000" pitchFamily="2" charset="2"/>
              <a:buChar char="ü"/>
              <a:tabLst>
                <a:tab pos="8229600" algn="r"/>
              </a:tabLst>
              <a:defRPr/>
            </a:pPr>
            <a:r>
              <a:rPr lang="da-DK" sz="1050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  <a:hlinkClick r:id="rId5" action="ppaction://hlinksldjump"/>
              </a:rPr>
              <a:t>ATL – Service Attribute Average Scores	p. 6</a:t>
            </a:r>
            <a:endParaRPr lang="da-DK" sz="1050" u="sng" dirty="0" smtClean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7250" lvl="1" indent="-457200">
              <a:lnSpc>
                <a:spcPct val="150000"/>
              </a:lnSpc>
              <a:spcBef>
                <a:spcPts val="100"/>
              </a:spcBef>
              <a:buFont typeface="Wingdings" panose="05000000000000000000" pitchFamily="2" charset="2"/>
              <a:buChar char="ü"/>
              <a:tabLst>
                <a:tab pos="8229600" algn="r"/>
              </a:tabLst>
              <a:defRPr/>
            </a:pPr>
            <a:r>
              <a:rPr lang="da-DK" sz="1050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  <a:hlinkClick r:id="rId6" action="ppaction://hlinksldjump"/>
              </a:rPr>
              <a:t>ATL – Overall Satisfaction Analysis – Total	p. 8</a:t>
            </a:r>
            <a:endParaRPr lang="da-DK" sz="1050" u="sng" dirty="0" smtClean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7250" lvl="1" indent="-457200">
              <a:lnSpc>
                <a:spcPct val="150000"/>
              </a:lnSpc>
              <a:spcBef>
                <a:spcPts val="100"/>
              </a:spcBef>
              <a:buFont typeface="Wingdings" panose="05000000000000000000" pitchFamily="2" charset="2"/>
              <a:buChar char="ü"/>
              <a:tabLst>
                <a:tab pos="8229600" algn="r"/>
              </a:tabLst>
              <a:defRPr/>
            </a:pPr>
            <a:r>
              <a:rPr lang="da-DK" sz="1050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  <a:hlinkClick r:id="rId7" action="ppaction://hlinksldjump"/>
              </a:rPr>
              <a:t>ATL – Overall Satisfaction Analysis – Traffic	p. </a:t>
            </a:r>
            <a:r>
              <a:rPr lang="da-DK" sz="1050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  <a:hlinkClick r:id="rId7" action="ppaction://hlinksldjump"/>
              </a:rPr>
              <a:t>9</a:t>
            </a:r>
            <a:endParaRPr lang="da-DK" sz="1050" u="sng" dirty="0" smtClean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7250" lvl="1" indent="-457200">
              <a:lnSpc>
                <a:spcPct val="150000"/>
              </a:lnSpc>
              <a:spcBef>
                <a:spcPts val="100"/>
              </a:spcBef>
              <a:buFont typeface="Wingdings" panose="05000000000000000000" pitchFamily="2" charset="2"/>
              <a:buChar char="ü"/>
              <a:tabLst>
                <a:tab pos="8229600" algn="r"/>
              </a:tabLst>
              <a:defRPr/>
            </a:pPr>
            <a:r>
              <a:rPr lang="da-DK" sz="1050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  <a:hlinkClick r:id="rId8" action="ppaction://hlinksldjump"/>
              </a:rPr>
              <a:t>ATL – Overall Satisfaction Analysis – Trip Reason	p. 10</a:t>
            </a:r>
            <a:endParaRPr lang="da-DK" sz="1050" u="sng" dirty="0" smtClean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7250" lvl="1" indent="-457200">
              <a:lnSpc>
                <a:spcPct val="150000"/>
              </a:lnSpc>
              <a:spcBef>
                <a:spcPts val="100"/>
              </a:spcBef>
              <a:buFont typeface="Wingdings" panose="05000000000000000000" pitchFamily="2" charset="2"/>
              <a:buChar char="ü"/>
              <a:tabLst>
                <a:tab pos="8229600" algn="r"/>
              </a:tabLst>
              <a:defRPr/>
            </a:pPr>
            <a:r>
              <a:rPr lang="da-DK" sz="1050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  <a:hlinkClick r:id="rId9" action="ppaction://hlinksldjump"/>
              </a:rPr>
              <a:t>ATL – Overall Satisfaction Analysis – Connecting	p. 11</a:t>
            </a:r>
            <a:endParaRPr lang="da-DK" sz="1050" u="sng" dirty="0" smtClean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-457200">
              <a:lnSpc>
                <a:spcPct val="150000"/>
              </a:lnSpc>
              <a:spcBef>
                <a:spcPts val="100"/>
              </a:spcBef>
              <a:buFont typeface="Wingdings" panose="05000000000000000000" pitchFamily="2" charset="2"/>
              <a:buChar char=""/>
              <a:tabLst>
                <a:tab pos="8229600" algn="r"/>
              </a:tabLst>
              <a:defRPr/>
            </a:pPr>
            <a:r>
              <a:rPr lang="da-DK" sz="1050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  <a:hlinkClick r:id="rId10" action="ppaction://hlinksldjump"/>
              </a:rPr>
              <a:t>2. ATL </a:t>
            </a:r>
            <a:r>
              <a:rPr lang="da-DK" sz="1050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  <a:hlinkClick r:id="rId10" action="ppaction://hlinksldjump"/>
              </a:rPr>
              <a:t>– Airport Performance	p. </a:t>
            </a:r>
            <a:r>
              <a:rPr lang="da-DK" sz="1050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  <a:hlinkClick r:id="rId10" action="ppaction://hlinksldjump"/>
              </a:rPr>
              <a:t>12</a:t>
            </a:r>
            <a:endParaRPr lang="da-DK" sz="1050" u="sng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7250" lvl="1" indent="-457200">
              <a:lnSpc>
                <a:spcPct val="150000"/>
              </a:lnSpc>
              <a:spcBef>
                <a:spcPts val="100"/>
              </a:spcBef>
              <a:buFont typeface="Wingdings" panose="05000000000000000000" pitchFamily="2" charset="2"/>
              <a:buChar char="ü"/>
              <a:tabLst>
                <a:tab pos="8229600" algn="r"/>
              </a:tabLst>
              <a:defRPr/>
            </a:pPr>
            <a:r>
              <a:rPr lang="da-DK" sz="1050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  <a:hlinkClick r:id="rId11" action="ppaction://hlinksldjump"/>
              </a:rPr>
              <a:t>2.1 Satisfaction Gap Analyses	p. 1</a:t>
            </a:r>
            <a:r>
              <a:rPr lang="da-DK" sz="1050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pPr marL="1257300" lvl="2" indent="-457200">
              <a:lnSpc>
                <a:spcPct val="150000"/>
              </a:lnSpc>
              <a:spcBef>
                <a:spcPts val="100"/>
              </a:spcBef>
              <a:buFont typeface="Wingdings" panose="05000000000000000000" pitchFamily="2" charset="2"/>
              <a:buChar char="ü"/>
              <a:tabLst>
                <a:tab pos="8229600" algn="r"/>
              </a:tabLst>
              <a:defRPr/>
            </a:pPr>
            <a:r>
              <a:rPr lang="fr-FR" sz="1050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  <a:hlinkClick r:id="rId12" action="ppaction://hlinksldjump"/>
              </a:rPr>
              <a:t>2.1.1 Satisfaction Gap </a:t>
            </a:r>
            <a:r>
              <a:rPr lang="fr-FR" sz="1050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  <a:hlinkClick r:id="rId12" action="ppaction://hlinksldjump"/>
              </a:rPr>
              <a:t>Analysis</a:t>
            </a:r>
            <a:r>
              <a:rPr lang="fr-FR" sz="1050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  <a:hlinkClick r:id="rId12" action="ppaction://hlinksldjump"/>
              </a:rPr>
              <a:t> – Segment </a:t>
            </a:r>
            <a:r>
              <a:rPr lang="fr-FR" sz="1050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  <a:hlinkClick r:id="rId12" action="ppaction://hlinksldjump"/>
              </a:rPr>
              <a:t>Comparisons</a:t>
            </a:r>
            <a:r>
              <a:rPr lang="da-DK" sz="1050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  <a:hlinkClick r:id="rId12" action="ppaction://hlinksldjump"/>
              </a:rPr>
              <a:t>	p. </a:t>
            </a:r>
            <a:r>
              <a:rPr lang="da-DK" sz="1050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  <a:hlinkClick r:id="rId12" action="ppaction://hlinksldjump"/>
              </a:rPr>
              <a:t>1</a:t>
            </a:r>
            <a:r>
              <a:rPr lang="da-DK" sz="1050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da-DK" sz="1050" u="sng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0" lvl="3" indent="-457200">
              <a:lnSpc>
                <a:spcPct val="150000"/>
              </a:lnSpc>
              <a:spcBef>
                <a:spcPts val="100"/>
              </a:spcBef>
              <a:buFont typeface="Wingdings" panose="05000000000000000000" pitchFamily="2" charset="2"/>
              <a:buChar char="ü"/>
              <a:tabLst>
                <a:tab pos="8229600" algn="r"/>
              </a:tabLst>
              <a:defRPr/>
            </a:pPr>
            <a:r>
              <a:rPr lang="da-DK" sz="1050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  <a:hlinkClick r:id="rId13" action="ppaction://hlinksldjump"/>
              </a:rPr>
              <a:t>Satisfaction Gap Analysis – Segment comparisons for </a:t>
            </a:r>
            <a:r>
              <a:rPr lang="da-DK" sz="1050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  <a:hlinkClick r:id="rId13" action="ppaction://hlinksldjump"/>
              </a:rPr>
              <a:t>ATL passengers</a:t>
            </a:r>
            <a:r>
              <a:rPr lang="da-DK" sz="1050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  <a:hlinkClick r:id="rId13" action="ppaction://hlinksldjump"/>
              </a:rPr>
              <a:t>	p. </a:t>
            </a:r>
            <a:r>
              <a:rPr lang="da-DK" sz="1050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  <a:hlinkClick r:id="rId13" action="ppaction://hlinksldjump"/>
              </a:rPr>
              <a:t>1</a:t>
            </a:r>
            <a:r>
              <a:rPr lang="da-DK" sz="1050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da-DK" sz="1050" u="sng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7300" lvl="2" indent="-457200">
              <a:lnSpc>
                <a:spcPct val="150000"/>
              </a:lnSpc>
              <a:spcBef>
                <a:spcPts val="100"/>
              </a:spcBef>
              <a:buFont typeface="Wingdings" panose="05000000000000000000" pitchFamily="2" charset="2"/>
              <a:buChar char="ü"/>
              <a:tabLst>
                <a:tab pos="8229600" algn="r"/>
              </a:tabLst>
              <a:defRPr/>
            </a:pPr>
            <a:r>
              <a:rPr lang="da-DK" sz="1050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  <a:hlinkClick r:id="rId14" action="ppaction://hlinksldjump"/>
              </a:rPr>
              <a:t>2.1.2 </a:t>
            </a:r>
            <a:r>
              <a:rPr lang="da-DK" sz="1050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  <a:hlinkClick r:id="rId14" action="ppaction://hlinksldjump"/>
              </a:rPr>
              <a:t>Satisfaction Gap Analyses - </a:t>
            </a:r>
            <a:r>
              <a:rPr lang="da-DK" sz="1050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  <a:hlinkClick r:id="rId14" action="ppaction://hlinksldjump"/>
              </a:rPr>
              <a:t>Passenger </a:t>
            </a:r>
            <a:r>
              <a:rPr lang="da-DK" sz="1050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  <a:hlinkClick r:id="rId14" action="ppaction://hlinksldjump"/>
              </a:rPr>
              <a:t>satisfaction vs. other airport groups	p. </a:t>
            </a:r>
            <a:r>
              <a:rPr lang="da-DK" sz="1050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  <a:hlinkClick r:id="rId14" action="ppaction://hlinksldjump"/>
              </a:rPr>
              <a:t>1</a:t>
            </a:r>
            <a:r>
              <a:rPr lang="da-DK" sz="1050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da-DK" sz="1050" u="sng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0" lvl="3" indent="-457200">
              <a:lnSpc>
                <a:spcPct val="150000"/>
              </a:lnSpc>
              <a:spcBef>
                <a:spcPts val="100"/>
              </a:spcBef>
              <a:buFont typeface="Wingdings" panose="05000000000000000000" pitchFamily="2" charset="2"/>
              <a:buChar char="ü"/>
              <a:tabLst>
                <a:tab pos="8229600" algn="r"/>
              </a:tabLst>
              <a:defRPr/>
            </a:pPr>
            <a:r>
              <a:rPr lang="da-DK" sz="1050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  <a:hlinkClick r:id="rId15" action="ppaction://hlinksldjump"/>
              </a:rPr>
              <a:t>ATL – Customized Panel Airports	p. 17</a:t>
            </a:r>
            <a:r>
              <a:rPr lang="da-DK" sz="1050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  <a:hlinkClick r:id="rId15" action="ppaction://hlinksldjump"/>
              </a:rPr>
              <a:t> </a:t>
            </a:r>
            <a:endParaRPr lang="da-DK" sz="1050" u="sng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0" lvl="3" indent="-457200">
              <a:lnSpc>
                <a:spcPct val="150000"/>
              </a:lnSpc>
              <a:spcBef>
                <a:spcPts val="100"/>
              </a:spcBef>
              <a:buFont typeface="Wingdings" panose="05000000000000000000" pitchFamily="2" charset="2"/>
              <a:buChar char="ü"/>
              <a:tabLst>
                <a:tab pos="8229600" algn="r"/>
              </a:tabLst>
              <a:defRPr/>
            </a:pPr>
            <a:r>
              <a:rPr lang="da-DK" sz="1050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  <a:hlinkClick r:id="rId16" action="ppaction://hlinksldjump"/>
              </a:rPr>
              <a:t>ATL – Satisfaction Gap Analysis – ATL vs. Airport Groups	p. 18</a:t>
            </a:r>
            <a:r>
              <a:rPr lang="da-DK" sz="1050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  <a:hlinkClick r:id="rId17" action="ppaction://hlinksldjump"/>
              </a:rPr>
              <a:t> </a:t>
            </a:r>
            <a:endParaRPr lang="da-DK" sz="1050" u="sng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7250" lvl="1" indent="-457200">
              <a:lnSpc>
                <a:spcPct val="150000"/>
              </a:lnSpc>
              <a:spcBef>
                <a:spcPts val="100"/>
              </a:spcBef>
              <a:buFont typeface="Wingdings" panose="05000000000000000000" pitchFamily="2" charset="2"/>
              <a:buChar char="ü"/>
              <a:tabLst>
                <a:tab pos="8229600" algn="r"/>
              </a:tabLst>
              <a:defRPr/>
            </a:pPr>
            <a:r>
              <a:rPr lang="da-DK" sz="1050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  <a:hlinkClick r:id="rId18" action="ppaction://hlinksldjump"/>
              </a:rPr>
              <a:t>2.2 ATL</a:t>
            </a:r>
            <a:r>
              <a:rPr lang="da-DK" sz="1050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  <a:hlinkClick r:id="rId18" action="ppaction://hlinksldjump"/>
              </a:rPr>
              <a:t> – Airlines Satisfaction Analyses 	p. </a:t>
            </a:r>
            <a:r>
              <a:rPr lang="da-DK" sz="1050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  <a:endParaRPr lang="da-DK" sz="1050" u="sng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7300" lvl="2" indent="-457200">
              <a:lnSpc>
                <a:spcPct val="150000"/>
              </a:lnSpc>
              <a:spcBef>
                <a:spcPts val="100"/>
              </a:spcBef>
              <a:buFont typeface="Wingdings" panose="05000000000000000000" pitchFamily="2" charset="2"/>
              <a:buChar char="ü"/>
              <a:tabLst>
                <a:tab pos="8229600" algn="r"/>
              </a:tabLst>
              <a:defRPr/>
            </a:pPr>
            <a:r>
              <a:rPr lang="da-DK" sz="1050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  <a:hlinkClick r:id="rId17" action="ppaction://hlinksldjump"/>
              </a:rPr>
              <a:t>ATL</a:t>
            </a:r>
            <a:r>
              <a:rPr lang="da-DK" sz="1050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  <a:hlinkClick r:id="rId17" action="ppaction://hlinksldjump"/>
              </a:rPr>
              <a:t> – Airlines Satisfaction Analyses – Overall Satisfaction Scores	p. </a:t>
            </a:r>
            <a:r>
              <a:rPr lang="da-DK" sz="1050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  <a:hlinkClick r:id="rId17" action="ppaction://hlinksldjump"/>
              </a:rPr>
              <a:t>2</a:t>
            </a:r>
            <a:r>
              <a:rPr lang="da-DK" sz="1050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da-DK" sz="1050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  <a:hlinkClick r:id="rId17" action="ppaction://hlinksldjump"/>
              </a:rPr>
              <a:t> </a:t>
            </a:r>
            <a:endParaRPr lang="da-DK" sz="1050" u="sng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7300" lvl="2" indent="-457200">
              <a:lnSpc>
                <a:spcPct val="150000"/>
              </a:lnSpc>
              <a:spcBef>
                <a:spcPts val="100"/>
              </a:spcBef>
              <a:buFont typeface="Wingdings" panose="05000000000000000000" pitchFamily="2" charset="2"/>
              <a:buChar char="ü"/>
              <a:tabLst>
                <a:tab pos="8229600" algn="r"/>
              </a:tabLst>
              <a:defRPr/>
            </a:pPr>
            <a:r>
              <a:rPr lang="da-DK" sz="1050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  <a:hlinkClick r:id="rId19" action="ppaction://hlinksldjump"/>
              </a:rPr>
              <a:t>ATL </a:t>
            </a:r>
            <a:r>
              <a:rPr lang="da-DK" sz="1050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  <a:hlinkClick r:id="rId19" action="ppaction://hlinksldjump"/>
              </a:rPr>
              <a:t>– Airlines Satisfaction Analyses – Check-in waiting time Scores	p. </a:t>
            </a:r>
            <a:r>
              <a:rPr lang="da-DK" sz="1050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  <a:hlinkClick r:id="rId19" action="ppaction://hlinksldjump"/>
              </a:rPr>
              <a:t>21 </a:t>
            </a:r>
            <a:endParaRPr lang="da-DK" sz="1050" u="sng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7300" lvl="2" indent="-457200">
              <a:lnSpc>
                <a:spcPct val="150000"/>
              </a:lnSpc>
              <a:spcBef>
                <a:spcPts val="100"/>
              </a:spcBef>
              <a:buFont typeface="Wingdings" panose="05000000000000000000" pitchFamily="2" charset="2"/>
              <a:buChar char="ü"/>
              <a:tabLst>
                <a:tab pos="8229600" algn="r"/>
              </a:tabLst>
              <a:defRPr/>
            </a:pPr>
            <a:r>
              <a:rPr lang="da-DK" sz="1050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  <a:hlinkClick r:id="rId20" action="ppaction://hlinksldjump"/>
              </a:rPr>
              <a:t>ATL </a:t>
            </a:r>
            <a:r>
              <a:rPr lang="da-DK" sz="1050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  <a:hlinkClick r:id="rId20" action="ppaction://hlinksldjump"/>
              </a:rPr>
              <a:t>– Airlines Satisfaction Analyses – </a:t>
            </a:r>
            <a:r>
              <a:rPr lang="en-US" sz="1050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  <a:hlinkClick r:id="rId20" action="ppaction://hlinksldjump"/>
              </a:rPr>
              <a:t>Efficiency of check-in staff Scores</a:t>
            </a:r>
            <a:r>
              <a:rPr lang="da-DK" sz="1050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  <a:hlinkClick r:id="rId20" action="ppaction://hlinksldjump"/>
              </a:rPr>
              <a:t>	p. </a:t>
            </a:r>
            <a:r>
              <a:rPr lang="da-DK" sz="1050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  <a:hlinkClick r:id="rId20" action="ppaction://hlinksldjump"/>
              </a:rPr>
              <a:t>22 </a:t>
            </a:r>
            <a:endParaRPr lang="da-DK" sz="1050" u="sng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7300" lvl="2" indent="-457200">
              <a:lnSpc>
                <a:spcPct val="150000"/>
              </a:lnSpc>
              <a:spcBef>
                <a:spcPts val="100"/>
              </a:spcBef>
              <a:buFont typeface="Wingdings" panose="05000000000000000000" pitchFamily="2" charset="2"/>
              <a:buChar char="ü"/>
              <a:tabLst>
                <a:tab pos="8229600" algn="r"/>
              </a:tabLst>
              <a:defRPr/>
            </a:pPr>
            <a:r>
              <a:rPr lang="da-DK" sz="1050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  <a:hlinkClick r:id="rId21" action="ppaction://hlinksldjump"/>
              </a:rPr>
              <a:t>ATL </a:t>
            </a:r>
            <a:r>
              <a:rPr lang="da-DK" sz="1050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  <a:hlinkClick r:id="rId21" action="ppaction://hlinksldjump"/>
              </a:rPr>
              <a:t>– Airlines Satisfaction Analyses – </a:t>
            </a:r>
            <a:r>
              <a:rPr lang="en-US" sz="1050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  <a:hlinkClick r:id="rId21" action="ppaction://hlinksldjump"/>
              </a:rPr>
              <a:t>Courtesy of check-in staff Scores</a:t>
            </a:r>
            <a:r>
              <a:rPr lang="da-DK" sz="1050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  <a:hlinkClick r:id="rId21" action="ppaction://hlinksldjump"/>
              </a:rPr>
              <a:t>	p. </a:t>
            </a:r>
            <a:r>
              <a:rPr lang="da-DK" sz="1050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  <a:hlinkClick r:id="rId21" action="ppaction://hlinksldjump"/>
              </a:rPr>
              <a:t>23 </a:t>
            </a:r>
            <a:endParaRPr lang="da-DK" sz="1050" u="sng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7250" lvl="1" indent="-457200">
              <a:lnSpc>
                <a:spcPct val="150000"/>
              </a:lnSpc>
              <a:spcBef>
                <a:spcPts val="100"/>
              </a:spcBef>
              <a:buFont typeface="Wingdings" panose="05000000000000000000" pitchFamily="2" charset="2"/>
              <a:buChar char="ü"/>
              <a:tabLst>
                <a:tab pos="8229600" algn="r"/>
              </a:tabLst>
              <a:defRPr/>
            </a:pPr>
            <a:r>
              <a:rPr lang="da-DK" sz="1050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  <a:hlinkClick r:id="rId22" action="ppaction://hlinksldjump"/>
              </a:rPr>
              <a:t>2.3 ATL </a:t>
            </a:r>
            <a:r>
              <a:rPr lang="da-DK" sz="1050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  <a:hlinkClick r:id="rId22" action="ppaction://hlinksldjump"/>
              </a:rPr>
              <a:t>– Nationality Satisfaction </a:t>
            </a:r>
            <a:r>
              <a:rPr lang="da-DK" sz="1050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  <a:hlinkClick r:id="rId22" action="ppaction://hlinksldjump"/>
              </a:rPr>
              <a:t>Analyses – </a:t>
            </a:r>
            <a:r>
              <a:rPr lang="da-DK" sz="1050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  <a:hlinkClick r:id="rId22" action="ppaction://hlinksldjump"/>
              </a:rPr>
              <a:t>Overall Satisfaction Scores	p. </a:t>
            </a:r>
            <a:r>
              <a:rPr lang="da-DK" sz="1050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  <a:hlinkClick r:id="rId22" action="ppaction://hlinksldjump"/>
              </a:rPr>
              <a:t>25</a:t>
            </a:r>
            <a:endParaRPr lang="da-DK" sz="1050" u="sng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7250" lvl="1" indent="-457200">
              <a:lnSpc>
                <a:spcPct val="150000"/>
              </a:lnSpc>
              <a:spcBef>
                <a:spcPts val="100"/>
              </a:spcBef>
              <a:buFont typeface="Wingdings" panose="05000000000000000000" pitchFamily="2" charset="2"/>
              <a:buChar char="ü"/>
              <a:tabLst>
                <a:tab pos="8229600" algn="r"/>
              </a:tabLst>
              <a:defRPr/>
            </a:pPr>
            <a:endParaRPr lang="da-DK" sz="1050" u="sng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7250" lvl="1" indent="-457200">
              <a:lnSpc>
                <a:spcPct val="150000"/>
              </a:lnSpc>
              <a:spcBef>
                <a:spcPts val="100"/>
              </a:spcBef>
              <a:buFont typeface="Wingdings" panose="05000000000000000000" pitchFamily="2" charset="2"/>
              <a:buChar char="ü"/>
              <a:tabLst>
                <a:tab pos="8229600" algn="r"/>
              </a:tabLst>
              <a:defRPr/>
            </a:pPr>
            <a:endParaRPr lang="da-DK" sz="1050" u="sng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7250" lvl="1" indent="-457200">
              <a:lnSpc>
                <a:spcPct val="150000"/>
              </a:lnSpc>
              <a:spcBef>
                <a:spcPts val="100"/>
              </a:spcBef>
              <a:buFont typeface="Wingdings" panose="05000000000000000000" pitchFamily="2" charset="2"/>
              <a:buChar char="ü"/>
              <a:tabLst>
                <a:tab pos="8229600" algn="r"/>
              </a:tabLst>
              <a:defRPr/>
            </a:pPr>
            <a:endParaRPr lang="da-DK" sz="1050" u="sng" dirty="0" smtClean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7250" lvl="1" indent="-457200">
              <a:lnSpc>
                <a:spcPct val="150000"/>
              </a:lnSpc>
              <a:spcBef>
                <a:spcPts val="100"/>
              </a:spcBef>
              <a:buFont typeface="Wingdings" panose="05000000000000000000" pitchFamily="2" charset="2"/>
              <a:buChar char="ü"/>
              <a:tabLst>
                <a:tab pos="8229600" algn="r"/>
              </a:tabLst>
              <a:defRPr/>
            </a:pPr>
            <a:endParaRPr lang="da-DK" sz="1050" u="sng" dirty="0" smtClean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9655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6167738"/>
              </p:ext>
            </p:extLst>
          </p:nvPr>
        </p:nvGraphicFramePr>
        <p:xfrm>
          <a:off x="116378" y="3231609"/>
          <a:ext cx="9027622" cy="28452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altLang="en-US" dirty="0" smtClean="0"/>
              <a:t>ATL – Overall Satisfaction Scores</a:t>
            </a:r>
            <a:r>
              <a:rPr lang="en-US" altLang="en-US" dirty="0" smtClean="0">
                <a:solidFill>
                  <a:srgbClr val="1F497D">
                    <a:lumMod val="60000"/>
                    <a:lumOff val="40000"/>
                  </a:srgbClr>
                </a:solidFill>
              </a:rPr>
              <a:t/>
            </a:r>
            <a:br>
              <a:rPr lang="en-US" altLang="en-US" dirty="0" smtClean="0">
                <a:solidFill>
                  <a:srgbClr val="1F497D">
                    <a:lumMod val="60000"/>
                    <a:lumOff val="40000"/>
                  </a:srgbClr>
                </a:solidFill>
              </a:rPr>
            </a:br>
            <a:r>
              <a:rPr lang="en-US" sz="2000" dirty="0" smtClean="0">
                <a:solidFill>
                  <a:srgbClr val="1F497D">
                    <a:lumMod val="60000"/>
                    <a:lumOff val="40000"/>
                  </a:srgbClr>
                </a:solidFill>
              </a:rPr>
              <a:t>Airlines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3DAD56E-802A-2646-A8DB-6610A51D0FC3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© 2017 ACI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3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3869670" y="6546961"/>
            <a:ext cx="2895600" cy="324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prstClr val="white"/>
                </a:solidFill>
              </a:rPr>
              <a:t>ATL </a:t>
            </a:r>
            <a:r>
              <a:rPr lang="en-US" dirty="0">
                <a:solidFill>
                  <a:prstClr val="white"/>
                </a:solidFill>
              </a:rPr>
              <a:t>– </a:t>
            </a:r>
            <a:r>
              <a:rPr lang="en-US" dirty="0" smtClean="0">
                <a:solidFill>
                  <a:prstClr val="white"/>
                </a:solidFill>
              </a:rPr>
              <a:t>Annual Satisfaction Assessment </a:t>
            </a:r>
            <a:r>
              <a:rPr lang="en-US" dirty="0">
                <a:solidFill>
                  <a:prstClr val="white"/>
                </a:solidFill>
              </a:rPr>
              <a:t>– </a:t>
            </a:r>
            <a:r>
              <a:rPr lang="en-US" dirty="0" smtClean="0">
                <a:solidFill>
                  <a:prstClr val="white"/>
                </a:solidFill>
              </a:rPr>
              <a:t>2016</a:t>
            </a:r>
            <a:endParaRPr lang="en-US" dirty="0">
              <a:solidFill>
                <a:prstClr val="white"/>
              </a:solidFill>
            </a:endParaRPr>
          </a:p>
        </p:txBody>
      </p:sp>
      <p:graphicFrame>
        <p:nvGraphicFramePr>
          <p:cNvPr id="9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3898386"/>
              </p:ext>
            </p:extLst>
          </p:nvPr>
        </p:nvGraphicFramePr>
        <p:xfrm>
          <a:off x="116378" y="831986"/>
          <a:ext cx="9027622" cy="28452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1" name="Group 7"/>
          <p:cNvGrpSpPr/>
          <p:nvPr/>
        </p:nvGrpSpPr>
        <p:grpSpPr>
          <a:xfrm>
            <a:off x="6614027" y="298474"/>
            <a:ext cx="433168" cy="422785"/>
            <a:chOff x="8529629" y="82509"/>
            <a:chExt cx="525656" cy="501691"/>
          </a:xfrm>
          <a:solidFill>
            <a:srgbClr val="003A8C"/>
          </a:solidFill>
        </p:grpSpPr>
        <p:sp>
          <p:nvSpPr>
            <p:cNvPr id="12" name="Freeform 6"/>
            <p:cNvSpPr>
              <a:spLocks/>
            </p:cNvSpPr>
            <p:nvPr/>
          </p:nvSpPr>
          <p:spPr bwMode="auto">
            <a:xfrm>
              <a:off x="8683012" y="82509"/>
              <a:ext cx="372273" cy="501691"/>
            </a:xfrm>
            <a:custGeom>
              <a:avLst/>
              <a:gdLst>
                <a:gd name="T0" fmla="*/ 1 w 124"/>
                <a:gd name="T1" fmla="*/ 158 h 167"/>
                <a:gd name="T2" fmla="*/ 5 w 124"/>
                <a:gd name="T3" fmla="*/ 158 h 167"/>
                <a:gd name="T4" fmla="*/ 11 w 124"/>
                <a:gd name="T5" fmla="*/ 158 h 167"/>
                <a:gd name="T6" fmla="*/ 23 w 124"/>
                <a:gd name="T7" fmla="*/ 159 h 167"/>
                <a:gd name="T8" fmla="*/ 59 w 124"/>
                <a:gd name="T9" fmla="*/ 166 h 167"/>
                <a:gd name="T10" fmla="*/ 92 w 124"/>
                <a:gd name="T11" fmla="*/ 166 h 167"/>
                <a:gd name="T12" fmla="*/ 108 w 124"/>
                <a:gd name="T13" fmla="*/ 161 h 167"/>
                <a:gd name="T14" fmla="*/ 112 w 124"/>
                <a:gd name="T15" fmla="*/ 147 h 167"/>
                <a:gd name="T16" fmla="*/ 113 w 124"/>
                <a:gd name="T17" fmla="*/ 141 h 167"/>
                <a:gd name="T18" fmla="*/ 118 w 124"/>
                <a:gd name="T19" fmla="*/ 134 h 167"/>
                <a:gd name="T20" fmla="*/ 117 w 124"/>
                <a:gd name="T21" fmla="*/ 123 h 167"/>
                <a:gd name="T22" fmla="*/ 118 w 124"/>
                <a:gd name="T23" fmla="*/ 119 h 167"/>
                <a:gd name="T24" fmla="*/ 123 w 124"/>
                <a:gd name="T25" fmla="*/ 111 h 167"/>
                <a:gd name="T26" fmla="*/ 121 w 124"/>
                <a:gd name="T27" fmla="*/ 100 h 167"/>
                <a:gd name="T28" fmla="*/ 120 w 124"/>
                <a:gd name="T29" fmla="*/ 98 h 167"/>
                <a:gd name="T30" fmla="*/ 122 w 124"/>
                <a:gd name="T31" fmla="*/ 92 h 167"/>
                <a:gd name="T32" fmla="*/ 124 w 124"/>
                <a:gd name="T33" fmla="*/ 86 h 167"/>
                <a:gd name="T34" fmla="*/ 123 w 124"/>
                <a:gd name="T35" fmla="*/ 81 h 167"/>
                <a:gd name="T36" fmla="*/ 117 w 124"/>
                <a:gd name="T37" fmla="*/ 74 h 167"/>
                <a:gd name="T38" fmla="*/ 101 w 124"/>
                <a:gd name="T39" fmla="*/ 73 h 167"/>
                <a:gd name="T40" fmla="*/ 79 w 124"/>
                <a:gd name="T41" fmla="*/ 74 h 167"/>
                <a:gd name="T42" fmla="*/ 67 w 124"/>
                <a:gd name="T43" fmla="*/ 68 h 167"/>
                <a:gd name="T44" fmla="*/ 71 w 124"/>
                <a:gd name="T45" fmla="*/ 54 h 167"/>
                <a:gd name="T46" fmla="*/ 81 w 124"/>
                <a:gd name="T47" fmla="*/ 29 h 167"/>
                <a:gd name="T48" fmla="*/ 75 w 124"/>
                <a:gd name="T49" fmla="*/ 5 h 167"/>
                <a:gd name="T50" fmla="*/ 66 w 124"/>
                <a:gd name="T51" fmla="*/ 2 h 167"/>
                <a:gd name="T52" fmla="*/ 59 w 124"/>
                <a:gd name="T53" fmla="*/ 2 h 167"/>
                <a:gd name="T54" fmla="*/ 58 w 124"/>
                <a:gd name="T55" fmla="*/ 10 h 167"/>
                <a:gd name="T56" fmla="*/ 58 w 124"/>
                <a:gd name="T57" fmla="*/ 21 h 167"/>
                <a:gd name="T58" fmla="*/ 41 w 124"/>
                <a:gd name="T59" fmla="*/ 47 h 167"/>
                <a:gd name="T60" fmla="*/ 22 w 124"/>
                <a:gd name="T61" fmla="*/ 77 h 167"/>
                <a:gd name="T62" fmla="*/ 8 w 124"/>
                <a:gd name="T63" fmla="*/ 92 h 167"/>
                <a:gd name="T64" fmla="*/ 5 w 124"/>
                <a:gd name="T65" fmla="*/ 92 h 167"/>
                <a:gd name="T66" fmla="*/ 0 w 124"/>
                <a:gd name="T67" fmla="*/ 92 h 167"/>
                <a:gd name="T68" fmla="*/ 0 w 124"/>
                <a:gd name="T69" fmla="*/ 158 h 167"/>
                <a:gd name="T70" fmla="*/ 1 w 124"/>
                <a:gd name="T71" fmla="*/ 158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24" h="167">
                  <a:moveTo>
                    <a:pt x="1" y="158"/>
                  </a:moveTo>
                  <a:cubicBezTo>
                    <a:pt x="1" y="158"/>
                    <a:pt x="2" y="158"/>
                    <a:pt x="5" y="158"/>
                  </a:cubicBezTo>
                  <a:cubicBezTo>
                    <a:pt x="7" y="158"/>
                    <a:pt x="9" y="158"/>
                    <a:pt x="11" y="158"/>
                  </a:cubicBezTo>
                  <a:cubicBezTo>
                    <a:pt x="15" y="158"/>
                    <a:pt x="19" y="158"/>
                    <a:pt x="23" y="159"/>
                  </a:cubicBezTo>
                  <a:cubicBezTo>
                    <a:pt x="35" y="160"/>
                    <a:pt x="47" y="164"/>
                    <a:pt x="59" y="166"/>
                  </a:cubicBezTo>
                  <a:cubicBezTo>
                    <a:pt x="73" y="167"/>
                    <a:pt x="82" y="167"/>
                    <a:pt x="92" y="166"/>
                  </a:cubicBezTo>
                  <a:cubicBezTo>
                    <a:pt x="98" y="166"/>
                    <a:pt x="103" y="166"/>
                    <a:pt x="108" y="161"/>
                  </a:cubicBezTo>
                  <a:cubicBezTo>
                    <a:pt x="111" y="158"/>
                    <a:pt x="113" y="152"/>
                    <a:pt x="112" y="147"/>
                  </a:cubicBezTo>
                  <a:cubicBezTo>
                    <a:pt x="111" y="144"/>
                    <a:pt x="110" y="144"/>
                    <a:pt x="113" y="141"/>
                  </a:cubicBezTo>
                  <a:cubicBezTo>
                    <a:pt x="115" y="140"/>
                    <a:pt x="117" y="137"/>
                    <a:pt x="118" y="134"/>
                  </a:cubicBezTo>
                  <a:cubicBezTo>
                    <a:pt x="119" y="131"/>
                    <a:pt x="119" y="126"/>
                    <a:pt x="117" y="123"/>
                  </a:cubicBezTo>
                  <a:cubicBezTo>
                    <a:pt x="117" y="120"/>
                    <a:pt x="118" y="119"/>
                    <a:pt x="118" y="119"/>
                  </a:cubicBezTo>
                  <a:cubicBezTo>
                    <a:pt x="120" y="116"/>
                    <a:pt x="122" y="114"/>
                    <a:pt x="123" y="111"/>
                  </a:cubicBezTo>
                  <a:cubicBezTo>
                    <a:pt x="124" y="107"/>
                    <a:pt x="123" y="104"/>
                    <a:pt x="121" y="100"/>
                  </a:cubicBezTo>
                  <a:cubicBezTo>
                    <a:pt x="121" y="99"/>
                    <a:pt x="120" y="99"/>
                    <a:pt x="120" y="98"/>
                  </a:cubicBezTo>
                  <a:cubicBezTo>
                    <a:pt x="119" y="95"/>
                    <a:pt x="121" y="94"/>
                    <a:pt x="122" y="92"/>
                  </a:cubicBezTo>
                  <a:cubicBezTo>
                    <a:pt x="123" y="90"/>
                    <a:pt x="123" y="88"/>
                    <a:pt x="124" y="86"/>
                  </a:cubicBezTo>
                  <a:cubicBezTo>
                    <a:pt x="124" y="85"/>
                    <a:pt x="124" y="83"/>
                    <a:pt x="123" y="81"/>
                  </a:cubicBezTo>
                  <a:cubicBezTo>
                    <a:pt x="123" y="78"/>
                    <a:pt x="120" y="75"/>
                    <a:pt x="117" y="74"/>
                  </a:cubicBezTo>
                  <a:cubicBezTo>
                    <a:pt x="112" y="72"/>
                    <a:pt x="106" y="72"/>
                    <a:pt x="101" y="73"/>
                  </a:cubicBezTo>
                  <a:cubicBezTo>
                    <a:pt x="94" y="73"/>
                    <a:pt x="86" y="74"/>
                    <a:pt x="79" y="74"/>
                  </a:cubicBezTo>
                  <a:cubicBezTo>
                    <a:pt x="72" y="74"/>
                    <a:pt x="68" y="71"/>
                    <a:pt x="67" y="68"/>
                  </a:cubicBezTo>
                  <a:cubicBezTo>
                    <a:pt x="67" y="65"/>
                    <a:pt x="68" y="62"/>
                    <a:pt x="71" y="54"/>
                  </a:cubicBezTo>
                  <a:cubicBezTo>
                    <a:pt x="73" y="46"/>
                    <a:pt x="78" y="40"/>
                    <a:pt x="81" y="29"/>
                  </a:cubicBezTo>
                  <a:cubicBezTo>
                    <a:pt x="83" y="21"/>
                    <a:pt x="81" y="11"/>
                    <a:pt x="75" y="5"/>
                  </a:cubicBezTo>
                  <a:cubicBezTo>
                    <a:pt x="72" y="3"/>
                    <a:pt x="69" y="2"/>
                    <a:pt x="66" y="2"/>
                  </a:cubicBezTo>
                  <a:cubicBezTo>
                    <a:pt x="65" y="1"/>
                    <a:pt x="60" y="0"/>
                    <a:pt x="59" y="2"/>
                  </a:cubicBezTo>
                  <a:cubicBezTo>
                    <a:pt x="58" y="4"/>
                    <a:pt x="58" y="8"/>
                    <a:pt x="58" y="10"/>
                  </a:cubicBezTo>
                  <a:cubicBezTo>
                    <a:pt x="58" y="14"/>
                    <a:pt x="58" y="18"/>
                    <a:pt x="58" y="21"/>
                  </a:cubicBezTo>
                  <a:cubicBezTo>
                    <a:pt x="57" y="32"/>
                    <a:pt x="48" y="40"/>
                    <a:pt x="41" y="47"/>
                  </a:cubicBezTo>
                  <a:cubicBezTo>
                    <a:pt x="32" y="56"/>
                    <a:pt x="29" y="64"/>
                    <a:pt x="22" y="77"/>
                  </a:cubicBezTo>
                  <a:cubicBezTo>
                    <a:pt x="15" y="91"/>
                    <a:pt x="8" y="92"/>
                    <a:pt x="8" y="92"/>
                  </a:cubicBezTo>
                  <a:cubicBezTo>
                    <a:pt x="7" y="92"/>
                    <a:pt x="6" y="92"/>
                    <a:pt x="5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Freeform 7"/>
            <p:cNvSpPr>
              <a:spLocks noEditPoints="1"/>
            </p:cNvSpPr>
            <p:nvPr/>
          </p:nvSpPr>
          <p:spPr bwMode="auto">
            <a:xfrm>
              <a:off x="8529629" y="345416"/>
              <a:ext cx="137406" cy="226879"/>
            </a:xfrm>
            <a:custGeom>
              <a:avLst/>
              <a:gdLst>
                <a:gd name="T0" fmla="*/ 1 w 46"/>
                <a:gd name="T1" fmla="*/ 0 h 76"/>
                <a:gd name="T2" fmla="*/ 1 w 46"/>
                <a:gd name="T3" fmla="*/ 34 h 76"/>
                <a:gd name="T4" fmla="*/ 12 w 46"/>
                <a:gd name="T5" fmla="*/ 76 h 76"/>
                <a:gd name="T6" fmla="*/ 46 w 46"/>
                <a:gd name="T7" fmla="*/ 76 h 76"/>
                <a:gd name="T8" fmla="*/ 46 w 46"/>
                <a:gd name="T9" fmla="*/ 0 h 76"/>
                <a:gd name="T10" fmla="*/ 1 w 46"/>
                <a:gd name="T11" fmla="*/ 0 h 76"/>
                <a:gd name="T12" fmla="*/ 27 w 46"/>
                <a:gd name="T13" fmla="*/ 68 h 76"/>
                <a:gd name="T14" fmla="*/ 21 w 46"/>
                <a:gd name="T15" fmla="*/ 62 h 76"/>
                <a:gd name="T16" fmla="*/ 27 w 46"/>
                <a:gd name="T17" fmla="*/ 55 h 76"/>
                <a:gd name="T18" fmla="*/ 34 w 46"/>
                <a:gd name="T19" fmla="*/ 62 h 76"/>
                <a:gd name="T20" fmla="*/ 27 w 46"/>
                <a:gd name="T21" fmla="*/ 68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6" h="76">
                  <a:moveTo>
                    <a:pt x="1" y="0"/>
                  </a:moveTo>
                  <a:cubicBezTo>
                    <a:pt x="1" y="0"/>
                    <a:pt x="0" y="31"/>
                    <a:pt x="1" y="34"/>
                  </a:cubicBezTo>
                  <a:cubicBezTo>
                    <a:pt x="2" y="37"/>
                    <a:pt x="7" y="76"/>
                    <a:pt x="12" y="76"/>
                  </a:cubicBezTo>
                  <a:cubicBezTo>
                    <a:pt x="16" y="76"/>
                    <a:pt x="46" y="76"/>
                    <a:pt x="46" y="76"/>
                  </a:cubicBezTo>
                  <a:cubicBezTo>
                    <a:pt x="46" y="0"/>
                    <a:pt x="46" y="0"/>
                    <a:pt x="46" y="0"/>
                  </a:cubicBezTo>
                  <a:lnTo>
                    <a:pt x="1" y="0"/>
                  </a:lnTo>
                  <a:close/>
                  <a:moveTo>
                    <a:pt x="27" y="68"/>
                  </a:moveTo>
                  <a:cubicBezTo>
                    <a:pt x="24" y="68"/>
                    <a:pt x="21" y="65"/>
                    <a:pt x="21" y="62"/>
                  </a:cubicBezTo>
                  <a:cubicBezTo>
                    <a:pt x="21" y="58"/>
                    <a:pt x="24" y="55"/>
                    <a:pt x="27" y="55"/>
                  </a:cubicBezTo>
                  <a:cubicBezTo>
                    <a:pt x="31" y="55"/>
                    <a:pt x="34" y="58"/>
                    <a:pt x="34" y="62"/>
                  </a:cubicBezTo>
                  <a:cubicBezTo>
                    <a:pt x="34" y="65"/>
                    <a:pt x="31" y="68"/>
                    <a:pt x="27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8" name="Subtitle 2"/>
          <p:cNvSpPr txBox="1">
            <a:spLocks/>
          </p:cNvSpPr>
          <p:nvPr/>
        </p:nvSpPr>
        <p:spPr>
          <a:xfrm>
            <a:off x="327803" y="981294"/>
            <a:ext cx="8420792" cy="467205"/>
          </a:xfrm>
          <a:prstGeom prst="rect">
            <a:avLst/>
          </a:prstGeom>
        </p:spPr>
        <p:txBody>
          <a:bodyPr anchor="ctr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"/>
              <a:defRPr/>
            </a:pPr>
            <a:r>
              <a:rPr lang="en-US" sz="1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Airlines ranked on the number of respondents:</a:t>
            </a:r>
            <a:endParaRPr lang="en-US" sz="14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Subtitle 2"/>
          <p:cNvSpPr txBox="1">
            <a:spLocks/>
          </p:cNvSpPr>
          <p:nvPr/>
        </p:nvSpPr>
        <p:spPr>
          <a:xfrm>
            <a:off x="327803" y="3388243"/>
            <a:ext cx="8420792" cy="467205"/>
          </a:xfrm>
          <a:prstGeom prst="rect">
            <a:avLst/>
          </a:prstGeom>
        </p:spPr>
        <p:txBody>
          <a:bodyPr anchor="ctr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"/>
              <a:defRPr/>
            </a:pPr>
            <a:r>
              <a:rPr lang="en-US" sz="1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Airlines ranked by Overall Satisfaction mean score:</a:t>
            </a:r>
            <a:endParaRPr lang="en-US" sz="14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"/>
          <p:cNvSpPr txBox="1"/>
          <p:nvPr/>
        </p:nvSpPr>
        <p:spPr>
          <a:xfrm>
            <a:off x="282873" y="5767544"/>
            <a:ext cx="8233664" cy="78483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defTabSz="457200"/>
            <a:r>
              <a:rPr lang="en-CA" sz="900" i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Notes:</a:t>
            </a:r>
            <a:br>
              <a:rPr lang="en-CA" sz="900" i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CA" sz="900" i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 the top chart, airlines are ranked according to the number of respondents who filled out an </a:t>
            </a:r>
            <a:r>
              <a:rPr lang="en-CA" sz="900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ASQ questionnaire and </a:t>
            </a:r>
            <a:r>
              <a:rPr lang="en-CA" sz="900" i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travelled on </a:t>
            </a:r>
            <a:r>
              <a:rPr lang="en-CA" sz="900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given </a:t>
            </a:r>
            <a:r>
              <a:rPr lang="en-CA" sz="900" i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airline.</a:t>
            </a:r>
            <a:br>
              <a:rPr lang="en-CA" sz="900" i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CA" sz="900" i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 the bottom chart, </a:t>
            </a:r>
            <a:r>
              <a:rPr lang="en-CA" sz="9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these </a:t>
            </a:r>
            <a:r>
              <a:rPr lang="en-CA" sz="900" i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same airlines are ranked according to the mean Overall Satisfaction Score they generate.</a:t>
            </a:r>
            <a:br>
              <a:rPr lang="en-CA" sz="900" i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CA" sz="900" i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</a:t>
            </a:r>
            <a:r>
              <a:rPr lang="en-CA" sz="900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minimum number of respondents necessary for an airline to be included is 30.</a:t>
            </a:r>
          </a:p>
          <a:p>
            <a:pPr defTabSz="457200"/>
            <a:r>
              <a:rPr lang="en-CA" sz="900" i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number of airlines reported is limited to 20, at the most. Airlines are represented using their IATA codes (</a:t>
            </a:r>
            <a:r>
              <a:rPr lang="en-US" sz="900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as listed in the appendix section</a:t>
            </a:r>
            <a:r>
              <a:rPr lang="en-CA" sz="900" i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).</a:t>
            </a:r>
            <a:endParaRPr lang="en-CA" sz="900" i="1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047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altLang="en-US" dirty="0" smtClean="0"/>
              <a:t>ATL – </a:t>
            </a:r>
            <a:r>
              <a:rPr lang="en-US" altLang="en-US" dirty="0"/>
              <a:t>Check-in waiting time Scores</a:t>
            </a:r>
            <a:r>
              <a:rPr lang="en-US" altLang="en-US" dirty="0" smtClean="0">
                <a:solidFill>
                  <a:srgbClr val="1F497D">
                    <a:lumMod val="60000"/>
                    <a:lumOff val="40000"/>
                  </a:srgbClr>
                </a:solidFill>
              </a:rPr>
              <a:t/>
            </a:r>
            <a:br>
              <a:rPr lang="en-US" altLang="en-US" dirty="0" smtClean="0">
                <a:solidFill>
                  <a:srgbClr val="1F497D">
                    <a:lumMod val="60000"/>
                    <a:lumOff val="40000"/>
                  </a:srgbClr>
                </a:solidFill>
              </a:rPr>
            </a:br>
            <a:r>
              <a:rPr lang="en-US" sz="2000" dirty="0" smtClean="0">
                <a:solidFill>
                  <a:srgbClr val="1F497D">
                    <a:lumMod val="60000"/>
                    <a:lumOff val="40000"/>
                  </a:srgbClr>
                </a:solidFill>
              </a:rPr>
              <a:t>Airlines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3DAD56E-802A-2646-A8DB-6610A51D0FC3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© 2017 ACI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3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3869670" y="6546961"/>
            <a:ext cx="2895600" cy="324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prstClr val="white"/>
                </a:solidFill>
              </a:rPr>
              <a:t>ATL </a:t>
            </a:r>
            <a:r>
              <a:rPr lang="en-US" dirty="0">
                <a:solidFill>
                  <a:prstClr val="white"/>
                </a:solidFill>
              </a:rPr>
              <a:t>– </a:t>
            </a:r>
            <a:r>
              <a:rPr lang="en-US" dirty="0" smtClean="0">
                <a:solidFill>
                  <a:prstClr val="white"/>
                </a:solidFill>
              </a:rPr>
              <a:t>Annual Satisfaction Assessment </a:t>
            </a:r>
            <a:r>
              <a:rPr lang="en-US" dirty="0">
                <a:solidFill>
                  <a:prstClr val="white"/>
                </a:solidFill>
              </a:rPr>
              <a:t>– </a:t>
            </a:r>
            <a:r>
              <a:rPr lang="en-US" dirty="0" smtClean="0">
                <a:solidFill>
                  <a:prstClr val="white"/>
                </a:solidFill>
              </a:rPr>
              <a:t>2016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Subtitle 2"/>
          <p:cNvSpPr txBox="1">
            <a:spLocks/>
          </p:cNvSpPr>
          <p:nvPr/>
        </p:nvSpPr>
        <p:spPr>
          <a:xfrm>
            <a:off x="327803" y="981294"/>
            <a:ext cx="8420792" cy="467205"/>
          </a:xfrm>
          <a:prstGeom prst="rect">
            <a:avLst/>
          </a:prstGeom>
        </p:spPr>
        <p:txBody>
          <a:bodyPr anchor="ctr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"/>
              <a:defRPr/>
            </a:pPr>
            <a:r>
              <a:rPr lang="en-US" sz="1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Airlines ranked on the number of respondents:</a:t>
            </a:r>
            <a:endParaRPr lang="en-US" sz="14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Subtitle 2"/>
          <p:cNvSpPr txBox="1">
            <a:spLocks/>
          </p:cNvSpPr>
          <p:nvPr/>
        </p:nvSpPr>
        <p:spPr>
          <a:xfrm>
            <a:off x="327803" y="3388243"/>
            <a:ext cx="8420792" cy="467205"/>
          </a:xfrm>
          <a:prstGeom prst="rect">
            <a:avLst/>
          </a:prstGeom>
        </p:spPr>
        <p:txBody>
          <a:bodyPr anchor="ctr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"/>
              <a:defRPr/>
            </a:pPr>
            <a:r>
              <a:rPr lang="en-US" sz="1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Airlines ranked by </a:t>
            </a:r>
            <a:r>
              <a:rPr lang="en-US" sz="1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Check-in waiting time mean </a:t>
            </a:r>
            <a:r>
              <a:rPr lang="en-US" sz="1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score:</a:t>
            </a:r>
            <a:endParaRPr lang="en-US" sz="14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Group 16"/>
          <p:cNvGrpSpPr>
            <a:grpSpLocks noChangeAspect="1"/>
          </p:cNvGrpSpPr>
          <p:nvPr/>
        </p:nvGrpSpPr>
        <p:grpSpPr>
          <a:xfrm>
            <a:off x="6670559" y="407315"/>
            <a:ext cx="429767" cy="386849"/>
            <a:chOff x="5526087" y="3321050"/>
            <a:chExt cx="2352676" cy="2117726"/>
          </a:xfrm>
        </p:grpSpPr>
        <p:sp>
          <p:nvSpPr>
            <p:cNvPr id="20" name="Oval 19"/>
            <p:cNvSpPr>
              <a:spLocks noChangeArrowheads="1"/>
            </p:cNvSpPr>
            <p:nvPr/>
          </p:nvSpPr>
          <p:spPr bwMode="auto">
            <a:xfrm>
              <a:off x="7199313" y="3321050"/>
              <a:ext cx="373063" cy="379413"/>
            </a:xfrm>
            <a:prstGeom prst="ellipse">
              <a:avLst/>
            </a:prstGeom>
            <a:solidFill>
              <a:srgbClr val="003A8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21" name="Oval 20"/>
            <p:cNvSpPr>
              <a:spLocks noChangeArrowheads="1"/>
            </p:cNvSpPr>
            <p:nvPr/>
          </p:nvSpPr>
          <p:spPr bwMode="auto">
            <a:xfrm>
              <a:off x="5976938" y="3321050"/>
              <a:ext cx="377825" cy="379413"/>
            </a:xfrm>
            <a:prstGeom prst="ellipse">
              <a:avLst/>
            </a:prstGeom>
            <a:solidFill>
              <a:srgbClr val="003A8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22" name="Freeform 21"/>
            <p:cNvSpPr>
              <a:spLocks noEditPoints="1"/>
            </p:cNvSpPr>
            <p:nvPr/>
          </p:nvSpPr>
          <p:spPr bwMode="auto">
            <a:xfrm>
              <a:off x="5526087" y="3636963"/>
              <a:ext cx="2352676" cy="1801813"/>
            </a:xfrm>
            <a:custGeom>
              <a:avLst/>
              <a:gdLst>
                <a:gd name="T0" fmla="*/ 454 w 454"/>
                <a:gd name="T1" fmla="*/ 138 h 347"/>
                <a:gd name="T2" fmla="*/ 425 w 454"/>
                <a:gd name="T3" fmla="*/ 138 h 347"/>
                <a:gd name="T4" fmla="*/ 425 w 454"/>
                <a:gd name="T5" fmla="*/ 43 h 347"/>
                <a:gd name="T6" fmla="*/ 404 w 454"/>
                <a:gd name="T7" fmla="*/ 26 h 347"/>
                <a:gd name="T8" fmla="*/ 305 w 454"/>
                <a:gd name="T9" fmla="*/ 26 h 347"/>
                <a:gd name="T10" fmla="*/ 216 w 454"/>
                <a:gd name="T11" fmla="*/ 138 h 347"/>
                <a:gd name="T12" fmla="*/ 158 w 454"/>
                <a:gd name="T13" fmla="*/ 138 h 347"/>
                <a:gd name="T14" fmla="*/ 158 w 454"/>
                <a:gd name="T15" fmla="*/ 53 h 347"/>
                <a:gd name="T16" fmla="*/ 178 w 454"/>
                <a:gd name="T17" fmla="*/ 98 h 347"/>
                <a:gd name="T18" fmla="*/ 196 w 454"/>
                <a:gd name="T19" fmla="*/ 98 h 347"/>
                <a:gd name="T20" fmla="*/ 263 w 454"/>
                <a:gd name="T21" fmla="*/ 11 h 347"/>
                <a:gd name="T22" fmla="*/ 247 w 454"/>
                <a:gd name="T23" fmla="*/ 0 h 347"/>
                <a:gd name="T24" fmla="*/ 188 w 454"/>
                <a:gd name="T25" fmla="*/ 79 h 347"/>
                <a:gd name="T26" fmla="*/ 173 w 454"/>
                <a:gd name="T27" fmla="*/ 39 h 347"/>
                <a:gd name="T28" fmla="*/ 157 w 454"/>
                <a:gd name="T29" fmla="*/ 27 h 347"/>
                <a:gd name="T30" fmla="*/ 84 w 454"/>
                <a:gd name="T31" fmla="*/ 27 h 347"/>
                <a:gd name="T32" fmla="*/ 65 w 454"/>
                <a:gd name="T33" fmla="*/ 38 h 347"/>
                <a:gd name="T34" fmla="*/ 22 w 454"/>
                <a:gd name="T35" fmla="*/ 138 h 347"/>
                <a:gd name="T36" fmla="*/ 0 w 454"/>
                <a:gd name="T37" fmla="*/ 138 h 347"/>
                <a:gd name="T38" fmla="*/ 0 w 454"/>
                <a:gd name="T39" fmla="*/ 183 h 347"/>
                <a:gd name="T40" fmla="*/ 330 w 454"/>
                <a:gd name="T41" fmla="*/ 183 h 347"/>
                <a:gd name="T42" fmla="*/ 330 w 454"/>
                <a:gd name="T43" fmla="*/ 347 h 347"/>
                <a:gd name="T44" fmla="*/ 364 w 454"/>
                <a:gd name="T45" fmla="*/ 347 h 347"/>
                <a:gd name="T46" fmla="*/ 364 w 454"/>
                <a:gd name="T47" fmla="*/ 183 h 347"/>
                <a:gd name="T48" fmla="*/ 379 w 454"/>
                <a:gd name="T49" fmla="*/ 183 h 347"/>
                <a:gd name="T50" fmla="*/ 379 w 454"/>
                <a:gd name="T51" fmla="*/ 347 h 347"/>
                <a:gd name="T52" fmla="*/ 413 w 454"/>
                <a:gd name="T53" fmla="*/ 347 h 347"/>
                <a:gd name="T54" fmla="*/ 413 w 454"/>
                <a:gd name="T55" fmla="*/ 183 h 347"/>
                <a:gd name="T56" fmla="*/ 454 w 454"/>
                <a:gd name="T57" fmla="*/ 183 h 347"/>
                <a:gd name="T58" fmla="*/ 454 w 454"/>
                <a:gd name="T59" fmla="*/ 138 h 347"/>
                <a:gd name="T60" fmla="*/ 313 w 454"/>
                <a:gd name="T61" fmla="*/ 56 h 347"/>
                <a:gd name="T62" fmla="*/ 320 w 454"/>
                <a:gd name="T63" fmla="*/ 56 h 347"/>
                <a:gd name="T64" fmla="*/ 320 w 454"/>
                <a:gd name="T65" fmla="*/ 138 h 347"/>
                <a:gd name="T66" fmla="*/ 248 w 454"/>
                <a:gd name="T67" fmla="*/ 138 h 347"/>
                <a:gd name="T68" fmla="*/ 313 w 454"/>
                <a:gd name="T69" fmla="*/ 56 h 347"/>
                <a:gd name="T70" fmla="*/ 74 w 454"/>
                <a:gd name="T71" fmla="*/ 59 h 347"/>
                <a:gd name="T72" fmla="*/ 73 w 454"/>
                <a:gd name="T73" fmla="*/ 138 h 347"/>
                <a:gd name="T74" fmla="*/ 41 w 454"/>
                <a:gd name="T75" fmla="*/ 138 h 347"/>
                <a:gd name="T76" fmla="*/ 74 w 454"/>
                <a:gd name="T77" fmla="*/ 59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54" h="347">
                  <a:moveTo>
                    <a:pt x="454" y="138"/>
                  </a:moveTo>
                  <a:cubicBezTo>
                    <a:pt x="425" y="138"/>
                    <a:pt x="425" y="138"/>
                    <a:pt x="425" y="138"/>
                  </a:cubicBezTo>
                  <a:cubicBezTo>
                    <a:pt x="425" y="43"/>
                    <a:pt x="425" y="43"/>
                    <a:pt x="425" y="43"/>
                  </a:cubicBezTo>
                  <a:cubicBezTo>
                    <a:pt x="425" y="43"/>
                    <a:pt x="420" y="26"/>
                    <a:pt x="404" y="26"/>
                  </a:cubicBezTo>
                  <a:cubicBezTo>
                    <a:pt x="388" y="26"/>
                    <a:pt x="305" y="26"/>
                    <a:pt x="305" y="26"/>
                  </a:cubicBezTo>
                  <a:cubicBezTo>
                    <a:pt x="216" y="138"/>
                    <a:pt x="216" y="138"/>
                    <a:pt x="216" y="138"/>
                  </a:cubicBezTo>
                  <a:cubicBezTo>
                    <a:pt x="158" y="138"/>
                    <a:pt x="158" y="138"/>
                    <a:pt x="158" y="138"/>
                  </a:cubicBezTo>
                  <a:cubicBezTo>
                    <a:pt x="158" y="53"/>
                    <a:pt x="158" y="53"/>
                    <a:pt x="158" y="53"/>
                  </a:cubicBezTo>
                  <a:cubicBezTo>
                    <a:pt x="178" y="98"/>
                    <a:pt x="178" y="98"/>
                    <a:pt x="178" y="98"/>
                  </a:cubicBezTo>
                  <a:cubicBezTo>
                    <a:pt x="196" y="98"/>
                    <a:pt x="196" y="98"/>
                    <a:pt x="196" y="98"/>
                  </a:cubicBezTo>
                  <a:cubicBezTo>
                    <a:pt x="263" y="11"/>
                    <a:pt x="263" y="11"/>
                    <a:pt x="263" y="11"/>
                  </a:cubicBezTo>
                  <a:cubicBezTo>
                    <a:pt x="247" y="0"/>
                    <a:pt x="247" y="0"/>
                    <a:pt x="247" y="0"/>
                  </a:cubicBezTo>
                  <a:cubicBezTo>
                    <a:pt x="188" y="79"/>
                    <a:pt x="188" y="79"/>
                    <a:pt x="188" y="79"/>
                  </a:cubicBezTo>
                  <a:cubicBezTo>
                    <a:pt x="173" y="39"/>
                    <a:pt x="173" y="39"/>
                    <a:pt x="173" y="39"/>
                  </a:cubicBezTo>
                  <a:cubicBezTo>
                    <a:pt x="170" y="28"/>
                    <a:pt x="157" y="27"/>
                    <a:pt x="157" y="27"/>
                  </a:cubicBezTo>
                  <a:cubicBezTo>
                    <a:pt x="157" y="27"/>
                    <a:pt x="101" y="27"/>
                    <a:pt x="84" y="27"/>
                  </a:cubicBezTo>
                  <a:cubicBezTo>
                    <a:pt x="67" y="27"/>
                    <a:pt x="65" y="38"/>
                    <a:pt x="65" y="38"/>
                  </a:cubicBezTo>
                  <a:cubicBezTo>
                    <a:pt x="22" y="138"/>
                    <a:pt x="22" y="138"/>
                    <a:pt x="22" y="138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83"/>
                    <a:pt x="0" y="183"/>
                    <a:pt x="0" y="183"/>
                  </a:cubicBezTo>
                  <a:cubicBezTo>
                    <a:pt x="330" y="183"/>
                    <a:pt x="330" y="183"/>
                    <a:pt x="330" y="183"/>
                  </a:cubicBezTo>
                  <a:cubicBezTo>
                    <a:pt x="330" y="347"/>
                    <a:pt x="330" y="347"/>
                    <a:pt x="330" y="347"/>
                  </a:cubicBezTo>
                  <a:cubicBezTo>
                    <a:pt x="364" y="347"/>
                    <a:pt x="364" y="347"/>
                    <a:pt x="364" y="347"/>
                  </a:cubicBezTo>
                  <a:cubicBezTo>
                    <a:pt x="364" y="183"/>
                    <a:pt x="364" y="183"/>
                    <a:pt x="364" y="183"/>
                  </a:cubicBezTo>
                  <a:cubicBezTo>
                    <a:pt x="379" y="183"/>
                    <a:pt x="379" y="183"/>
                    <a:pt x="379" y="183"/>
                  </a:cubicBezTo>
                  <a:cubicBezTo>
                    <a:pt x="379" y="347"/>
                    <a:pt x="379" y="347"/>
                    <a:pt x="379" y="347"/>
                  </a:cubicBezTo>
                  <a:cubicBezTo>
                    <a:pt x="413" y="347"/>
                    <a:pt x="413" y="347"/>
                    <a:pt x="413" y="347"/>
                  </a:cubicBezTo>
                  <a:cubicBezTo>
                    <a:pt x="413" y="183"/>
                    <a:pt x="413" y="183"/>
                    <a:pt x="413" y="183"/>
                  </a:cubicBezTo>
                  <a:cubicBezTo>
                    <a:pt x="454" y="183"/>
                    <a:pt x="454" y="183"/>
                    <a:pt x="454" y="183"/>
                  </a:cubicBezTo>
                  <a:lnTo>
                    <a:pt x="454" y="138"/>
                  </a:lnTo>
                  <a:close/>
                  <a:moveTo>
                    <a:pt x="313" y="56"/>
                  </a:moveTo>
                  <a:cubicBezTo>
                    <a:pt x="320" y="56"/>
                    <a:pt x="320" y="56"/>
                    <a:pt x="320" y="56"/>
                  </a:cubicBezTo>
                  <a:cubicBezTo>
                    <a:pt x="320" y="138"/>
                    <a:pt x="320" y="138"/>
                    <a:pt x="320" y="138"/>
                  </a:cubicBezTo>
                  <a:cubicBezTo>
                    <a:pt x="248" y="138"/>
                    <a:pt x="248" y="138"/>
                    <a:pt x="248" y="138"/>
                  </a:cubicBezTo>
                  <a:lnTo>
                    <a:pt x="313" y="56"/>
                  </a:lnTo>
                  <a:close/>
                  <a:moveTo>
                    <a:pt x="74" y="59"/>
                  </a:moveTo>
                  <a:cubicBezTo>
                    <a:pt x="73" y="138"/>
                    <a:pt x="73" y="138"/>
                    <a:pt x="73" y="138"/>
                  </a:cubicBezTo>
                  <a:cubicBezTo>
                    <a:pt x="41" y="138"/>
                    <a:pt x="41" y="138"/>
                    <a:pt x="41" y="138"/>
                  </a:cubicBezTo>
                  <a:lnTo>
                    <a:pt x="74" y="59"/>
                  </a:lnTo>
                  <a:close/>
                </a:path>
              </a:pathLst>
            </a:custGeom>
            <a:solidFill>
              <a:srgbClr val="003A8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</p:grpSp>
      <p:sp>
        <p:nvSpPr>
          <p:cNvPr id="23" name="TextBox 1"/>
          <p:cNvSpPr txBox="1"/>
          <p:nvPr/>
        </p:nvSpPr>
        <p:spPr>
          <a:xfrm>
            <a:off x="282873" y="5767544"/>
            <a:ext cx="8233664" cy="78483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defTabSz="457200"/>
            <a:r>
              <a:rPr lang="en-CA" sz="900" i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Notes:</a:t>
            </a:r>
            <a:br>
              <a:rPr lang="en-CA" sz="900" i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CA" sz="900" i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 the top chart, airlines are ranked according to the number of respondents who filled out an </a:t>
            </a:r>
            <a:r>
              <a:rPr lang="en-CA" sz="900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ASQ questionnaire and </a:t>
            </a:r>
            <a:r>
              <a:rPr lang="en-CA" sz="900" i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travelled on </a:t>
            </a:r>
            <a:r>
              <a:rPr lang="en-CA" sz="900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given </a:t>
            </a:r>
            <a:r>
              <a:rPr lang="en-CA" sz="900" i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airline.</a:t>
            </a:r>
            <a:br>
              <a:rPr lang="en-CA" sz="900" i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CA" sz="900" i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 the bottom chart, </a:t>
            </a:r>
            <a:r>
              <a:rPr lang="en-CA" sz="900" i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these </a:t>
            </a:r>
            <a:r>
              <a:rPr lang="en-CA" sz="900" i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airlines are ranked according to the mean Check-in waiting time Score they generate.</a:t>
            </a:r>
            <a:br>
              <a:rPr lang="en-CA" sz="900" i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CA" sz="900" i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</a:t>
            </a:r>
            <a:r>
              <a:rPr lang="en-CA" sz="900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minimum number of respondents necessary for an airline to be included is 30.</a:t>
            </a:r>
          </a:p>
          <a:p>
            <a:pPr defTabSz="457200"/>
            <a:r>
              <a:rPr lang="en-CA" sz="900" i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number of airlines reported is limited to 20, at the most. Airlines are represented using their IATA codes (as listed in the appendix section).</a:t>
            </a:r>
            <a:endParaRPr lang="en-CA" sz="900" i="1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15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42301893"/>
              </p:ext>
            </p:extLst>
          </p:nvPr>
        </p:nvGraphicFramePr>
        <p:xfrm>
          <a:off x="116378" y="3231609"/>
          <a:ext cx="9027622" cy="28452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4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150832"/>
              </p:ext>
            </p:extLst>
          </p:nvPr>
        </p:nvGraphicFramePr>
        <p:xfrm>
          <a:off x="116378" y="831986"/>
          <a:ext cx="9027622" cy="28452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75987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altLang="en-US" dirty="0" smtClean="0"/>
              <a:t>ATL – </a:t>
            </a:r>
            <a:r>
              <a:rPr lang="en-US" altLang="en-US" dirty="0"/>
              <a:t>Efficiency of check-in staff Scores</a:t>
            </a:r>
            <a:r>
              <a:rPr lang="en-US" altLang="en-US" dirty="0" smtClean="0">
                <a:solidFill>
                  <a:srgbClr val="1F497D">
                    <a:lumMod val="60000"/>
                    <a:lumOff val="40000"/>
                  </a:srgbClr>
                </a:solidFill>
              </a:rPr>
              <a:t/>
            </a:r>
            <a:br>
              <a:rPr lang="en-US" altLang="en-US" dirty="0" smtClean="0">
                <a:solidFill>
                  <a:srgbClr val="1F497D">
                    <a:lumMod val="60000"/>
                    <a:lumOff val="40000"/>
                  </a:srgbClr>
                </a:solidFill>
              </a:rPr>
            </a:br>
            <a:r>
              <a:rPr lang="en-US" sz="2000" dirty="0" smtClean="0">
                <a:solidFill>
                  <a:srgbClr val="1F497D">
                    <a:lumMod val="60000"/>
                    <a:lumOff val="40000"/>
                  </a:srgbClr>
                </a:solidFill>
              </a:rPr>
              <a:t>Airlines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3DAD56E-802A-2646-A8DB-6610A51D0FC3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© 2017 ACI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3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3869670" y="6546961"/>
            <a:ext cx="2895600" cy="324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prstClr val="white"/>
                </a:solidFill>
              </a:rPr>
              <a:t>ATL </a:t>
            </a:r>
            <a:r>
              <a:rPr lang="en-US" dirty="0">
                <a:solidFill>
                  <a:prstClr val="white"/>
                </a:solidFill>
              </a:rPr>
              <a:t>– </a:t>
            </a:r>
            <a:r>
              <a:rPr lang="en-US" dirty="0" smtClean="0">
                <a:solidFill>
                  <a:prstClr val="white"/>
                </a:solidFill>
              </a:rPr>
              <a:t>Annual Satisfaction Assessment </a:t>
            </a:r>
            <a:r>
              <a:rPr lang="en-US" dirty="0">
                <a:solidFill>
                  <a:prstClr val="white"/>
                </a:solidFill>
              </a:rPr>
              <a:t>– </a:t>
            </a:r>
            <a:r>
              <a:rPr lang="en-US" dirty="0" smtClean="0">
                <a:solidFill>
                  <a:prstClr val="white"/>
                </a:solidFill>
              </a:rPr>
              <a:t>2016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Subtitle 2"/>
          <p:cNvSpPr txBox="1">
            <a:spLocks/>
          </p:cNvSpPr>
          <p:nvPr/>
        </p:nvSpPr>
        <p:spPr>
          <a:xfrm>
            <a:off x="327803" y="981294"/>
            <a:ext cx="8420792" cy="467205"/>
          </a:xfrm>
          <a:prstGeom prst="rect">
            <a:avLst/>
          </a:prstGeom>
        </p:spPr>
        <p:txBody>
          <a:bodyPr anchor="ctr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"/>
              <a:defRPr/>
            </a:pPr>
            <a:r>
              <a:rPr lang="en-US" sz="1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Airlines ranked on the number of respondents:</a:t>
            </a:r>
            <a:endParaRPr lang="en-US" sz="14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Subtitle 2"/>
          <p:cNvSpPr txBox="1">
            <a:spLocks/>
          </p:cNvSpPr>
          <p:nvPr/>
        </p:nvSpPr>
        <p:spPr>
          <a:xfrm>
            <a:off x="327803" y="3388243"/>
            <a:ext cx="8420792" cy="467205"/>
          </a:xfrm>
          <a:prstGeom prst="rect">
            <a:avLst/>
          </a:prstGeom>
        </p:spPr>
        <p:txBody>
          <a:bodyPr anchor="ctr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"/>
              <a:defRPr/>
            </a:pPr>
            <a:r>
              <a:rPr lang="en-US" sz="1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Airlines ranked by </a:t>
            </a:r>
            <a:r>
              <a:rPr lang="en-US" sz="1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Efficiency of check-in staff mean </a:t>
            </a:r>
            <a:r>
              <a:rPr lang="en-US" sz="1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score:</a:t>
            </a:r>
            <a:endParaRPr lang="en-US" sz="14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Group 16"/>
          <p:cNvGrpSpPr>
            <a:grpSpLocks noChangeAspect="1"/>
          </p:cNvGrpSpPr>
          <p:nvPr/>
        </p:nvGrpSpPr>
        <p:grpSpPr>
          <a:xfrm>
            <a:off x="6670559" y="407315"/>
            <a:ext cx="429767" cy="386849"/>
            <a:chOff x="5526087" y="3321050"/>
            <a:chExt cx="2352676" cy="2117726"/>
          </a:xfrm>
        </p:grpSpPr>
        <p:sp>
          <p:nvSpPr>
            <p:cNvPr id="20" name="Oval 19"/>
            <p:cNvSpPr>
              <a:spLocks noChangeArrowheads="1"/>
            </p:cNvSpPr>
            <p:nvPr/>
          </p:nvSpPr>
          <p:spPr bwMode="auto">
            <a:xfrm>
              <a:off x="7199313" y="3321050"/>
              <a:ext cx="373063" cy="379413"/>
            </a:xfrm>
            <a:prstGeom prst="ellipse">
              <a:avLst/>
            </a:prstGeom>
            <a:solidFill>
              <a:srgbClr val="003A8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21" name="Oval 20"/>
            <p:cNvSpPr>
              <a:spLocks noChangeArrowheads="1"/>
            </p:cNvSpPr>
            <p:nvPr/>
          </p:nvSpPr>
          <p:spPr bwMode="auto">
            <a:xfrm>
              <a:off x="5976938" y="3321050"/>
              <a:ext cx="377825" cy="379413"/>
            </a:xfrm>
            <a:prstGeom prst="ellipse">
              <a:avLst/>
            </a:prstGeom>
            <a:solidFill>
              <a:srgbClr val="003A8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22" name="Freeform 21"/>
            <p:cNvSpPr>
              <a:spLocks noEditPoints="1"/>
            </p:cNvSpPr>
            <p:nvPr/>
          </p:nvSpPr>
          <p:spPr bwMode="auto">
            <a:xfrm>
              <a:off x="5526087" y="3636963"/>
              <a:ext cx="2352676" cy="1801813"/>
            </a:xfrm>
            <a:custGeom>
              <a:avLst/>
              <a:gdLst>
                <a:gd name="T0" fmla="*/ 454 w 454"/>
                <a:gd name="T1" fmla="*/ 138 h 347"/>
                <a:gd name="T2" fmla="*/ 425 w 454"/>
                <a:gd name="T3" fmla="*/ 138 h 347"/>
                <a:gd name="T4" fmla="*/ 425 w 454"/>
                <a:gd name="T5" fmla="*/ 43 h 347"/>
                <a:gd name="T6" fmla="*/ 404 w 454"/>
                <a:gd name="T7" fmla="*/ 26 h 347"/>
                <a:gd name="T8" fmla="*/ 305 w 454"/>
                <a:gd name="T9" fmla="*/ 26 h 347"/>
                <a:gd name="T10" fmla="*/ 216 w 454"/>
                <a:gd name="T11" fmla="*/ 138 h 347"/>
                <a:gd name="T12" fmla="*/ 158 w 454"/>
                <a:gd name="T13" fmla="*/ 138 h 347"/>
                <a:gd name="T14" fmla="*/ 158 w 454"/>
                <a:gd name="T15" fmla="*/ 53 h 347"/>
                <a:gd name="T16" fmla="*/ 178 w 454"/>
                <a:gd name="T17" fmla="*/ 98 h 347"/>
                <a:gd name="T18" fmla="*/ 196 w 454"/>
                <a:gd name="T19" fmla="*/ 98 h 347"/>
                <a:gd name="T20" fmla="*/ 263 w 454"/>
                <a:gd name="T21" fmla="*/ 11 h 347"/>
                <a:gd name="T22" fmla="*/ 247 w 454"/>
                <a:gd name="T23" fmla="*/ 0 h 347"/>
                <a:gd name="T24" fmla="*/ 188 w 454"/>
                <a:gd name="T25" fmla="*/ 79 h 347"/>
                <a:gd name="T26" fmla="*/ 173 w 454"/>
                <a:gd name="T27" fmla="*/ 39 h 347"/>
                <a:gd name="T28" fmla="*/ 157 w 454"/>
                <a:gd name="T29" fmla="*/ 27 h 347"/>
                <a:gd name="T30" fmla="*/ 84 w 454"/>
                <a:gd name="T31" fmla="*/ 27 h 347"/>
                <a:gd name="T32" fmla="*/ 65 w 454"/>
                <a:gd name="T33" fmla="*/ 38 h 347"/>
                <a:gd name="T34" fmla="*/ 22 w 454"/>
                <a:gd name="T35" fmla="*/ 138 h 347"/>
                <a:gd name="T36" fmla="*/ 0 w 454"/>
                <a:gd name="T37" fmla="*/ 138 h 347"/>
                <a:gd name="T38" fmla="*/ 0 w 454"/>
                <a:gd name="T39" fmla="*/ 183 h 347"/>
                <a:gd name="T40" fmla="*/ 330 w 454"/>
                <a:gd name="T41" fmla="*/ 183 h 347"/>
                <a:gd name="T42" fmla="*/ 330 w 454"/>
                <a:gd name="T43" fmla="*/ 347 h 347"/>
                <a:gd name="T44" fmla="*/ 364 w 454"/>
                <a:gd name="T45" fmla="*/ 347 h 347"/>
                <a:gd name="T46" fmla="*/ 364 w 454"/>
                <a:gd name="T47" fmla="*/ 183 h 347"/>
                <a:gd name="T48" fmla="*/ 379 w 454"/>
                <a:gd name="T49" fmla="*/ 183 h 347"/>
                <a:gd name="T50" fmla="*/ 379 w 454"/>
                <a:gd name="T51" fmla="*/ 347 h 347"/>
                <a:gd name="T52" fmla="*/ 413 w 454"/>
                <a:gd name="T53" fmla="*/ 347 h 347"/>
                <a:gd name="T54" fmla="*/ 413 w 454"/>
                <a:gd name="T55" fmla="*/ 183 h 347"/>
                <a:gd name="T56" fmla="*/ 454 w 454"/>
                <a:gd name="T57" fmla="*/ 183 h 347"/>
                <a:gd name="T58" fmla="*/ 454 w 454"/>
                <a:gd name="T59" fmla="*/ 138 h 347"/>
                <a:gd name="T60" fmla="*/ 313 w 454"/>
                <a:gd name="T61" fmla="*/ 56 h 347"/>
                <a:gd name="T62" fmla="*/ 320 w 454"/>
                <a:gd name="T63" fmla="*/ 56 h 347"/>
                <a:gd name="T64" fmla="*/ 320 w 454"/>
                <a:gd name="T65" fmla="*/ 138 h 347"/>
                <a:gd name="T66" fmla="*/ 248 w 454"/>
                <a:gd name="T67" fmla="*/ 138 h 347"/>
                <a:gd name="T68" fmla="*/ 313 w 454"/>
                <a:gd name="T69" fmla="*/ 56 h 347"/>
                <a:gd name="T70" fmla="*/ 74 w 454"/>
                <a:gd name="T71" fmla="*/ 59 h 347"/>
                <a:gd name="T72" fmla="*/ 73 w 454"/>
                <a:gd name="T73" fmla="*/ 138 h 347"/>
                <a:gd name="T74" fmla="*/ 41 w 454"/>
                <a:gd name="T75" fmla="*/ 138 h 347"/>
                <a:gd name="T76" fmla="*/ 74 w 454"/>
                <a:gd name="T77" fmla="*/ 59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54" h="347">
                  <a:moveTo>
                    <a:pt x="454" y="138"/>
                  </a:moveTo>
                  <a:cubicBezTo>
                    <a:pt x="425" y="138"/>
                    <a:pt x="425" y="138"/>
                    <a:pt x="425" y="138"/>
                  </a:cubicBezTo>
                  <a:cubicBezTo>
                    <a:pt x="425" y="43"/>
                    <a:pt x="425" y="43"/>
                    <a:pt x="425" y="43"/>
                  </a:cubicBezTo>
                  <a:cubicBezTo>
                    <a:pt x="425" y="43"/>
                    <a:pt x="420" y="26"/>
                    <a:pt x="404" y="26"/>
                  </a:cubicBezTo>
                  <a:cubicBezTo>
                    <a:pt x="388" y="26"/>
                    <a:pt x="305" y="26"/>
                    <a:pt x="305" y="26"/>
                  </a:cubicBezTo>
                  <a:cubicBezTo>
                    <a:pt x="216" y="138"/>
                    <a:pt x="216" y="138"/>
                    <a:pt x="216" y="138"/>
                  </a:cubicBezTo>
                  <a:cubicBezTo>
                    <a:pt x="158" y="138"/>
                    <a:pt x="158" y="138"/>
                    <a:pt x="158" y="138"/>
                  </a:cubicBezTo>
                  <a:cubicBezTo>
                    <a:pt x="158" y="53"/>
                    <a:pt x="158" y="53"/>
                    <a:pt x="158" y="53"/>
                  </a:cubicBezTo>
                  <a:cubicBezTo>
                    <a:pt x="178" y="98"/>
                    <a:pt x="178" y="98"/>
                    <a:pt x="178" y="98"/>
                  </a:cubicBezTo>
                  <a:cubicBezTo>
                    <a:pt x="196" y="98"/>
                    <a:pt x="196" y="98"/>
                    <a:pt x="196" y="98"/>
                  </a:cubicBezTo>
                  <a:cubicBezTo>
                    <a:pt x="263" y="11"/>
                    <a:pt x="263" y="11"/>
                    <a:pt x="263" y="11"/>
                  </a:cubicBezTo>
                  <a:cubicBezTo>
                    <a:pt x="247" y="0"/>
                    <a:pt x="247" y="0"/>
                    <a:pt x="247" y="0"/>
                  </a:cubicBezTo>
                  <a:cubicBezTo>
                    <a:pt x="188" y="79"/>
                    <a:pt x="188" y="79"/>
                    <a:pt x="188" y="79"/>
                  </a:cubicBezTo>
                  <a:cubicBezTo>
                    <a:pt x="173" y="39"/>
                    <a:pt x="173" y="39"/>
                    <a:pt x="173" y="39"/>
                  </a:cubicBezTo>
                  <a:cubicBezTo>
                    <a:pt x="170" y="28"/>
                    <a:pt x="157" y="27"/>
                    <a:pt x="157" y="27"/>
                  </a:cubicBezTo>
                  <a:cubicBezTo>
                    <a:pt x="157" y="27"/>
                    <a:pt x="101" y="27"/>
                    <a:pt x="84" y="27"/>
                  </a:cubicBezTo>
                  <a:cubicBezTo>
                    <a:pt x="67" y="27"/>
                    <a:pt x="65" y="38"/>
                    <a:pt x="65" y="38"/>
                  </a:cubicBezTo>
                  <a:cubicBezTo>
                    <a:pt x="22" y="138"/>
                    <a:pt x="22" y="138"/>
                    <a:pt x="22" y="138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83"/>
                    <a:pt x="0" y="183"/>
                    <a:pt x="0" y="183"/>
                  </a:cubicBezTo>
                  <a:cubicBezTo>
                    <a:pt x="330" y="183"/>
                    <a:pt x="330" y="183"/>
                    <a:pt x="330" y="183"/>
                  </a:cubicBezTo>
                  <a:cubicBezTo>
                    <a:pt x="330" y="347"/>
                    <a:pt x="330" y="347"/>
                    <a:pt x="330" y="347"/>
                  </a:cubicBezTo>
                  <a:cubicBezTo>
                    <a:pt x="364" y="347"/>
                    <a:pt x="364" y="347"/>
                    <a:pt x="364" y="347"/>
                  </a:cubicBezTo>
                  <a:cubicBezTo>
                    <a:pt x="364" y="183"/>
                    <a:pt x="364" y="183"/>
                    <a:pt x="364" y="183"/>
                  </a:cubicBezTo>
                  <a:cubicBezTo>
                    <a:pt x="379" y="183"/>
                    <a:pt x="379" y="183"/>
                    <a:pt x="379" y="183"/>
                  </a:cubicBezTo>
                  <a:cubicBezTo>
                    <a:pt x="379" y="347"/>
                    <a:pt x="379" y="347"/>
                    <a:pt x="379" y="347"/>
                  </a:cubicBezTo>
                  <a:cubicBezTo>
                    <a:pt x="413" y="347"/>
                    <a:pt x="413" y="347"/>
                    <a:pt x="413" y="347"/>
                  </a:cubicBezTo>
                  <a:cubicBezTo>
                    <a:pt x="413" y="183"/>
                    <a:pt x="413" y="183"/>
                    <a:pt x="413" y="183"/>
                  </a:cubicBezTo>
                  <a:cubicBezTo>
                    <a:pt x="454" y="183"/>
                    <a:pt x="454" y="183"/>
                    <a:pt x="454" y="183"/>
                  </a:cubicBezTo>
                  <a:lnTo>
                    <a:pt x="454" y="138"/>
                  </a:lnTo>
                  <a:close/>
                  <a:moveTo>
                    <a:pt x="313" y="56"/>
                  </a:moveTo>
                  <a:cubicBezTo>
                    <a:pt x="320" y="56"/>
                    <a:pt x="320" y="56"/>
                    <a:pt x="320" y="56"/>
                  </a:cubicBezTo>
                  <a:cubicBezTo>
                    <a:pt x="320" y="138"/>
                    <a:pt x="320" y="138"/>
                    <a:pt x="320" y="138"/>
                  </a:cubicBezTo>
                  <a:cubicBezTo>
                    <a:pt x="248" y="138"/>
                    <a:pt x="248" y="138"/>
                    <a:pt x="248" y="138"/>
                  </a:cubicBezTo>
                  <a:lnTo>
                    <a:pt x="313" y="56"/>
                  </a:lnTo>
                  <a:close/>
                  <a:moveTo>
                    <a:pt x="74" y="59"/>
                  </a:moveTo>
                  <a:cubicBezTo>
                    <a:pt x="73" y="138"/>
                    <a:pt x="73" y="138"/>
                    <a:pt x="73" y="138"/>
                  </a:cubicBezTo>
                  <a:cubicBezTo>
                    <a:pt x="41" y="138"/>
                    <a:pt x="41" y="138"/>
                    <a:pt x="41" y="138"/>
                  </a:cubicBezTo>
                  <a:lnTo>
                    <a:pt x="74" y="59"/>
                  </a:lnTo>
                  <a:close/>
                </a:path>
              </a:pathLst>
            </a:custGeom>
            <a:solidFill>
              <a:srgbClr val="003A8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</p:grpSp>
      <p:sp>
        <p:nvSpPr>
          <p:cNvPr id="23" name="TextBox 1"/>
          <p:cNvSpPr txBox="1"/>
          <p:nvPr/>
        </p:nvSpPr>
        <p:spPr>
          <a:xfrm>
            <a:off x="282873" y="5767544"/>
            <a:ext cx="8233664" cy="78483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defTabSz="457200"/>
            <a:r>
              <a:rPr lang="en-CA" sz="900" i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Notes:</a:t>
            </a:r>
            <a:br>
              <a:rPr lang="en-CA" sz="900" i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CA" sz="900" i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 the top chart, airlines are ranked according to the number of respondents who filled out an </a:t>
            </a:r>
            <a:r>
              <a:rPr lang="en-CA" sz="900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ASQ questionnaire and </a:t>
            </a:r>
            <a:r>
              <a:rPr lang="en-CA" sz="900" i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travelled on </a:t>
            </a:r>
            <a:r>
              <a:rPr lang="en-CA" sz="900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given </a:t>
            </a:r>
            <a:r>
              <a:rPr lang="en-CA" sz="900" i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airline.</a:t>
            </a:r>
            <a:br>
              <a:rPr lang="en-CA" sz="900" i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CA" sz="900" i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 the bottom chart, </a:t>
            </a:r>
            <a:r>
              <a:rPr lang="en-CA" sz="900" i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these </a:t>
            </a:r>
            <a:r>
              <a:rPr lang="en-CA" sz="900" i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airlines are ranked according to </a:t>
            </a:r>
            <a:r>
              <a:rPr lang="en-CA" sz="900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mean </a:t>
            </a:r>
            <a:r>
              <a:rPr lang="en-US" altLang="en-US" sz="900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Efficiency of check-in staff</a:t>
            </a:r>
            <a:r>
              <a:rPr lang="en-CA" sz="900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Score they generate.</a:t>
            </a:r>
            <a:br>
              <a:rPr lang="en-CA" sz="900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CA" sz="900" i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</a:t>
            </a:r>
            <a:r>
              <a:rPr lang="en-CA" sz="900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minimum number of respondents necessary for an airline to be included is 30.</a:t>
            </a:r>
          </a:p>
          <a:p>
            <a:pPr defTabSz="457200"/>
            <a:r>
              <a:rPr lang="en-CA" sz="900" i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number of airlines reported is limited to 20, at the most. Airlines are represented using their IATA codes (as listed in the appendix section).</a:t>
            </a:r>
            <a:endParaRPr lang="en-CA" sz="900" i="1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15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14812706"/>
              </p:ext>
            </p:extLst>
          </p:nvPr>
        </p:nvGraphicFramePr>
        <p:xfrm>
          <a:off x="116378" y="3231609"/>
          <a:ext cx="9027622" cy="28452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4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82887071"/>
              </p:ext>
            </p:extLst>
          </p:nvPr>
        </p:nvGraphicFramePr>
        <p:xfrm>
          <a:off x="116378" y="831986"/>
          <a:ext cx="9027622" cy="28452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88048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altLang="en-US" dirty="0" smtClean="0"/>
              <a:t>ATL – </a:t>
            </a:r>
            <a:r>
              <a:rPr lang="en-US" altLang="en-US" dirty="0"/>
              <a:t>Courtesy of check-in staff Scores</a:t>
            </a:r>
            <a:r>
              <a:rPr lang="en-US" altLang="en-US" dirty="0" smtClean="0">
                <a:solidFill>
                  <a:srgbClr val="1F497D">
                    <a:lumMod val="60000"/>
                    <a:lumOff val="40000"/>
                  </a:srgbClr>
                </a:solidFill>
              </a:rPr>
              <a:t/>
            </a:r>
            <a:br>
              <a:rPr lang="en-US" altLang="en-US" dirty="0" smtClean="0">
                <a:solidFill>
                  <a:srgbClr val="1F497D">
                    <a:lumMod val="60000"/>
                    <a:lumOff val="40000"/>
                  </a:srgbClr>
                </a:solidFill>
              </a:rPr>
            </a:br>
            <a:r>
              <a:rPr lang="en-US" sz="2000" dirty="0" smtClean="0">
                <a:solidFill>
                  <a:srgbClr val="1F497D">
                    <a:lumMod val="60000"/>
                    <a:lumOff val="40000"/>
                  </a:srgbClr>
                </a:solidFill>
              </a:rPr>
              <a:t>Airlines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3DAD56E-802A-2646-A8DB-6610A51D0FC3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© 2017 ACI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3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3869670" y="6546961"/>
            <a:ext cx="2895600" cy="324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prstClr val="white"/>
                </a:solidFill>
              </a:rPr>
              <a:t>ATL </a:t>
            </a:r>
            <a:r>
              <a:rPr lang="en-US" dirty="0">
                <a:solidFill>
                  <a:prstClr val="white"/>
                </a:solidFill>
              </a:rPr>
              <a:t>– </a:t>
            </a:r>
            <a:r>
              <a:rPr lang="en-US" dirty="0" smtClean="0">
                <a:solidFill>
                  <a:prstClr val="white"/>
                </a:solidFill>
              </a:rPr>
              <a:t>Annual Satisfaction Assessment </a:t>
            </a:r>
            <a:r>
              <a:rPr lang="en-US" dirty="0">
                <a:solidFill>
                  <a:prstClr val="white"/>
                </a:solidFill>
              </a:rPr>
              <a:t>– </a:t>
            </a:r>
            <a:r>
              <a:rPr lang="en-US" dirty="0" smtClean="0">
                <a:solidFill>
                  <a:prstClr val="white"/>
                </a:solidFill>
              </a:rPr>
              <a:t>2016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Subtitle 2"/>
          <p:cNvSpPr txBox="1">
            <a:spLocks/>
          </p:cNvSpPr>
          <p:nvPr/>
        </p:nvSpPr>
        <p:spPr>
          <a:xfrm>
            <a:off x="327803" y="981294"/>
            <a:ext cx="8420792" cy="467205"/>
          </a:xfrm>
          <a:prstGeom prst="rect">
            <a:avLst/>
          </a:prstGeom>
        </p:spPr>
        <p:txBody>
          <a:bodyPr anchor="ctr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"/>
              <a:defRPr/>
            </a:pPr>
            <a:r>
              <a:rPr lang="en-US" sz="1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Airlines ranked on the number of respondents:</a:t>
            </a:r>
            <a:endParaRPr lang="en-US" sz="14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Subtitle 2"/>
          <p:cNvSpPr txBox="1">
            <a:spLocks/>
          </p:cNvSpPr>
          <p:nvPr/>
        </p:nvSpPr>
        <p:spPr>
          <a:xfrm>
            <a:off x="327803" y="3388243"/>
            <a:ext cx="8420792" cy="467205"/>
          </a:xfrm>
          <a:prstGeom prst="rect">
            <a:avLst/>
          </a:prstGeom>
        </p:spPr>
        <p:txBody>
          <a:bodyPr anchor="ctr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"/>
              <a:defRPr/>
            </a:pPr>
            <a:r>
              <a:rPr lang="en-US" sz="1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Airlines ranked by </a:t>
            </a:r>
            <a:r>
              <a:rPr lang="en-US" sz="1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Courtesy of check-in staff mean </a:t>
            </a:r>
            <a:r>
              <a:rPr lang="en-US" sz="1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score:</a:t>
            </a:r>
            <a:endParaRPr lang="en-US" sz="14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Group 16"/>
          <p:cNvGrpSpPr>
            <a:grpSpLocks noChangeAspect="1"/>
          </p:cNvGrpSpPr>
          <p:nvPr/>
        </p:nvGrpSpPr>
        <p:grpSpPr>
          <a:xfrm>
            <a:off x="6670559" y="407315"/>
            <a:ext cx="429767" cy="386849"/>
            <a:chOff x="5526087" y="3321050"/>
            <a:chExt cx="2352676" cy="2117726"/>
          </a:xfrm>
        </p:grpSpPr>
        <p:sp>
          <p:nvSpPr>
            <p:cNvPr id="20" name="Oval 19"/>
            <p:cNvSpPr>
              <a:spLocks noChangeArrowheads="1"/>
            </p:cNvSpPr>
            <p:nvPr/>
          </p:nvSpPr>
          <p:spPr bwMode="auto">
            <a:xfrm>
              <a:off x="7199313" y="3321050"/>
              <a:ext cx="373063" cy="379413"/>
            </a:xfrm>
            <a:prstGeom prst="ellipse">
              <a:avLst/>
            </a:prstGeom>
            <a:solidFill>
              <a:srgbClr val="003A8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21" name="Oval 20"/>
            <p:cNvSpPr>
              <a:spLocks noChangeArrowheads="1"/>
            </p:cNvSpPr>
            <p:nvPr/>
          </p:nvSpPr>
          <p:spPr bwMode="auto">
            <a:xfrm>
              <a:off x="5976938" y="3321050"/>
              <a:ext cx="377825" cy="379413"/>
            </a:xfrm>
            <a:prstGeom prst="ellipse">
              <a:avLst/>
            </a:prstGeom>
            <a:solidFill>
              <a:srgbClr val="003A8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22" name="Freeform 21"/>
            <p:cNvSpPr>
              <a:spLocks noEditPoints="1"/>
            </p:cNvSpPr>
            <p:nvPr/>
          </p:nvSpPr>
          <p:spPr bwMode="auto">
            <a:xfrm>
              <a:off x="5526087" y="3636963"/>
              <a:ext cx="2352676" cy="1801813"/>
            </a:xfrm>
            <a:custGeom>
              <a:avLst/>
              <a:gdLst>
                <a:gd name="T0" fmla="*/ 454 w 454"/>
                <a:gd name="T1" fmla="*/ 138 h 347"/>
                <a:gd name="T2" fmla="*/ 425 w 454"/>
                <a:gd name="T3" fmla="*/ 138 h 347"/>
                <a:gd name="T4" fmla="*/ 425 w 454"/>
                <a:gd name="T5" fmla="*/ 43 h 347"/>
                <a:gd name="T6" fmla="*/ 404 w 454"/>
                <a:gd name="T7" fmla="*/ 26 h 347"/>
                <a:gd name="T8" fmla="*/ 305 w 454"/>
                <a:gd name="T9" fmla="*/ 26 h 347"/>
                <a:gd name="T10" fmla="*/ 216 w 454"/>
                <a:gd name="T11" fmla="*/ 138 h 347"/>
                <a:gd name="T12" fmla="*/ 158 w 454"/>
                <a:gd name="T13" fmla="*/ 138 h 347"/>
                <a:gd name="T14" fmla="*/ 158 w 454"/>
                <a:gd name="T15" fmla="*/ 53 h 347"/>
                <a:gd name="T16" fmla="*/ 178 w 454"/>
                <a:gd name="T17" fmla="*/ 98 h 347"/>
                <a:gd name="T18" fmla="*/ 196 w 454"/>
                <a:gd name="T19" fmla="*/ 98 h 347"/>
                <a:gd name="T20" fmla="*/ 263 w 454"/>
                <a:gd name="T21" fmla="*/ 11 h 347"/>
                <a:gd name="T22" fmla="*/ 247 w 454"/>
                <a:gd name="T23" fmla="*/ 0 h 347"/>
                <a:gd name="T24" fmla="*/ 188 w 454"/>
                <a:gd name="T25" fmla="*/ 79 h 347"/>
                <a:gd name="T26" fmla="*/ 173 w 454"/>
                <a:gd name="T27" fmla="*/ 39 h 347"/>
                <a:gd name="T28" fmla="*/ 157 w 454"/>
                <a:gd name="T29" fmla="*/ 27 h 347"/>
                <a:gd name="T30" fmla="*/ 84 w 454"/>
                <a:gd name="T31" fmla="*/ 27 h 347"/>
                <a:gd name="T32" fmla="*/ 65 w 454"/>
                <a:gd name="T33" fmla="*/ 38 h 347"/>
                <a:gd name="T34" fmla="*/ 22 w 454"/>
                <a:gd name="T35" fmla="*/ 138 h 347"/>
                <a:gd name="T36" fmla="*/ 0 w 454"/>
                <a:gd name="T37" fmla="*/ 138 h 347"/>
                <a:gd name="T38" fmla="*/ 0 w 454"/>
                <a:gd name="T39" fmla="*/ 183 h 347"/>
                <a:gd name="T40" fmla="*/ 330 w 454"/>
                <a:gd name="T41" fmla="*/ 183 h 347"/>
                <a:gd name="T42" fmla="*/ 330 w 454"/>
                <a:gd name="T43" fmla="*/ 347 h 347"/>
                <a:gd name="T44" fmla="*/ 364 w 454"/>
                <a:gd name="T45" fmla="*/ 347 h 347"/>
                <a:gd name="T46" fmla="*/ 364 w 454"/>
                <a:gd name="T47" fmla="*/ 183 h 347"/>
                <a:gd name="T48" fmla="*/ 379 w 454"/>
                <a:gd name="T49" fmla="*/ 183 h 347"/>
                <a:gd name="T50" fmla="*/ 379 w 454"/>
                <a:gd name="T51" fmla="*/ 347 h 347"/>
                <a:gd name="T52" fmla="*/ 413 w 454"/>
                <a:gd name="T53" fmla="*/ 347 h 347"/>
                <a:gd name="T54" fmla="*/ 413 w 454"/>
                <a:gd name="T55" fmla="*/ 183 h 347"/>
                <a:gd name="T56" fmla="*/ 454 w 454"/>
                <a:gd name="T57" fmla="*/ 183 h 347"/>
                <a:gd name="T58" fmla="*/ 454 w 454"/>
                <a:gd name="T59" fmla="*/ 138 h 347"/>
                <a:gd name="T60" fmla="*/ 313 w 454"/>
                <a:gd name="T61" fmla="*/ 56 h 347"/>
                <a:gd name="T62" fmla="*/ 320 w 454"/>
                <a:gd name="T63" fmla="*/ 56 h 347"/>
                <a:gd name="T64" fmla="*/ 320 w 454"/>
                <a:gd name="T65" fmla="*/ 138 h 347"/>
                <a:gd name="T66" fmla="*/ 248 w 454"/>
                <a:gd name="T67" fmla="*/ 138 h 347"/>
                <a:gd name="T68" fmla="*/ 313 w 454"/>
                <a:gd name="T69" fmla="*/ 56 h 347"/>
                <a:gd name="T70" fmla="*/ 74 w 454"/>
                <a:gd name="T71" fmla="*/ 59 h 347"/>
                <a:gd name="T72" fmla="*/ 73 w 454"/>
                <a:gd name="T73" fmla="*/ 138 h 347"/>
                <a:gd name="T74" fmla="*/ 41 w 454"/>
                <a:gd name="T75" fmla="*/ 138 h 347"/>
                <a:gd name="T76" fmla="*/ 74 w 454"/>
                <a:gd name="T77" fmla="*/ 59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54" h="347">
                  <a:moveTo>
                    <a:pt x="454" y="138"/>
                  </a:moveTo>
                  <a:cubicBezTo>
                    <a:pt x="425" y="138"/>
                    <a:pt x="425" y="138"/>
                    <a:pt x="425" y="138"/>
                  </a:cubicBezTo>
                  <a:cubicBezTo>
                    <a:pt x="425" y="43"/>
                    <a:pt x="425" y="43"/>
                    <a:pt x="425" y="43"/>
                  </a:cubicBezTo>
                  <a:cubicBezTo>
                    <a:pt x="425" y="43"/>
                    <a:pt x="420" y="26"/>
                    <a:pt x="404" y="26"/>
                  </a:cubicBezTo>
                  <a:cubicBezTo>
                    <a:pt x="388" y="26"/>
                    <a:pt x="305" y="26"/>
                    <a:pt x="305" y="26"/>
                  </a:cubicBezTo>
                  <a:cubicBezTo>
                    <a:pt x="216" y="138"/>
                    <a:pt x="216" y="138"/>
                    <a:pt x="216" y="138"/>
                  </a:cubicBezTo>
                  <a:cubicBezTo>
                    <a:pt x="158" y="138"/>
                    <a:pt x="158" y="138"/>
                    <a:pt x="158" y="138"/>
                  </a:cubicBezTo>
                  <a:cubicBezTo>
                    <a:pt x="158" y="53"/>
                    <a:pt x="158" y="53"/>
                    <a:pt x="158" y="53"/>
                  </a:cubicBezTo>
                  <a:cubicBezTo>
                    <a:pt x="178" y="98"/>
                    <a:pt x="178" y="98"/>
                    <a:pt x="178" y="98"/>
                  </a:cubicBezTo>
                  <a:cubicBezTo>
                    <a:pt x="196" y="98"/>
                    <a:pt x="196" y="98"/>
                    <a:pt x="196" y="98"/>
                  </a:cubicBezTo>
                  <a:cubicBezTo>
                    <a:pt x="263" y="11"/>
                    <a:pt x="263" y="11"/>
                    <a:pt x="263" y="11"/>
                  </a:cubicBezTo>
                  <a:cubicBezTo>
                    <a:pt x="247" y="0"/>
                    <a:pt x="247" y="0"/>
                    <a:pt x="247" y="0"/>
                  </a:cubicBezTo>
                  <a:cubicBezTo>
                    <a:pt x="188" y="79"/>
                    <a:pt x="188" y="79"/>
                    <a:pt x="188" y="79"/>
                  </a:cubicBezTo>
                  <a:cubicBezTo>
                    <a:pt x="173" y="39"/>
                    <a:pt x="173" y="39"/>
                    <a:pt x="173" y="39"/>
                  </a:cubicBezTo>
                  <a:cubicBezTo>
                    <a:pt x="170" y="28"/>
                    <a:pt x="157" y="27"/>
                    <a:pt x="157" y="27"/>
                  </a:cubicBezTo>
                  <a:cubicBezTo>
                    <a:pt x="157" y="27"/>
                    <a:pt x="101" y="27"/>
                    <a:pt x="84" y="27"/>
                  </a:cubicBezTo>
                  <a:cubicBezTo>
                    <a:pt x="67" y="27"/>
                    <a:pt x="65" y="38"/>
                    <a:pt x="65" y="38"/>
                  </a:cubicBezTo>
                  <a:cubicBezTo>
                    <a:pt x="22" y="138"/>
                    <a:pt x="22" y="138"/>
                    <a:pt x="22" y="138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83"/>
                    <a:pt x="0" y="183"/>
                    <a:pt x="0" y="183"/>
                  </a:cubicBezTo>
                  <a:cubicBezTo>
                    <a:pt x="330" y="183"/>
                    <a:pt x="330" y="183"/>
                    <a:pt x="330" y="183"/>
                  </a:cubicBezTo>
                  <a:cubicBezTo>
                    <a:pt x="330" y="347"/>
                    <a:pt x="330" y="347"/>
                    <a:pt x="330" y="347"/>
                  </a:cubicBezTo>
                  <a:cubicBezTo>
                    <a:pt x="364" y="347"/>
                    <a:pt x="364" y="347"/>
                    <a:pt x="364" y="347"/>
                  </a:cubicBezTo>
                  <a:cubicBezTo>
                    <a:pt x="364" y="183"/>
                    <a:pt x="364" y="183"/>
                    <a:pt x="364" y="183"/>
                  </a:cubicBezTo>
                  <a:cubicBezTo>
                    <a:pt x="379" y="183"/>
                    <a:pt x="379" y="183"/>
                    <a:pt x="379" y="183"/>
                  </a:cubicBezTo>
                  <a:cubicBezTo>
                    <a:pt x="379" y="347"/>
                    <a:pt x="379" y="347"/>
                    <a:pt x="379" y="347"/>
                  </a:cubicBezTo>
                  <a:cubicBezTo>
                    <a:pt x="413" y="347"/>
                    <a:pt x="413" y="347"/>
                    <a:pt x="413" y="347"/>
                  </a:cubicBezTo>
                  <a:cubicBezTo>
                    <a:pt x="413" y="183"/>
                    <a:pt x="413" y="183"/>
                    <a:pt x="413" y="183"/>
                  </a:cubicBezTo>
                  <a:cubicBezTo>
                    <a:pt x="454" y="183"/>
                    <a:pt x="454" y="183"/>
                    <a:pt x="454" y="183"/>
                  </a:cubicBezTo>
                  <a:lnTo>
                    <a:pt x="454" y="138"/>
                  </a:lnTo>
                  <a:close/>
                  <a:moveTo>
                    <a:pt x="313" y="56"/>
                  </a:moveTo>
                  <a:cubicBezTo>
                    <a:pt x="320" y="56"/>
                    <a:pt x="320" y="56"/>
                    <a:pt x="320" y="56"/>
                  </a:cubicBezTo>
                  <a:cubicBezTo>
                    <a:pt x="320" y="138"/>
                    <a:pt x="320" y="138"/>
                    <a:pt x="320" y="138"/>
                  </a:cubicBezTo>
                  <a:cubicBezTo>
                    <a:pt x="248" y="138"/>
                    <a:pt x="248" y="138"/>
                    <a:pt x="248" y="138"/>
                  </a:cubicBezTo>
                  <a:lnTo>
                    <a:pt x="313" y="56"/>
                  </a:lnTo>
                  <a:close/>
                  <a:moveTo>
                    <a:pt x="74" y="59"/>
                  </a:moveTo>
                  <a:cubicBezTo>
                    <a:pt x="73" y="138"/>
                    <a:pt x="73" y="138"/>
                    <a:pt x="73" y="138"/>
                  </a:cubicBezTo>
                  <a:cubicBezTo>
                    <a:pt x="41" y="138"/>
                    <a:pt x="41" y="138"/>
                    <a:pt x="41" y="138"/>
                  </a:cubicBezTo>
                  <a:lnTo>
                    <a:pt x="74" y="59"/>
                  </a:lnTo>
                  <a:close/>
                </a:path>
              </a:pathLst>
            </a:custGeom>
            <a:solidFill>
              <a:srgbClr val="003A8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</p:grpSp>
      <p:sp>
        <p:nvSpPr>
          <p:cNvPr id="23" name="TextBox 1"/>
          <p:cNvSpPr txBox="1"/>
          <p:nvPr/>
        </p:nvSpPr>
        <p:spPr>
          <a:xfrm>
            <a:off x="282873" y="5767544"/>
            <a:ext cx="8233664" cy="78483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defTabSz="457200"/>
            <a:r>
              <a:rPr lang="en-CA" sz="900" i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Notes:</a:t>
            </a:r>
            <a:br>
              <a:rPr lang="en-CA" sz="900" i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CA" sz="900" i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 the top chart, airlines are ranked according to the number of respondents who filled out an </a:t>
            </a:r>
            <a:r>
              <a:rPr lang="en-CA" sz="900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ASQ questionnaire and </a:t>
            </a:r>
            <a:r>
              <a:rPr lang="en-CA" sz="900" i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travelled on </a:t>
            </a:r>
            <a:r>
              <a:rPr lang="en-CA" sz="900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given </a:t>
            </a:r>
            <a:r>
              <a:rPr lang="en-CA" sz="900" i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airline.</a:t>
            </a:r>
            <a:br>
              <a:rPr lang="en-CA" sz="900" i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CA" sz="900" i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 the bottom chart, </a:t>
            </a:r>
            <a:r>
              <a:rPr lang="en-CA" sz="900" i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these </a:t>
            </a:r>
            <a:r>
              <a:rPr lang="en-CA" sz="900" i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airlines are ranked according to </a:t>
            </a:r>
            <a:r>
              <a:rPr lang="en-CA" sz="900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mean </a:t>
            </a:r>
            <a:r>
              <a:rPr lang="en-US" altLang="en-US" sz="900" i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Courtesy </a:t>
            </a:r>
            <a:r>
              <a:rPr lang="en-US" altLang="en-US" sz="900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of check-in staff</a:t>
            </a:r>
            <a:r>
              <a:rPr lang="en-CA" sz="900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Score they generate.</a:t>
            </a:r>
            <a:br>
              <a:rPr lang="en-CA" sz="900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CA" sz="900" i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</a:t>
            </a:r>
            <a:r>
              <a:rPr lang="en-CA" sz="900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minimum number of respondents necessary for an airline to be included is 30.</a:t>
            </a:r>
          </a:p>
          <a:p>
            <a:pPr defTabSz="457200"/>
            <a:r>
              <a:rPr lang="en-CA" sz="900" i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number of airlines reported is limited to 20, at the most. Airlines are represented using their IATA codes (as listed in the appendix section).</a:t>
            </a:r>
            <a:endParaRPr lang="en-CA" sz="900" i="1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15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9541844"/>
              </p:ext>
            </p:extLst>
          </p:nvPr>
        </p:nvGraphicFramePr>
        <p:xfrm>
          <a:off x="116378" y="3231609"/>
          <a:ext cx="9027622" cy="28452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4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8807194"/>
              </p:ext>
            </p:extLst>
          </p:nvPr>
        </p:nvGraphicFramePr>
        <p:xfrm>
          <a:off x="116378" y="831986"/>
          <a:ext cx="9027622" cy="28452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61696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2</a:t>
            </a:r>
            <a:r>
              <a:rPr lang="en-US" dirty="0" smtClean="0"/>
              <a:t>. ATL </a:t>
            </a:r>
            <a:r>
              <a:rPr lang="en-US" dirty="0"/>
              <a:t>– Airport </a:t>
            </a:r>
            <a:r>
              <a:rPr lang="en-US" dirty="0" smtClean="0"/>
              <a:t>Performance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463193" y="3584951"/>
            <a:ext cx="8495483" cy="52322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2.3 </a:t>
            </a:r>
            <a:r>
              <a:rPr lang="en-US" sz="2800" dirty="0" smtClean="0"/>
              <a:t>Nationality </a:t>
            </a:r>
            <a:r>
              <a:rPr lang="en-US" sz="2800" dirty="0"/>
              <a:t>Satisfaction </a:t>
            </a:r>
            <a:r>
              <a:rPr lang="en-US" sz="2800" dirty="0" smtClean="0"/>
              <a:t>Analyses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3DAD56E-802A-2646-A8DB-6610A51D0FC3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869670" y="6546961"/>
            <a:ext cx="2895600" cy="324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prstClr val="white"/>
                </a:solidFill>
              </a:rPr>
              <a:t>ATL </a:t>
            </a:r>
            <a:r>
              <a:rPr lang="en-US" dirty="0">
                <a:solidFill>
                  <a:prstClr val="white"/>
                </a:solidFill>
              </a:rPr>
              <a:t>– </a:t>
            </a:r>
            <a:r>
              <a:rPr lang="en-US" dirty="0" smtClean="0">
                <a:solidFill>
                  <a:prstClr val="white"/>
                </a:solidFill>
              </a:rPr>
              <a:t>Annual Satisfaction Assessment </a:t>
            </a:r>
            <a:r>
              <a:rPr lang="en-US" dirty="0">
                <a:solidFill>
                  <a:prstClr val="white"/>
                </a:solidFill>
              </a:rPr>
              <a:t>– </a:t>
            </a:r>
            <a:r>
              <a:rPr lang="en-US" dirty="0" smtClean="0">
                <a:solidFill>
                  <a:prstClr val="white"/>
                </a:solidFill>
              </a:rPr>
              <a:t>2016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defTabSz="457200"/>
            <a:r>
              <a:rPr lang="en-US" dirty="0" smtClean="0">
                <a:solidFill>
                  <a:prstClr val="white"/>
                </a:solidFill>
              </a:rPr>
              <a:t>© 2017 ACI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659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36968491"/>
              </p:ext>
            </p:extLst>
          </p:nvPr>
        </p:nvGraphicFramePr>
        <p:xfrm>
          <a:off x="116378" y="831986"/>
          <a:ext cx="9027622" cy="28452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altLang="en-US" dirty="0" smtClean="0"/>
              <a:t>ATL – Overall Satisfaction Scores</a:t>
            </a:r>
            <a:r>
              <a:rPr lang="en-US" altLang="en-US" dirty="0" smtClean="0">
                <a:solidFill>
                  <a:srgbClr val="1F497D">
                    <a:lumMod val="60000"/>
                    <a:lumOff val="40000"/>
                  </a:srgbClr>
                </a:solidFill>
              </a:rPr>
              <a:t/>
            </a:r>
            <a:br>
              <a:rPr lang="en-US" altLang="en-US" dirty="0" smtClean="0">
                <a:solidFill>
                  <a:srgbClr val="1F497D">
                    <a:lumMod val="60000"/>
                    <a:lumOff val="40000"/>
                  </a:srgbClr>
                </a:solidFill>
              </a:rPr>
            </a:br>
            <a:r>
              <a:rPr lang="en-US" sz="2000" dirty="0">
                <a:solidFill>
                  <a:srgbClr val="1F497D">
                    <a:lumMod val="60000"/>
                    <a:lumOff val="40000"/>
                  </a:srgbClr>
                </a:solidFill>
              </a:rPr>
              <a:t>Nationalities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3DAD56E-802A-2646-A8DB-6610A51D0FC3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© 2017 ACI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3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3869670" y="6546961"/>
            <a:ext cx="2895600" cy="324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prstClr val="white"/>
                </a:solidFill>
              </a:rPr>
              <a:t>ATL </a:t>
            </a:r>
            <a:r>
              <a:rPr lang="en-US" dirty="0">
                <a:solidFill>
                  <a:prstClr val="white"/>
                </a:solidFill>
              </a:rPr>
              <a:t>– </a:t>
            </a:r>
            <a:r>
              <a:rPr lang="en-US" dirty="0" smtClean="0">
                <a:solidFill>
                  <a:prstClr val="white"/>
                </a:solidFill>
              </a:rPr>
              <a:t>Annual Satisfaction Assessment </a:t>
            </a:r>
            <a:r>
              <a:rPr lang="en-US" dirty="0">
                <a:solidFill>
                  <a:prstClr val="white"/>
                </a:solidFill>
              </a:rPr>
              <a:t>– </a:t>
            </a:r>
            <a:r>
              <a:rPr lang="en-US" dirty="0" smtClean="0">
                <a:solidFill>
                  <a:prstClr val="white"/>
                </a:solidFill>
              </a:rPr>
              <a:t>2016</a:t>
            </a: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11" name="Group 7"/>
          <p:cNvGrpSpPr/>
          <p:nvPr/>
        </p:nvGrpSpPr>
        <p:grpSpPr>
          <a:xfrm>
            <a:off x="6614027" y="298474"/>
            <a:ext cx="433168" cy="422785"/>
            <a:chOff x="8529629" y="82509"/>
            <a:chExt cx="525656" cy="501691"/>
          </a:xfrm>
          <a:solidFill>
            <a:srgbClr val="003A8C"/>
          </a:solidFill>
        </p:grpSpPr>
        <p:sp>
          <p:nvSpPr>
            <p:cNvPr id="12" name="Freeform 6"/>
            <p:cNvSpPr>
              <a:spLocks/>
            </p:cNvSpPr>
            <p:nvPr/>
          </p:nvSpPr>
          <p:spPr bwMode="auto">
            <a:xfrm>
              <a:off x="8683012" y="82509"/>
              <a:ext cx="372273" cy="501691"/>
            </a:xfrm>
            <a:custGeom>
              <a:avLst/>
              <a:gdLst>
                <a:gd name="T0" fmla="*/ 1 w 124"/>
                <a:gd name="T1" fmla="*/ 158 h 167"/>
                <a:gd name="T2" fmla="*/ 5 w 124"/>
                <a:gd name="T3" fmla="*/ 158 h 167"/>
                <a:gd name="T4" fmla="*/ 11 w 124"/>
                <a:gd name="T5" fmla="*/ 158 h 167"/>
                <a:gd name="T6" fmla="*/ 23 w 124"/>
                <a:gd name="T7" fmla="*/ 159 h 167"/>
                <a:gd name="T8" fmla="*/ 59 w 124"/>
                <a:gd name="T9" fmla="*/ 166 h 167"/>
                <a:gd name="T10" fmla="*/ 92 w 124"/>
                <a:gd name="T11" fmla="*/ 166 h 167"/>
                <a:gd name="T12" fmla="*/ 108 w 124"/>
                <a:gd name="T13" fmla="*/ 161 h 167"/>
                <a:gd name="T14" fmla="*/ 112 w 124"/>
                <a:gd name="T15" fmla="*/ 147 h 167"/>
                <a:gd name="T16" fmla="*/ 113 w 124"/>
                <a:gd name="T17" fmla="*/ 141 h 167"/>
                <a:gd name="T18" fmla="*/ 118 w 124"/>
                <a:gd name="T19" fmla="*/ 134 h 167"/>
                <a:gd name="T20" fmla="*/ 117 w 124"/>
                <a:gd name="T21" fmla="*/ 123 h 167"/>
                <a:gd name="T22" fmla="*/ 118 w 124"/>
                <a:gd name="T23" fmla="*/ 119 h 167"/>
                <a:gd name="T24" fmla="*/ 123 w 124"/>
                <a:gd name="T25" fmla="*/ 111 h 167"/>
                <a:gd name="T26" fmla="*/ 121 w 124"/>
                <a:gd name="T27" fmla="*/ 100 h 167"/>
                <a:gd name="T28" fmla="*/ 120 w 124"/>
                <a:gd name="T29" fmla="*/ 98 h 167"/>
                <a:gd name="T30" fmla="*/ 122 w 124"/>
                <a:gd name="T31" fmla="*/ 92 h 167"/>
                <a:gd name="T32" fmla="*/ 124 w 124"/>
                <a:gd name="T33" fmla="*/ 86 h 167"/>
                <a:gd name="T34" fmla="*/ 123 w 124"/>
                <a:gd name="T35" fmla="*/ 81 h 167"/>
                <a:gd name="T36" fmla="*/ 117 w 124"/>
                <a:gd name="T37" fmla="*/ 74 h 167"/>
                <a:gd name="T38" fmla="*/ 101 w 124"/>
                <a:gd name="T39" fmla="*/ 73 h 167"/>
                <a:gd name="T40" fmla="*/ 79 w 124"/>
                <a:gd name="T41" fmla="*/ 74 h 167"/>
                <a:gd name="T42" fmla="*/ 67 w 124"/>
                <a:gd name="T43" fmla="*/ 68 h 167"/>
                <a:gd name="T44" fmla="*/ 71 w 124"/>
                <a:gd name="T45" fmla="*/ 54 h 167"/>
                <a:gd name="T46" fmla="*/ 81 w 124"/>
                <a:gd name="T47" fmla="*/ 29 h 167"/>
                <a:gd name="T48" fmla="*/ 75 w 124"/>
                <a:gd name="T49" fmla="*/ 5 h 167"/>
                <a:gd name="T50" fmla="*/ 66 w 124"/>
                <a:gd name="T51" fmla="*/ 2 h 167"/>
                <a:gd name="T52" fmla="*/ 59 w 124"/>
                <a:gd name="T53" fmla="*/ 2 h 167"/>
                <a:gd name="T54" fmla="*/ 58 w 124"/>
                <a:gd name="T55" fmla="*/ 10 h 167"/>
                <a:gd name="T56" fmla="*/ 58 w 124"/>
                <a:gd name="T57" fmla="*/ 21 h 167"/>
                <a:gd name="T58" fmla="*/ 41 w 124"/>
                <a:gd name="T59" fmla="*/ 47 h 167"/>
                <a:gd name="T60" fmla="*/ 22 w 124"/>
                <a:gd name="T61" fmla="*/ 77 h 167"/>
                <a:gd name="T62" fmla="*/ 8 w 124"/>
                <a:gd name="T63" fmla="*/ 92 h 167"/>
                <a:gd name="T64" fmla="*/ 5 w 124"/>
                <a:gd name="T65" fmla="*/ 92 h 167"/>
                <a:gd name="T66" fmla="*/ 0 w 124"/>
                <a:gd name="T67" fmla="*/ 92 h 167"/>
                <a:gd name="T68" fmla="*/ 0 w 124"/>
                <a:gd name="T69" fmla="*/ 158 h 167"/>
                <a:gd name="T70" fmla="*/ 1 w 124"/>
                <a:gd name="T71" fmla="*/ 158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24" h="167">
                  <a:moveTo>
                    <a:pt x="1" y="158"/>
                  </a:moveTo>
                  <a:cubicBezTo>
                    <a:pt x="1" y="158"/>
                    <a:pt x="2" y="158"/>
                    <a:pt x="5" y="158"/>
                  </a:cubicBezTo>
                  <a:cubicBezTo>
                    <a:pt x="7" y="158"/>
                    <a:pt x="9" y="158"/>
                    <a:pt x="11" y="158"/>
                  </a:cubicBezTo>
                  <a:cubicBezTo>
                    <a:pt x="15" y="158"/>
                    <a:pt x="19" y="158"/>
                    <a:pt x="23" y="159"/>
                  </a:cubicBezTo>
                  <a:cubicBezTo>
                    <a:pt x="35" y="160"/>
                    <a:pt x="47" y="164"/>
                    <a:pt x="59" y="166"/>
                  </a:cubicBezTo>
                  <a:cubicBezTo>
                    <a:pt x="73" y="167"/>
                    <a:pt x="82" y="167"/>
                    <a:pt x="92" y="166"/>
                  </a:cubicBezTo>
                  <a:cubicBezTo>
                    <a:pt x="98" y="166"/>
                    <a:pt x="103" y="166"/>
                    <a:pt x="108" y="161"/>
                  </a:cubicBezTo>
                  <a:cubicBezTo>
                    <a:pt x="111" y="158"/>
                    <a:pt x="113" y="152"/>
                    <a:pt x="112" y="147"/>
                  </a:cubicBezTo>
                  <a:cubicBezTo>
                    <a:pt x="111" y="144"/>
                    <a:pt x="110" y="144"/>
                    <a:pt x="113" y="141"/>
                  </a:cubicBezTo>
                  <a:cubicBezTo>
                    <a:pt x="115" y="140"/>
                    <a:pt x="117" y="137"/>
                    <a:pt x="118" y="134"/>
                  </a:cubicBezTo>
                  <a:cubicBezTo>
                    <a:pt x="119" y="131"/>
                    <a:pt x="119" y="126"/>
                    <a:pt x="117" y="123"/>
                  </a:cubicBezTo>
                  <a:cubicBezTo>
                    <a:pt x="117" y="120"/>
                    <a:pt x="118" y="119"/>
                    <a:pt x="118" y="119"/>
                  </a:cubicBezTo>
                  <a:cubicBezTo>
                    <a:pt x="120" y="116"/>
                    <a:pt x="122" y="114"/>
                    <a:pt x="123" y="111"/>
                  </a:cubicBezTo>
                  <a:cubicBezTo>
                    <a:pt x="124" y="107"/>
                    <a:pt x="123" y="104"/>
                    <a:pt x="121" y="100"/>
                  </a:cubicBezTo>
                  <a:cubicBezTo>
                    <a:pt x="121" y="99"/>
                    <a:pt x="120" y="99"/>
                    <a:pt x="120" y="98"/>
                  </a:cubicBezTo>
                  <a:cubicBezTo>
                    <a:pt x="119" y="95"/>
                    <a:pt x="121" y="94"/>
                    <a:pt x="122" y="92"/>
                  </a:cubicBezTo>
                  <a:cubicBezTo>
                    <a:pt x="123" y="90"/>
                    <a:pt x="123" y="88"/>
                    <a:pt x="124" y="86"/>
                  </a:cubicBezTo>
                  <a:cubicBezTo>
                    <a:pt x="124" y="85"/>
                    <a:pt x="124" y="83"/>
                    <a:pt x="123" y="81"/>
                  </a:cubicBezTo>
                  <a:cubicBezTo>
                    <a:pt x="123" y="78"/>
                    <a:pt x="120" y="75"/>
                    <a:pt x="117" y="74"/>
                  </a:cubicBezTo>
                  <a:cubicBezTo>
                    <a:pt x="112" y="72"/>
                    <a:pt x="106" y="72"/>
                    <a:pt x="101" y="73"/>
                  </a:cubicBezTo>
                  <a:cubicBezTo>
                    <a:pt x="94" y="73"/>
                    <a:pt x="86" y="74"/>
                    <a:pt x="79" y="74"/>
                  </a:cubicBezTo>
                  <a:cubicBezTo>
                    <a:pt x="72" y="74"/>
                    <a:pt x="68" y="71"/>
                    <a:pt x="67" y="68"/>
                  </a:cubicBezTo>
                  <a:cubicBezTo>
                    <a:pt x="67" y="65"/>
                    <a:pt x="68" y="62"/>
                    <a:pt x="71" y="54"/>
                  </a:cubicBezTo>
                  <a:cubicBezTo>
                    <a:pt x="73" y="46"/>
                    <a:pt x="78" y="40"/>
                    <a:pt x="81" y="29"/>
                  </a:cubicBezTo>
                  <a:cubicBezTo>
                    <a:pt x="83" y="21"/>
                    <a:pt x="81" y="11"/>
                    <a:pt x="75" y="5"/>
                  </a:cubicBezTo>
                  <a:cubicBezTo>
                    <a:pt x="72" y="3"/>
                    <a:pt x="69" y="2"/>
                    <a:pt x="66" y="2"/>
                  </a:cubicBezTo>
                  <a:cubicBezTo>
                    <a:pt x="65" y="1"/>
                    <a:pt x="60" y="0"/>
                    <a:pt x="59" y="2"/>
                  </a:cubicBezTo>
                  <a:cubicBezTo>
                    <a:pt x="58" y="4"/>
                    <a:pt x="58" y="8"/>
                    <a:pt x="58" y="10"/>
                  </a:cubicBezTo>
                  <a:cubicBezTo>
                    <a:pt x="58" y="14"/>
                    <a:pt x="58" y="18"/>
                    <a:pt x="58" y="21"/>
                  </a:cubicBezTo>
                  <a:cubicBezTo>
                    <a:pt x="57" y="32"/>
                    <a:pt x="48" y="40"/>
                    <a:pt x="41" y="47"/>
                  </a:cubicBezTo>
                  <a:cubicBezTo>
                    <a:pt x="32" y="56"/>
                    <a:pt x="29" y="64"/>
                    <a:pt x="22" y="77"/>
                  </a:cubicBezTo>
                  <a:cubicBezTo>
                    <a:pt x="15" y="91"/>
                    <a:pt x="8" y="92"/>
                    <a:pt x="8" y="92"/>
                  </a:cubicBezTo>
                  <a:cubicBezTo>
                    <a:pt x="7" y="92"/>
                    <a:pt x="6" y="92"/>
                    <a:pt x="5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Freeform 7"/>
            <p:cNvSpPr>
              <a:spLocks noEditPoints="1"/>
            </p:cNvSpPr>
            <p:nvPr/>
          </p:nvSpPr>
          <p:spPr bwMode="auto">
            <a:xfrm>
              <a:off x="8529629" y="345416"/>
              <a:ext cx="137406" cy="226879"/>
            </a:xfrm>
            <a:custGeom>
              <a:avLst/>
              <a:gdLst>
                <a:gd name="T0" fmla="*/ 1 w 46"/>
                <a:gd name="T1" fmla="*/ 0 h 76"/>
                <a:gd name="T2" fmla="*/ 1 w 46"/>
                <a:gd name="T3" fmla="*/ 34 h 76"/>
                <a:gd name="T4" fmla="*/ 12 w 46"/>
                <a:gd name="T5" fmla="*/ 76 h 76"/>
                <a:gd name="T6" fmla="*/ 46 w 46"/>
                <a:gd name="T7" fmla="*/ 76 h 76"/>
                <a:gd name="T8" fmla="*/ 46 w 46"/>
                <a:gd name="T9" fmla="*/ 0 h 76"/>
                <a:gd name="T10" fmla="*/ 1 w 46"/>
                <a:gd name="T11" fmla="*/ 0 h 76"/>
                <a:gd name="T12" fmla="*/ 27 w 46"/>
                <a:gd name="T13" fmla="*/ 68 h 76"/>
                <a:gd name="T14" fmla="*/ 21 w 46"/>
                <a:gd name="T15" fmla="*/ 62 h 76"/>
                <a:gd name="T16" fmla="*/ 27 w 46"/>
                <a:gd name="T17" fmla="*/ 55 h 76"/>
                <a:gd name="T18" fmla="*/ 34 w 46"/>
                <a:gd name="T19" fmla="*/ 62 h 76"/>
                <a:gd name="T20" fmla="*/ 27 w 46"/>
                <a:gd name="T21" fmla="*/ 68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6" h="76">
                  <a:moveTo>
                    <a:pt x="1" y="0"/>
                  </a:moveTo>
                  <a:cubicBezTo>
                    <a:pt x="1" y="0"/>
                    <a:pt x="0" y="31"/>
                    <a:pt x="1" y="34"/>
                  </a:cubicBezTo>
                  <a:cubicBezTo>
                    <a:pt x="2" y="37"/>
                    <a:pt x="7" y="76"/>
                    <a:pt x="12" y="76"/>
                  </a:cubicBezTo>
                  <a:cubicBezTo>
                    <a:pt x="16" y="76"/>
                    <a:pt x="46" y="76"/>
                    <a:pt x="46" y="76"/>
                  </a:cubicBezTo>
                  <a:cubicBezTo>
                    <a:pt x="46" y="0"/>
                    <a:pt x="46" y="0"/>
                    <a:pt x="46" y="0"/>
                  </a:cubicBezTo>
                  <a:lnTo>
                    <a:pt x="1" y="0"/>
                  </a:lnTo>
                  <a:close/>
                  <a:moveTo>
                    <a:pt x="27" y="68"/>
                  </a:moveTo>
                  <a:cubicBezTo>
                    <a:pt x="24" y="68"/>
                    <a:pt x="21" y="65"/>
                    <a:pt x="21" y="62"/>
                  </a:cubicBezTo>
                  <a:cubicBezTo>
                    <a:pt x="21" y="58"/>
                    <a:pt x="24" y="55"/>
                    <a:pt x="27" y="55"/>
                  </a:cubicBezTo>
                  <a:cubicBezTo>
                    <a:pt x="31" y="55"/>
                    <a:pt x="34" y="58"/>
                    <a:pt x="34" y="62"/>
                  </a:cubicBezTo>
                  <a:cubicBezTo>
                    <a:pt x="34" y="65"/>
                    <a:pt x="31" y="68"/>
                    <a:pt x="27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4" name="Subtitle 2"/>
          <p:cNvSpPr txBox="1">
            <a:spLocks/>
          </p:cNvSpPr>
          <p:nvPr/>
        </p:nvSpPr>
        <p:spPr>
          <a:xfrm>
            <a:off x="327803" y="981294"/>
            <a:ext cx="8420792" cy="467205"/>
          </a:xfrm>
          <a:prstGeom prst="rect">
            <a:avLst/>
          </a:prstGeom>
        </p:spPr>
        <p:txBody>
          <a:bodyPr anchor="ctr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"/>
              <a:defRPr/>
            </a:pPr>
            <a:r>
              <a:rPr lang="en-US" sz="1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Nationalities ranked on the number of respondents:</a:t>
            </a:r>
            <a:endParaRPr lang="en-US" sz="14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Subtitle 2"/>
          <p:cNvSpPr txBox="1">
            <a:spLocks/>
          </p:cNvSpPr>
          <p:nvPr/>
        </p:nvSpPr>
        <p:spPr>
          <a:xfrm>
            <a:off x="327803" y="3388243"/>
            <a:ext cx="8420792" cy="467205"/>
          </a:xfrm>
          <a:prstGeom prst="rect">
            <a:avLst/>
          </a:prstGeom>
        </p:spPr>
        <p:txBody>
          <a:bodyPr anchor="ctr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"/>
              <a:defRPr/>
            </a:pPr>
            <a:r>
              <a:rPr lang="en-US" sz="1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Passenger groups by nationality (in descending order of satisfaction):</a:t>
            </a:r>
            <a:endParaRPr lang="en-US" sz="14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5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09103286"/>
              </p:ext>
            </p:extLst>
          </p:nvPr>
        </p:nvGraphicFramePr>
        <p:xfrm>
          <a:off x="116378" y="3231609"/>
          <a:ext cx="9027622" cy="28452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TextBox 1"/>
          <p:cNvSpPr txBox="1"/>
          <p:nvPr/>
        </p:nvSpPr>
        <p:spPr>
          <a:xfrm>
            <a:off x="282872" y="5767544"/>
            <a:ext cx="8804857" cy="78483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defTabSz="457200"/>
            <a:r>
              <a:rPr lang="en-CA" sz="900" i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Notes:</a:t>
            </a:r>
            <a:br>
              <a:rPr lang="en-CA" sz="900" i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CA" sz="900" i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 the top chart, nationalities are ranked according to the number of respondents </a:t>
            </a:r>
            <a:r>
              <a:rPr lang="en-CA" sz="9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who identified their country of </a:t>
            </a:r>
            <a:r>
              <a:rPr lang="en-CA" sz="900" i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citizenship when filling out an </a:t>
            </a:r>
            <a:r>
              <a:rPr lang="en-CA" sz="9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ASQ </a:t>
            </a:r>
            <a:r>
              <a:rPr lang="en-CA" sz="900" i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questionnaire.</a:t>
            </a:r>
            <a:br>
              <a:rPr lang="en-CA" sz="900" i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CA" sz="900" i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 the </a:t>
            </a:r>
            <a:r>
              <a:rPr lang="en-CA" sz="9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bottom chart, nationalities are ranked according to the mean </a:t>
            </a:r>
            <a:r>
              <a:rPr lang="en-US" altLang="en-US" sz="9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Overall Satisfaction</a:t>
            </a:r>
            <a:r>
              <a:rPr lang="en-CA" sz="9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Score they generate </a:t>
            </a:r>
            <a:r>
              <a:rPr lang="en-CA" sz="7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(Countries listed may be different from the ones listed in the top chart).</a:t>
            </a:r>
            <a:r>
              <a:rPr lang="en-CA" sz="9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en-CA" sz="9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CA" sz="900" i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</a:t>
            </a:r>
            <a:r>
              <a:rPr lang="en-CA" sz="9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minimum number of respondents necessary for </a:t>
            </a:r>
            <a:r>
              <a:rPr lang="en-CA" sz="900" i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nationality </a:t>
            </a:r>
            <a:r>
              <a:rPr lang="en-CA" sz="9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 be included is </a:t>
            </a:r>
            <a:r>
              <a:rPr lang="en-CA" sz="900" i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30. The number of nationalities reported is limited to 10, at the most.</a:t>
            </a:r>
          </a:p>
          <a:p>
            <a:pPr defTabSz="457200"/>
            <a:r>
              <a:rPr lang="en-CA" sz="900" i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Nationalities </a:t>
            </a:r>
            <a:r>
              <a:rPr lang="en-CA" sz="900" i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are </a:t>
            </a:r>
            <a:r>
              <a:rPr lang="en-CA" sz="900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represented using their </a:t>
            </a:r>
            <a:r>
              <a:rPr lang="en-CA" sz="900" i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ISO codes </a:t>
            </a:r>
            <a:r>
              <a:rPr lang="en-CA" sz="900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(as listed in the appendix section).</a:t>
            </a:r>
            <a:endParaRPr lang="en-CA" sz="900" i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2661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3</a:t>
            </a:r>
            <a:r>
              <a:rPr lang="en-US" dirty="0" smtClean="0"/>
              <a:t>. Importance of Attributes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3DAD56E-802A-2646-A8DB-6610A51D0FC3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© 2017 ACI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3869670" y="6546961"/>
            <a:ext cx="2895600" cy="324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prstClr val="white"/>
                </a:solidFill>
              </a:rPr>
              <a:t>ATL </a:t>
            </a:r>
            <a:r>
              <a:rPr lang="en-US" dirty="0">
                <a:solidFill>
                  <a:prstClr val="white"/>
                </a:solidFill>
              </a:rPr>
              <a:t>– </a:t>
            </a:r>
            <a:r>
              <a:rPr lang="en-US" dirty="0" smtClean="0">
                <a:solidFill>
                  <a:prstClr val="white"/>
                </a:solidFill>
              </a:rPr>
              <a:t>Annual Satisfaction Assessment </a:t>
            </a:r>
            <a:r>
              <a:rPr lang="en-US" dirty="0">
                <a:solidFill>
                  <a:prstClr val="white"/>
                </a:solidFill>
              </a:rPr>
              <a:t>– </a:t>
            </a:r>
            <a:r>
              <a:rPr lang="en-US" dirty="0" smtClean="0">
                <a:solidFill>
                  <a:prstClr val="white"/>
                </a:solidFill>
              </a:rPr>
              <a:t>2016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214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3</a:t>
            </a:r>
            <a:r>
              <a:rPr lang="en-US" dirty="0" smtClean="0"/>
              <a:t>. Importance of Attributes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3DAD56E-802A-2646-A8DB-6610A51D0FC3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© 2017 ACI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3869670" y="6546961"/>
            <a:ext cx="2895600" cy="324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prstClr val="white"/>
                </a:solidFill>
              </a:rPr>
              <a:t>ATL </a:t>
            </a:r>
            <a:r>
              <a:rPr lang="en-US" dirty="0">
                <a:solidFill>
                  <a:prstClr val="white"/>
                </a:solidFill>
              </a:rPr>
              <a:t>– </a:t>
            </a:r>
            <a:r>
              <a:rPr lang="en-US" dirty="0" smtClean="0">
                <a:solidFill>
                  <a:prstClr val="white"/>
                </a:solidFill>
              </a:rPr>
              <a:t>Annual Satisfaction Assessment </a:t>
            </a:r>
            <a:r>
              <a:rPr lang="en-US" dirty="0">
                <a:solidFill>
                  <a:prstClr val="white"/>
                </a:solidFill>
              </a:rPr>
              <a:t>– </a:t>
            </a:r>
            <a:r>
              <a:rPr lang="en-US" dirty="0" smtClean="0">
                <a:solidFill>
                  <a:prstClr val="white"/>
                </a:solidFill>
              </a:rPr>
              <a:t>2016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ubtitle 7"/>
          <p:cNvSpPr>
            <a:spLocks noGrp="1"/>
          </p:cNvSpPr>
          <p:nvPr>
            <p:ph type="subTitle" idx="1"/>
          </p:nvPr>
        </p:nvSpPr>
        <p:spPr>
          <a:xfrm>
            <a:off x="463193" y="3584951"/>
            <a:ext cx="8495483" cy="52322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dirty="0"/>
              <a:t>3</a:t>
            </a:r>
            <a:r>
              <a:rPr lang="en-US" dirty="0" smtClean="0"/>
              <a:t>.1 </a:t>
            </a:r>
            <a:r>
              <a:rPr lang="en-US" sz="2800" dirty="0" smtClean="0"/>
              <a:t>ATL </a:t>
            </a:r>
            <a:r>
              <a:rPr lang="en-US" sz="2800" dirty="0"/>
              <a:t>– Stated Importance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97101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Stated Importance Analysis</a:t>
            </a:r>
            <a:br>
              <a:rPr lang="en-US" dirty="0" smtClean="0"/>
            </a:br>
            <a:r>
              <a:rPr lang="en-US" sz="2000" dirty="0" smtClean="0"/>
              <a:t>Methodology</a:t>
            </a:r>
            <a:endParaRPr lang="en-US" sz="2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670" y="6546961"/>
            <a:ext cx="2895600" cy="324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prstClr val="white"/>
                </a:solidFill>
              </a:rPr>
              <a:t>ATL </a:t>
            </a:r>
            <a:r>
              <a:rPr lang="en-US" dirty="0">
                <a:solidFill>
                  <a:prstClr val="white"/>
                </a:solidFill>
              </a:rPr>
              <a:t>– </a:t>
            </a:r>
            <a:r>
              <a:rPr lang="en-US" dirty="0" smtClean="0">
                <a:solidFill>
                  <a:prstClr val="white"/>
                </a:solidFill>
              </a:rPr>
              <a:t>Annual Satisfaction Assessment – 2016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3DAD56E-802A-2646-A8DB-6610A51D0FC3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defTabSz="457200"/>
            <a:r>
              <a:rPr lang="en-US" dirty="0" smtClean="0">
                <a:solidFill>
                  <a:prstClr val="white"/>
                </a:solidFill>
              </a:rPr>
              <a:t>© 2017 ACI</a:t>
            </a: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6235943" y="153962"/>
            <a:ext cx="825563" cy="688256"/>
            <a:chOff x="6166885" y="5743877"/>
            <a:chExt cx="825563" cy="688256"/>
          </a:xfrm>
        </p:grpSpPr>
        <p:sp>
          <p:nvSpPr>
            <p:cNvPr id="11" name="Rounded Rectangle 10"/>
            <p:cNvSpPr>
              <a:spLocks noChangeAspect="1"/>
            </p:cNvSpPr>
            <p:nvPr/>
          </p:nvSpPr>
          <p:spPr>
            <a:xfrm>
              <a:off x="6166885" y="5806377"/>
              <a:ext cx="820800" cy="620993"/>
            </a:xfrm>
            <a:prstGeom prst="roundRect">
              <a:avLst>
                <a:gd name="adj" fmla="val 9542"/>
              </a:avLst>
            </a:prstGeom>
            <a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CA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173196" y="5743877"/>
              <a:ext cx="819252" cy="688256"/>
            </a:xfrm>
            <a:prstGeom prst="rect">
              <a:avLst/>
            </a:prstGeom>
            <a:noFill/>
          </p:spPr>
          <p:txBody>
            <a:bodyPr wrap="square" lIns="36000" tIns="72000" rIns="36000" bIns="0" rtlCol="0">
              <a:spAutoFit/>
            </a:bodyPr>
            <a:lstStyle/>
            <a:p>
              <a:pPr algn="ctr"/>
              <a:r>
                <a:rPr lang="en-CA" sz="11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Stated</a:t>
              </a:r>
              <a:endParaRPr lang="en-CA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CA" sz="900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CA" sz="9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CA" sz="10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Importance</a:t>
              </a:r>
              <a:endParaRPr lang="en-CA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3" name="Subtitle 7"/>
          <p:cNvSpPr>
            <a:spLocks noGrp="1"/>
          </p:cNvSpPr>
          <p:nvPr>
            <p:ph type="subTitle" idx="1"/>
          </p:nvPr>
        </p:nvSpPr>
        <p:spPr>
          <a:xfrm>
            <a:off x="345686" y="1237254"/>
            <a:ext cx="7692845" cy="3043910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Stated Importance is </a:t>
            </a:r>
            <a:r>
              <a:rPr lang="en-US" b="1" dirty="0" smtClean="0"/>
              <a:t>based on the actual written responses</a:t>
            </a:r>
            <a:r>
              <a:rPr lang="en-US" dirty="0" smtClean="0"/>
              <a:t> to Question 8 of the ACI ASQ Survey.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A passenger must have indicated </a:t>
            </a:r>
            <a:r>
              <a:rPr lang="en-US" b="1" dirty="0" smtClean="0"/>
              <a:t>at least one service attribute in Question 8</a:t>
            </a:r>
            <a:r>
              <a:rPr lang="en-US" dirty="0" smtClean="0"/>
              <a:t> for the response to be included in Stated Importance results.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Stated Importance is </a:t>
            </a:r>
            <a:r>
              <a:rPr lang="en-US" b="1" dirty="0" smtClean="0"/>
              <a:t>reported as a percentage</a:t>
            </a:r>
            <a:r>
              <a:rPr lang="en-US" dirty="0" smtClean="0"/>
              <a:t>. This percentage is calculated by summing up all the respondents who identified a service attribute as Most, 2nd Most or 3rd Most Important and dividing this sum by the total number of respondents who answered Question 8.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Since </a:t>
            </a:r>
            <a:r>
              <a:rPr lang="en-US" dirty="0"/>
              <a:t>up to three items can be chosen by the survey participants, percentages summing up to </a:t>
            </a:r>
            <a:r>
              <a:rPr lang="en-CA" b="1" dirty="0"/>
              <a:t>&gt;1</a:t>
            </a:r>
            <a:r>
              <a:rPr lang="en-US" b="1" dirty="0"/>
              <a:t>00 are possible</a:t>
            </a:r>
            <a:r>
              <a:rPr lang="en-US" dirty="0" smtClean="0"/>
              <a:t>.</a:t>
            </a:r>
            <a:endParaRPr lang="en-US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  <p:pic>
        <p:nvPicPr>
          <p:cNvPr id="14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21229223">
            <a:off x="1467222" y="4453786"/>
            <a:ext cx="5850393" cy="136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1016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6667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6157303"/>
              </p:ext>
            </p:extLst>
          </p:nvPr>
        </p:nvGraphicFramePr>
        <p:xfrm>
          <a:off x="393192" y="969264"/>
          <a:ext cx="8481101" cy="51150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6083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ATL – Stated Importance</a:t>
            </a:r>
            <a:r>
              <a:rPr lang="en-US" altLang="en-US" dirty="0">
                <a:solidFill>
                  <a:srgbClr val="1F497D">
                    <a:lumMod val="60000"/>
                    <a:lumOff val="4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en-US" dirty="0">
                <a:solidFill>
                  <a:srgbClr val="1F497D">
                    <a:lumMod val="60000"/>
                    <a:lumOff val="4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900" dirty="0">
                <a:solidFill>
                  <a:srgbClr val="1F497D">
                    <a:lumMod val="60000"/>
                    <a:lumOff val="40000"/>
                  </a:srgbClr>
                </a:solidFill>
              </a:rPr>
              <a:t>Top 10 most relevant Items, based on Stated Importance</a:t>
            </a:r>
            <a:endParaRPr lang="en-US" altLang="en-US" sz="19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622225" y="6537534"/>
            <a:ext cx="2255768" cy="324000"/>
          </a:xfrm>
        </p:spPr>
        <p:txBody>
          <a:bodyPr/>
          <a:lstStyle/>
          <a:p>
            <a:fld id="{F76265A1-0085-4172-B257-78E89B106F77}" type="slidenum">
              <a:rPr lang="en-AU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29</a:t>
            </a:fld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© 2017 ACI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586621" y="4991634"/>
            <a:ext cx="119582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defRPr/>
            </a:pPr>
            <a:r>
              <a:rPr lang="en-CA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Base: </a:t>
            </a:r>
            <a:r>
              <a:rPr lang="en-CA" sz="1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= 3034</a:t>
            </a:r>
            <a:endParaRPr lang="en-CA" sz="1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3869670" y="6546961"/>
            <a:ext cx="2895600" cy="324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prstClr val="white"/>
                </a:solidFill>
              </a:rPr>
              <a:t>ATL </a:t>
            </a:r>
            <a:r>
              <a:rPr lang="en-US" dirty="0">
                <a:solidFill>
                  <a:prstClr val="white"/>
                </a:solidFill>
              </a:rPr>
              <a:t>– </a:t>
            </a:r>
            <a:r>
              <a:rPr lang="en-US" dirty="0" smtClean="0">
                <a:solidFill>
                  <a:prstClr val="white"/>
                </a:solidFill>
              </a:rPr>
              <a:t>Annual Satisfaction Assessment – 2016</a:t>
            </a: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6235943" y="153962"/>
            <a:ext cx="825563" cy="688256"/>
            <a:chOff x="6166885" y="5743877"/>
            <a:chExt cx="825563" cy="688256"/>
          </a:xfrm>
        </p:grpSpPr>
        <p:sp>
          <p:nvSpPr>
            <p:cNvPr id="24" name="Rounded Rectangle 23"/>
            <p:cNvSpPr>
              <a:spLocks noChangeAspect="1"/>
            </p:cNvSpPr>
            <p:nvPr/>
          </p:nvSpPr>
          <p:spPr>
            <a:xfrm>
              <a:off x="6166885" y="5806377"/>
              <a:ext cx="820800" cy="620993"/>
            </a:xfrm>
            <a:prstGeom prst="roundRect">
              <a:avLst>
                <a:gd name="adj" fmla="val 9542"/>
              </a:avLst>
            </a:prstGeom>
            <a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CA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173196" y="5743877"/>
              <a:ext cx="819252" cy="688256"/>
            </a:xfrm>
            <a:prstGeom prst="rect">
              <a:avLst/>
            </a:prstGeom>
            <a:noFill/>
          </p:spPr>
          <p:txBody>
            <a:bodyPr wrap="square" lIns="36000" tIns="72000" rIns="36000" bIns="0" rtlCol="0">
              <a:spAutoFit/>
            </a:bodyPr>
            <a:lstStyle/>
            <a:p>
              <a:pPr algn="ctr"/>
              <a:r>
                <a:rPr lang="en-CA" sz="11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Stated</a:t>
              </a:r>
              <a:endParaRPr lang="en-CA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CA" sz="900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CA" sz="9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CA" sz="10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Importance</a:t>
              </a:r>
              <a:endParaRPr lang="en-CA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8" name="TextBox 1"/>
          <p:cNvSpPr txBox="1"/>
          <p:nvPr/>
        </p:nvSpPr>
        <p:spPr>
          <a:xfrm>
            <a:off x="195200" y="5896211"/>
            <a:ext cx="8482973" cy="64633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defTabSz="457200"/>
            <a:r>
              <a:rPr lang="en-CA" sz="900" i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Notes:</a:t>
            </a:r>
            <a:br>
              <a:rPr lang="en-CA" sz="900" i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CA" sz="900" i="1" dirty="0">
                <a:latin typeface="Arial" panose="020B0604020202020204" pitchFamily="34" charset="0"/>
                <a:cs typeface="Arial" panose="020B0604020202020204" pitchFamily="34" charset="0"/>
              </a:rPr>
              <a:t>Base is 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respondents providing a valid response (the number of respondents to Q8 who identified at least one attribute as Most, 2nd Most or 3rd Most Important).</a:t>
            </a:r>
            <a:b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Items ranked by mentions in total, regardless of being identified as Most, 2nd Most or 3rd Most Important. Values represent percentage of respondents on the base.</a:t>
            </a:r>
          </a:p>
          <a:p>
            <a:pPr defTabSz="457200"/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Since up to three items can be chosen by the survey participants, percentages summing up to </a:t>
            </a:r>
            <a:r>
              <a:rPr lang="en-CA" sz="900" i="1" dirty="0">
                <a:latin typeface="Arial" panose="020B0604020202020204" pitchFamily="34" charset="0"/>
                <a:cs typeface="Arial" panose="020B0604020202020204" pitchFamily="34" charset="0"/>
              </a:rPr>
              <a:t>&gt;1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00 are possible.</a:t>
            </a:r>
          </a:p>
        </p:txBody>
      </p:sp>
    </p:spTree>
    <p:extLst>
      <p:ext uri="{BB962C8B-B14F-4D97-AF65-F5344CB8AC3E}">
        <p14:creationId xmlns:p14="http://schemas.microsoft.com/office/powerpoint/2010/main" val="863620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41070"/>
            <a:ext cx="6510269" cy="640451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ATL </a:t>
            </a:r>
            <a:r>
              <a:rPr lang="en-US" dirty="0"/>
              <a:t>– </a:t>
            </a:r>
            <a:r>
              <a:rPr lang="en-US" dirty="0" smtClean="0"/>
              <a:t>Annual Satisfaction Assessment – 2016</a:t>
            </a:r>
            <a:r>
              <a:rPr lang="en-US" dirty="0"/>
              <a:t/>
            </a:r>
            <a:br>
              <a:rPr lang="en-US" dirty="0"/>
            </a:br>
            <a:r>
              <a:rPr lang="en-CA" sz="2000" dirty="0"/>
              <a:t>Table of </a:t>
            </a:r>
            <a:r>
              <a:rPr lang="en-CA" sz="2000" dirty="0" smtClean="0"/>
              <a:t>Contents (2/2)</a:t>
            </a:r>
            <a:endParaRPr lang="en-CA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3DAD56E-802A-2646-A8DB-6610A51D0FC3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3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2017 ACI</a:t>
            </a:r>
            <a:endParaRPr lang="en-US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3869670" y="6546961"/>
            <a:ext cx="2895600" cy="324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prstClr val="white"/>
                </a:solidFill>
              </a:rPr>
              <a:t>ATL – Annual Satisfaction Assessment – 2016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Subtitle 1"/>
          <p:cNvSpPr txBox="1">
            <a:spLocks/>
          </p:cNvSpPr>
          <p:nvPr/>
        </p:nvSpPr>
        <p:spPr>
          <a:xfrm>
            <a:off x="457201" y="1088136"/>
            <a:ext cx="8495483" cy="2117417"/>
          </a:xfrm>
          <a:prstGeom prst="rect">
            <a:avLst/>
          </a:prstGeom>
          <a:noFill/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-457200">
              <a:lnSpc>
                <a:spcPct val="150000"/>
              </a:lnSpc>
              <a:spcBef>
                <a:spcPts val="100"/>
              </a:spcBef>
              <a:buFont typeface="Wingdings" panose="05000000000000000000" pitchFamily="2" charset="2"/>
              <a:buChar char=""/>
              <a:tabLst>
                <a:tab pos="8229600" algn="r"/>
              </a:tabLst>
              <a:defRPr/>
            </a:pPr>
            <a:r>
              <a:rPr lang="da-DK" sz="1050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  <a:hlinkClick r:id="rId3" action="ppaction://hlinksldjump"/>
              </a:rPr>
              <a:t>3. ATL </a:t>
            </a:r>
            <a:r>
              <a:rPr lang="da-DK" sz="1050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  <a:hlinkClick r:id="rId3" action="ppaction://hlinksldjump"/>
              </a:rPr>
              <a:t>– </a:t>
            </a:r>
            <a:r>
              <a:rPr lang="da-DK" sz="1050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  <a:hlinkClick r:id="rId3" action="ppaction://hlinksldjump"/>
              </a:rPr>
              <a:t>Importance of Attributes	p. 26</a:t>
            </a:r>
            <a:endParaRPr lang="da-DK" sz="1050" u="sng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7250" lvl="1" indent="-457200">
              <a:lnSpc>
                <a:spcPct val="150000"/>
              </a:lnSpc>
              <a:spcBef>
                <a:spcPts val="100"/>
              </a:spcBef>
              <a:buFont typeface="Wingdings" panose="05000000000000000000" pitchFamily="2" charset="2"/>
              <a:buChar char="ü"/>
              <a:tabLst>
                <a:tab pos="8229600" algn="r"/>
              </a:tabLst>
              <a:defRPr/>
            </a:pPr>
            <a:r>
              <a:rPr lang="da-DK" sz="1050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  <a:hlinkClick r:id="rId4" action="ppaction://hlinksldjump"/>
              </a:rPr>
              <a:t>3.1 ATL </a:t>
            </a:r>
            <a:r>
              <a:rPr lang="da-DK" sz="1050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  <a:hlinkClick r:id="rId4" action="ppaction://hlinksldjump"/>
              </a:rPr>
              <a:t>– </a:t>
            </a:r>
            <a:r>
              <a:rPr lang="da-DK" sz="1050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  <a:hlinkClick r:id="rId4" action="ppaction://hlinksldjump"/>
              </a:rPr>
              <a:t>Stated Importance	p. </a:t>
            </a:r>
            <a:r>
              <a:rPr lang="en-US" sz="1050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  <a:hlinkClick r:id="rId4" action="ppaction://hlinksldjump"/>
              </a:rPr>
              <a:t>27</a:t>
            </a:r>
            <a:endParaRPr lang="en-US" sz="1050" u="sng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7300" lvl="2" indent="-457200">
              <a:lnSpc>
                <a:spcPct val="150000"/>
              </a:lnSpc>
              <a:spcBef>
                <a:spcPts val="100"/>
              </a:spcBef>
              <a:buFont typeface="Wingdings" panose="05000000000000000000" pitchFamily="2" charset="2"/>
              <a:buChar char="ü"/>
              <a:tabLst>
                <a:tab pos="8229600" algn="r"/>
              </a:tabLst>
              <a:defRPr/>
            </a:pPr>
            <a:r>
              <a:rPr lang="en-US" sz="1050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  <a:hlinkClick r:id="rId5" action="ppaction://hlinksldjump"/>
              </a:rPr>
              <a:t>ATL </a:t>
            </a:r>
            <a:r>
              <a:rPr lang="en-US" sz="1050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  <a:hlinkClick r:id="rId5" action="ppaction://hlinksldjump"/>
              </a:rPr>
              <a:t>– </a:t>
            </a:r>
            <a:r>
              <a:rPr lang="da-DK" sz="1050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  <a:hlinkClick r:id="rId5" action="ppaction://hlinksldjump"/>
              </a:rPr>
              <a:t>Top 10 Most Important Items</a:t>
            </a:r>
            <a:r>
              <a:rPr lang="en-US" sz="1050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  <a:hlinkClick r:id="rId5" action="ppaction://hlinksldjump"/>
              </a:rPr>
              <a:t>	p. </a:t>
            </a:r>
            <a:r>
              <a:rPr lang="en-US" sz="1050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  <a:hlinkClick r:id="rId5" action="ppaction://hlinksldjump"/>
              </a:rPr>
              <a:t>29</a:t>
            </a:r>
            <a:endParaRPr lang="en-US" sz="1050" u="sng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7300" lvl="2" indent="-457200">
              <a:lnSpc>
                <a:spcPct val="150000"/>
              </a:lnSpc>
              <a:spcBef>
                <a:spcPts val="100"/>
              </a:spcBef>
              <a:buFont typeface="Wingdings" panose="05000000000000000000" pitchFamily="2" charset="2"/>
              <a:buChar char="ü"/>
              <a:tabLst>
                <a:tab pos="8229600" algn="r"/>
              </a:tabLst>
              <a:defRPr/>
            </a:pPr>
            <a:r>
              <a:rPr lang="en-US" sz="1050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  <a:hlinkClick r:id="rId6" action="ppaction://hlinksldjump"/>
              </a:rPr>
              <a:t>ATL – All Attributes	p. 30</a:t>
            </a:r>
            <a:endParaRPr lang="en-US" sz="1050" u="sng" dirty="0" smtClean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7250" lvl="1" indent="-457200">
              <a:lnSpc>
                <a:spcPct val="150000"/>
              </a:lnSpc>
              <a:spcBef>
                <a:spcPts val="100"/>
              </a:spcBef>
              <a:buFont typeface="Wingdings" panose="05000000000000000000" pitchFamily="2" charset="2"/>
              <a:buChar char="ü"/>
              <a:tabLst>
                <a:tab pos="8229600" algn="r"/>
              </a:tabLst>
              <a:defRPr/>
            </a:pPr>
            <a:r>
              <a:rPr lang="en-US" sz="1050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  <a:hlinkClick r:id="rId7" action="ppaction://hlinksldjump"/>
              </a:rPr>
              <a:t>3.2 ATL </a:t>
            </a:r>
            <a:r>
              <a:rPr lang="en-US" sz="1050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  <a:hlinkClick r:id="rId7" action="ppaction://hlinksldjump"/>
              </a:rPr>
              <a:t>– </a:t>
            </a:r>
            <a:r>
              <a:rPr lang="en-US" sz="1050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  <a:hlinkClick r:id="rId7" action="ppaction://hlinksldjump"/>
              </a:rPr>
              <a:t>Satisfaction Matrix - Stated</a:t>
            </a:r>
            <a:r>
              <a:rPr lang="en-US" sz="1050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  <a:hlinkClick r:id="rId7" action="ppaction://hlinksldjump"/>
              </a:rPr>
              <a:t>	 p. </a:t>
            </a:r>
            <a:r>
              <a:rPr lang="en-US" sz="1050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  <a:hlinkClick r:id="rId7" action="ppaction://hlinksldjump"/>
              </a:rPr>
              <a:t>31</a:t>
            </a:r>
            <a:endParaRPr lang="en-US" sz="1050" u="sng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7300" lvl="2" indent="-457200">
              <a:lnSpc>
                <a:spcPct val="150000"/>
              </a:lnSpc>
              <a:spcBef>
                <a:spcPts val="100"/>
              </a:spcBef>
              <a:buFont typeface="Wingdings" panose="05000000000000000000" pitchFamily="2" charset="2"/>
              <a:buChar char="ü"/>
              <a:tabLst>
                <a:tab pos="8229600" algn="r"/>
              </a:tabLst>
              <a:defRPr/>
            </a:pPr>
            <a:r>
              <a:rPr lang="en-US" sz="1050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  <a:hlinkClick r:id="rId8" action="ppaction://hlinksldjump"/>
              </a:rPr>
              <a:t>Satisfaction vs Stated Importance	p. 33</a:t>
            </a:r>
            <a:endParaRPr lang="en-US" sz="1050" u="sng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7300" lvl="2" indent="-457200">
              <a:lnSpc>
                <a:spcPct val="150000"/>
              </a:lnSpc>
              <a:spcBef>
                <a:spcPts val="100"/>
              </a:spcBef>
              <a:buFont typeface="Wingdings" panose="05000000000000000000" pitchFamily="2" charset="2"/>
              <a:buChar char="ü"/>
              <a:tabLst>
                <a:tab pos="8229600" algn="r"/>
              </a:tabLst>
              <a:defRPr/>
            </a:pPr>
            <a:r>
              <a:rPr lang="en-US" sz="1050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  <a:hlinkClick r:id="rId9" action="ppaction://hlinksldjump"/>
              </a:rPr>
              <a:t>Priority for Action, Based on Stated Importance</a:t>
            </a:r>
            <a:r>
              <a:rPr lang="en-US" sz="1050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  <a:hlinkClick r:id="rId9" action="ppaction://hlinksldjump"/>
              </a:rPr>
              <a:t>	p. </a:t>
            </a:r>
            <a:r>
              <a:rPr lang="en-US" sz="1050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  <a:hlinkClick r:id="rId9" action="ppaction://hlinksldjump"/>
              </a:rPr>
              <a:t>34</a:t>
            </a:r>
            <a:endParaRPr lang="en-US" sz="1050" u="sng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ubtitle 1"/>
          <p:cNvSpPr txBox="1">
            <a:spLocks/>
          </p:cNvSpPr>
          <p:nvPr/>
        </p:nvSpPr>
        <p:spPr>
          <a:xfrm>
            <a:off x="457201" y="2843784"/>
            <a:ext cx="8495483" cy="1687759"/>
          </a:xfrm>
          <a:prstGeom prst="rect">
            <a:avLst/>
          </a:prstGeom>
          <a:noFill/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-457200">
              <a:lnSpc>
                <a:spcPct val="150000"/>
              </a:lnSpc>
              <a:spcBef>
                <a:spcPts val="100"/>
              </a:spcBef>
              <a:buFont typeface="Wingdings" panose="05000000000000000000" pitchFamily="2" charset="2"/>
              <a:buChar char=""/>
              <a:tabLst>
                <a:tab pos="8229600" algn="r"/>
              </a:tabLst>
              <a:defRPr/>
            </a:pPr>
            <a:r>
              <a:rPr lang="en-US" sz="1050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  <a:hlinkClick r:id="rId10" action="ppaction://hlinksldjump"/>
              </a:rPr>
              <a:t>4. Appendices	p. 35</a:t>
            </a:r>
            <a:endParaRPr lang="en-US" sz="1050" u="sng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7250" lvl="1" indent="-457200">
              <a:lnSpc>
                <a:spcPct val="150000"/>
              </a:lnSpc>
              <a:spcBef>
                <a:spcPts val="100"/>
              </a:spcBef>
              <a:buFont typeface="Wingdings" panose="05000000000000000000" pitchFamily="2" charset="2"/>
              <a:buChar char="ü"/>
              <a:tabLst>
                <a:tab pos="8229600" algn="r"/>
              </a:tabLst>
              <a:defRPr/>
            </a:pPr>
            <a:r>
              <a:rPr lang="en-US" sz="1050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  <a:hlinkClick r:id="rId11" action="ppaction://hlinksldjump"/>
              </a:rPr>
              <a:t>Appendix 1: Methodology of the ASQ Programme at a </a:t>
            </a:r>
            <a:r>
              <a:rPr lang="en-US" sz="1050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  <a:hlinkClick r:id="rId11" action="ppaction://hlinksldjump"/>
              </a:rPr>
              <a:t>Glance	p. 36</a:t>
            </a:r>
            <a:endParaRPr lang="en-US" sz="1050" u="sng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7250" lvl="1" indent="-457200">
              <a:lnSpc>
                <a:spcPct val="150000"/>
              </a:lnSpc>
              <a:spcBef>
                <a:spcPts val="100"/>
              </a:spcBef>
              <a:buFont typeface="Wingdings" panose="05000000000000000000" pitchFamily="2" charset="2"/>
              <a:buChar char="ü"/>
              <a:tabLst>
                <a:tab pos="8229600" algn="r"/>
              </a:tabLst>
              <a:defRPr/>
            </a:pPr>
            <a:r>
              <a:rPr lang="en-US" sz="1050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  <a:hlinkClick r:id="rId12" action="ppaction://hlinksldjump"/>
              </a:rPr>
              <a:t>Appendix 2: </a:t>
            </a:r>
            <a:r>
              <a:rPr lang="en-US" sz="1050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  <a:hlinkClick r:id="rId12" action="ppaction://hlinksldjump"/>
              </a:rPr>
              <a:t>ATL </a:t>
            </a:r>
            <a:r>
              <a:rPr lang="en-US" sz="1050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  <a:hlinkClick r:id="rId12" action="ppaction://hlinksldjump"/>
              </a:rPr>
              <a:t>– Additional </a:t>
            </a:r>
            <a:r>
              <a:rPr lang="en-US" sz="1050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  <a:hlinkClick r:id="rId12" action="ppaction://hlinksldjump"/>
              </a:rPr>
              <a:t>Satisfaction Gap Analysis	p.41 </a:t>
            </a:r>
            <a:endParaRPr lang="en-US" sz="1050" u="sng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7250" lvl="1" indent="-457200">
              <a:lnSpc>
                <a:spcPct val="150000"/>
              </a:lnSpc>
              <a:spcBef>
                <a:spcPts val="100"/>
              </a:spcBef>
              <a:buFont typeface="Wingdings" panose="05000000000000000000" pitchFamily="2" charset="2"/>
              <a:buChar char="ü"/>
              <a:tabLst>
                <a:tab pos="8229600" algn="r"/>
              </a:tabLst>
              <a:defRPr/>
            </a:pPr>
            <a:r>
              <a:rPr lang="en-US" sz="1050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  <a:hlinkClick r:id="rId13" action="ppaction://hlinksldjump"/>
              </a:rPr>
              <a:t>Appendix 3: </a:t>
            </a:r>
            <a:r>
              <a:rPr lang="en-US" sz="1050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  <a:hlinkClick r:id="rId13" action="ppaction://hlinksldjump"/>
              </a:rPr>
              <a:t>ATL </a:t>
            </a:r>
            <a:r>
              <a:rPr lang="en-US" sz="1050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  <a:hlinkClick r:id="rId13" action="ppaction://hlinksldjump"/>
              </a:rPr>
              <a:t>– Additional </a:t>
            </a:r>
            <a:r>
              <a:rPr lang="en-US" sz="1050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  <a:hlinkClick r:id="rId13" action="ppaction://hlinksldjump"/>
              </a:rPr>
              <a:t>Stated </a:t>
            </a:r>
            <a:r>
              <a:rPr lang="en-US" sz="1050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  <a:hlinkClick r:id="rId13" action="ppaction://hlinksldjump"/>
              </a:rPr>
              <a:t>Importance Results </a:t>
            </a:r>
            <a:r>
              <a:rPr lang="en-US" sz="1050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  <a:hlinkClick r:id="rId13" action="ppaction://hlinksldjump"/>
              </a:rPr>
              <a:t>	p. </a:t>
            </a:r>
            <a:r>
              <a:rPr lang="en-US" sz="1050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  <a:hlinkClick r:id="rId13" action="ppaction://hlinksldjump"/>
              </a:rPr>
              <a:t>48 </a:t>
            </a:r>
            <a:endParaRPr lang="en-US" sz="1050" u="sng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7250" lvl="1" indent="-457200">
              <a:lnSpc>
                <a:spcPct val="150000"/>
              </a:lnSpc>
              <a:spcBef>
                <a:spcPts val="100"/>
              </a:spcBef>
              <a:buFont typeface="Wingdings" panose="05000000000000000000" pitchFamily="2" charset="2"/>
              <a:buChar char="ü"/>
              <a:tabLst>
                <a:tab pos="8229600" algn="r"/>
              </a:tabLst>
              <a:defRPr/>
            </a:pPr>
            <a:r>
              <a:rPr lang="en-US" sz="1050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  <a:hlinkClick r:id="rId14" action="ppaction://hlinksldjump"/>
              </a:rPr>
              <a:t>Appendix </a:t>
            </a:r>
            <a:r>
              <a:rPr lang="en-US" sz="1050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  <a:hlinkClick r:id="rId14" action="ppaction://hlinksldjump"/>
              </a:rPr>
              <a:t>4: Airline list </a:t>
            </a:r>
            <a:r>
              <a:rPr lang="en-US" sz="1050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  <a:hlinkClick r:id="rId14" action="ppaction://hlinksldjump"/>
              </a:rPr>
              <a:t>	p. </a:t>
            </a:r>
            <a:r>
              <a:rPr lang="en-US" sz="1050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  <a:hlinkClick r:id="rId14" action="ppaction://hlinksldjump"/>
              </a:rPr>
              <a:t>57</a:t>
            </a:r>
            <a:r>
              <a:rPr lang="en-US" sz="1050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  <a:hlinkClick r:id="rId14" action="ppaction://hlinksldjump"/>
              </a:rPr>
              <a:t> </a:t>
            </a:r>
            <a:endParaRPr lang="en-US" sz="1050" u="sng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7250" lvl="1" indent="-457200">
              <a:lnSpc>
                <a:spcPct val="150000"/>
              </a:lnSpc>
              <a:spcBef>
                <a:spcPts val="100"/>
              </a:spcBef>
              <a:buFont typeface="Wingdings" panose="05000000000000000000" pitchFamily="2" charset="2"/>
              <a:buChar char="ü"/>
              <a:tabLst>
                <a:tab pos="8229600" algn="r"/>
              </a:tabLst>
              <a:defRPr/>
            </a:pPr>
            <a:r>
              <a:rPr lang="en-US" sz="1050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  <a:hlinkClick r:id="rId15" action="ppaction://hlinksldjump"/>
              </a:rPr>
              <a:t>Appendix </a:t>
            </a:r>
            <a:r>
              <a:rPr lang="en-US" sz="1050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  <a:hlinkClick r:id="rId15" action="ppaction://hlinksldjump"/>
              </a:rPr>
              <a:t>5: Nationality list </a:t>
            </a:r>
            <a:r>
              <a:rPr lang="en-US" sz="1050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  <a:hlinkClick r:id="rId15" action="ppaction://hlinksldjump"/>
              </a:rPr>
              <a:t>	p. </a:t>
            </a:r>
            <a:r>
              <a:rPr lang="en-US" sz="1050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  <a:hlinkClick r:id="rId15" action="ppaction://hlinksldjump"/>
              </a:rPr>
              <a:t>59</a:t>
            </a:r>
            <a:endParaRPr lang="en-US" sz="1050" u="sng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7250" lvl="1" indent="-457200">
              <a:lnSpc>
                <a:spcPct val="150000"/>
              </a:lnSpc>
              <a:spcBef>
                <a:spcPts val="100"/>
              </a:spcBef>
              <a:buFont typeface="Wingdings" panose="05000000000000000000" pitchFamily="2" charset="2"/>
              <a:buChar char="ü"/>
              <a:tabLst>
                <a:tab pos="8229600" algn="r"/>
              </a:tabLst>
              <a:defRPr/>
            </a:pPr>
            <a:endParaRPr lang="en-US" sz="1050" u="sng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7250" lvl="1" indent="-457200">
              <a:lnSpc>
                <a:spcPct val="150000"/>
              </a:lnSpc>
              <a:spcBef>
                <a:spcPts val="100"/>
              </a:spcBef>
              <a:buFont typeface="Wingdings" panose="05000000000000000000" pitchFamily="2" charset="2"/>
              <a:buChar char="ü"/>
              <a:tabLst>
                <a:tab pos="8229600" algn="r"/>
              </a:tabLst>
              <a:defRPr/>
            </a:pPr>
            <a:endParaRPr lang="en-US" sz="1050" u="sng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5634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ATL – Stated Importance</a:t>
            </a:r>
            <a:r>
              <a:rPr lang="en-US" altLang="en-US" dirty="0">
                <a:solidFill>
                  <a:srgbClr val="1F497D">
                    <a:lumMod val="60000"/>
                    <a:lumOff val="4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en-US" dirty="0">
                <a:solidFill>
                  <a:srgbClr val="1F497D">
                    <a:lumMod val="60000"/>
                    <a:lumOff val="4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solidFill>
                  <a:srgbClr val="1F497D">
                    <a:lumMod val="60000"/>
                    <a:lumOff val="40000"/>
                  </a:srgbClr>
                </a:solidFill>
              </a:rPr>
              <a:t>All Attributes, ranked by Stated Importance</a:t>
            </a:r>
            <a:endParaRPr lang="en-US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622225" y="6537534"/>
            <a:ext cx="2255768" cy="324000"/>
          </a:xfrm>
        </p:spPr>
        <p:txBody>
          <a:bodyPr/>
          <a:lstStyle/>
          <a:p>
            <a:fld id="{F76265A1-0085-4172-B257-78E89B106F77}" type="slidenum">
              <a:rPr lang="en-AU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30</a:t>
            </a:fld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© 2017 ACI</a:t>
            </a:r>
            <a:endParaRPr lang="en-US" dirty="0">
              <a:solidFill>
                <a:prstClr val="white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8896732"/>
              </p:ext>
            </p:extLst>
          </p:nvPr>
        </p:nvGraphicFramePr>
        <p:xfrm>
          <a:off x="172395" y="1651313"/>
          <a:ext cx="4319395" cy="3377743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847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389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42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42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342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930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32207">
                <a:tc rowSpan="2" gridSpan="2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Top 15 Attributes</a:t>
                      </a:r>
                      <a:br>
                        <a:rPr lang="en-US" sz="11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100" b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Base</a:t>
                      </a:r>
                      <a:r>
                        <a:rPr lang="en-US" sz="1100" b="0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= 3034</a:t>
                      </a:r>
                      <a:endParaRPr lang="en-US" sz="11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288" marB="18288" anchor="ctr">
                    <a:solidFill>
                      <a:schemeClr val="accent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288" marB="18288" anchor="ctr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Important</a:t>
                      </a:r>
                      <a:endParaRPr lang="en-US" sz="11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8" marR="18288" marT="18288" marB="18288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288" marB="18288" anchor="b"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288" marB="18288" anchor="b"/>
                </a:tc>
                <a:tc hMerge="1">
                  <a:txBody>
                    <a:bodyPr/>
                    <a:lstStyle/>
                    <a:p>
                      <a:pPr algn="ctr"/>
                      <a:endParaRPr lang="en-US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8" marR="18288" marT="18288" marB="18288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2207">
                <a:tc gridSpan="2" vMerge="1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288" marB="18288">
                    <a:solidFill>
                      <a:srgbClr val="5692C9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288" marB="18288" anchor="ctr">
                    <a:solidFill>
                      <a:srgbClr val="5692C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900" b="1" baseline="300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</a:t>
                      </a:r>
                      <a:r>
                        <a:rPr lang="en-US" sz="9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(%)</a:t>
                      </a:r>
                      <a:endParaRPr lang="en-US" sz="9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8" marR="18288" marT="18288" marB="18288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900" b="1" baseline="300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nd</a:t>
                      </a:r>
                      <a:r>
                        <a:rPr lang="en-US" sz="900" b="1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(%)</a:t>
                      </a:r>
                      <a:endParaRPr lang="en-US" sz="9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288" marB="18288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US" sz="900" b="1" baseline="300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rd</a:t>
                      </a:r>
                      <a:r>
                        <a:rPr lang="en-US" sz="900" b="1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(%)</a:t>
                      </a:r>
                      <a:endParaRPr lang="en-US" sz="9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288" marB="18288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(%)</a:t>
                      </a:r>
                      <a:endParaRPr lang="en-US" sz="9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288" marB="18288" anchor="b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2249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</a:t>
                      </a: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Ease of finding your way through airport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>
                        <a:defRPr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>
                        <a:defRPr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30.4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288" marB="18288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2249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Cleanliness of washrooms/toilets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>
                        <a:defRPr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>
                        <a:defRPr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25.7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288" marB="18288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2249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Waiting time at security inspection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>
                        <a:defRPr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>
                        <a:defRPr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19.0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288" marB="18288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2249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Comfort of waiting/gate areas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>
                        <a:defRPr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>
                        <a:defRPr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18.9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288" marB="18288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2249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Availability of washrooms/toilets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>
                        <a:defRPr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>
                        <a:defRPr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16.7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288" marB="18288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2249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Internet access/Wi-Fi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>
                        <a:defRPr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>
                        <a:defRPr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16.5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288" marB="18288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52249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Ease of making connections with other flights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>
                        <a:defRPr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>
                        <a:defRPr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15.3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288" marB="18288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52249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Restaurant/Eating facilities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>
                        <a:defRPr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>
                        <a:defRPr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15.1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288" marB="18288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52249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Waiting time in check-in queue/line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>
                        <a:defRPr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>
                        <a:defRPr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14.4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288" marB="18288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52249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Feeling of being safe and secure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>
                        <a:defRPr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>
                        <a:defRPr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12.4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288" marB="18288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52249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Courtesy and helpfulness of airport staff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>
                        <a:defRPr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>
                        <a:defRPr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11.3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288" marB="18288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52249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Walking distance inside the terminal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>
                        <a:defRPr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>
                        <a:defRPr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11.0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288" marB="18288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52249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Flight information screens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>
                        <a:defRPr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>
                        <a:defRPr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10.6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288" marB="18288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52249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Cleanliness of airport terminal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>
                        <a:defRPr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>
                        <a:defRPr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10.1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288" marB="18288"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52249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Courtesy and helpfulness of security staff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>
                        <a:defRPr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>
                        <a:defRPr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7.8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288" marB="18288" anchor="b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11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3869670" y="6546961"/>
            <a:ext cx="2895600" cy="324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prstClr val="white"/>
                </a:solidFill>
              </a:rPr>
              <a:t>ATL </a:t>
            </a:r>
            <a:r>
              <a:rPr lang="en-US" dirty="0">
                <a:solidFill>
                  <a:prstClr val="white"/>
                </a:solidFill>
              </a:rPr>
              <a:t>– </a:t>
            </a:r>
            <a:r>
              <a:rPr lang="en-US" dirty="0" smtClean="0">
                <a:solidFill>
                  <a:prstClr val="white"/>
                </a:solidFill>
              </a:rPr>
              <a:t>Annual Satisfaction Assessment – 2016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TextBox 1"/>
          <p:cNvSpPr txBox="1"/>
          <p:nvPr/>
        </p:nvSpPr>
        <p:spPr>
          <a:xfrm>
            <a:off x="195200" y="5896211"/>
            <a:ext cx="8482973" cy="64633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defTabSz="457200"/>
            <a:r>
              <a:rPr lang="en-CA" sz="900" i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Notes:</a:t>
            </a:r>
            <a:br>
              <a:rPr lang="en-CA" sz="900" i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CA" sz="900" i="1" dirty="0">
                <a:latin typeface="Arial" panose="020B0604020202020204" pitchFamily="34" charset="0"/>
                <a:cs typeface="Arial" panose="020B0604020202020204" pitchFamily="34" charset="0"/>
              </a:rPr>
              <a:t>Base is 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respondents providing a valid response (the number of respondents to Q8 who identified at least one attribute as Most, 2nd Most or 3rd Most Important).</a:t>
            </a:r>
            <a:b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Items ranked by mentions in total, regardless of being identified as Most, 2nd Most or 3rd Most Important. Values represent percentage of respondents on the base.</a:t>
            </a:r>
          </a:p>
          <a:p>
            <a:pPr defTabSz="457200"/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Since up to three items can be chosen by the survey participants, percentages summing up to </a:t>
            </a:r>
            <a:r>
              <a:rPr lang="en-CA" sz="900" i="1" dirty="0">
                <a:latin typeface="Arial" panose="020B0604020202020204" pitchFamily="34" charset="0"/>
                <a:cs typeface="Arial" panose="020B0604020202020204" pitchFamily="34" charset="0"/>
              </a:rPr>
              <a:t>&gt;1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00 are possible.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6235943" y="153962"/>
            <a:ext cx="825563" cy="688256"/>
            <a:chOff x="6166885" y="5743877"/>
            <a:chExt cx="825563" cy="688256"/>
          </a:xfrm>
        </p:grpSpPr>
        <p:sp>
          <p:nvSpPr>
            <p:cNvPr id="13" name="Rounded Rectangle 12"/>
            <p:cNvSpPr>
              <a:spLocks noChangeAspect="1"/>
            </p:cNvSpPr>
            <p:nvPr/>
          </p:nvSpPr>
          <p:spPr>
            <a:xfrm>
              <a:off x="6166885" y="5806377"/>
              <a:ext cx="820800" cy="620993"/>
            </a:xfrm>
            <a:prstGeom prst="roundRect">
              <a:avLst>
                <a:gd name="adj" fmla="val 9542"/>
              </a:avLst>
            </a:prstGeom>
            <a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CA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173196" y="5743877"/>
              <a:ext cx="819252" cy="688256"/>
            </a:xfrm>
            <a:prstGeom prst="rect">
              <a:avLst/>
            </a:prstGeom>
            <a:noFill/>
          </p:spPr>
          <p:txBody>
            <a:bodyPr wrap="square" lIns="36000" tIns="72000" rIns="36000" bIns="0" rtlCol="0">
              <a:spAutoFit/>
            </a:bodyPr>
            <a:lstStyle/>
            <a:p>
              <a:pPr algn="ctr"/>
              <a:r>
                <a:rPr lang="en-CA" sz="11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Stated</a:t>
              </a:r>
              <a:endParaRPr lang="en-CA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CA" sz="900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CA" sz="9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CA" sz="10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Importance</a:t>
              </a:r>
              <a:endParaRPr lang="en-CA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0931135"/>
              </p:ext>
            </p:extLst>
          </p:nvPr>
        </p:nvGraphicFramePr>
        <p:xfrm>
          <a:off x="4664185" y="1651313"/>
          <a:ext cx="4319395" cy="3682543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847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389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42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42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342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930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32207">
                <a:tc rowSpan="2" gridSpan="2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Bottom 15 Attributes</a:t>
                      </a:r>
                      <a:br>
                        <a:rPr lang="en-US" sz="11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100" b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Base</a:t>
                      </a:r>
                      <a:r>
                        <a:rPr lang="en-US" sz="1100" b="0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= 3034</a:t>
                      </a:r>
                      <a:endParaRPr lang="en-US" sz="11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288" marB="18288" anchor="ctr">
                    <a:solidFill>
                      <a:schemeClr val="accent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288" marB="18288" anchor="ctr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Important</a:t>
                      </a:r>
                      <a:endParaRPr lang="en-US" sz="11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8" marR="18288" marT="18288" marB="18288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288" marB="18288" anchor="b"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288" marB="18288" anchor="b"/>
                </a:tc>
                <a:tc hMerge="1">
                  <a:txBody>
                    <a:bodyPr/>
                    <a:lstStyle/>
                    <a:p>
                      <a:pPr algn="ctr"/>
                      <a:endParaRPr lang="en-US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8" marR="18288" marT="18288" marB="18288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2207">
                <a:tc gridSpan="2" vMerge="1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288" marB="18288">
                    <a:solidFill>
                      <a:srgbClr val="5692C9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288" marB="18288" anchor="ctr">
                    <a:solidFill>
                      <a:srgbClr val="5692C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900" b="1" baseline="300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</a:t>
                      </a:r>
                      <a:r>
                        <a:rPr lang="en-US" sz="9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(%)</a:t>
                      </a:r>
                      <a:endParaRPr lang="en-US" sz="9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8" marR="18288" marT="18288" marB="18288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900" b="1" baseline="300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nd</a:t>
                      </a:r>
                      <a:r>
                        <a:rPr lang="en-US" sz="900" b="1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(%)</a:t>
                      </a:r>
                      <a:endParaRPr lang="en-US" sz="9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288" marB="18288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US" sz="900" b="1" baseline="300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rd</a:t>
                      </a:r>
                      <a:r>
                        <a:rPr lang="en-US" sz="900" b="1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(%)</a:t>
                      </a:r>
                      <a:endParaRPr lang="en-US" sz="9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288" marB="18288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(%)</a:t>
                      </a:r>
                      <a:endParaRPr lang="en-US" sz="9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288" marB="18288" anchor="b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2249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16.</a:t>
                      </a: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Value for money of restaurant/eating facilities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>
                        <a:defRPr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>
                        <a:defRPr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6.2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288" marB="18288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2249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17.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Thoroughness of security inspection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>
                        <a:defRPr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>
                        <a:defRPr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6.1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288" marB="18288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2249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18.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Efficiency of check-in staff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>
                        <a:defRPr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>
                        <a:defRPr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5.2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288" marB="18288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2249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19.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Ground transportation to/from airport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>
                        <a:defRPr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>
                        <a:defRPr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4.2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288" marB="18288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2249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20.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Courtesy and helpfulness of check-in staff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>
                        <a:defRPr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>
                        <a:defRPr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3.6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288" marB="18288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2249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21.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Ambience of the airport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>
                        <a:defRPr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>
                        <a:defRPr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2.9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288" marB="18288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52249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22.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Parking facilities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>
                        <a:defRPr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>
                        <a:defRPr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2.6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288" marB="18288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52249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23.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Shopping facilities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>
                        <a:defRPr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>
                        <a:defRPr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2.5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288" marB="18288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52249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24.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Value for money of shopping facilities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>
                        <a:defRPr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>
                        <a:defRPr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2.2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288" marB="18288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52249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25.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Value for money of parking facilities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>
                        <a:defRPr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>
                        <a:defRPr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1.8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288" marB="18288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52249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26.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Business/Executive lounges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>
                        <a:defRPr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>
                        <a:defRPr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1.6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288" marB="18288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52249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27.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Waiting time at passport/personal ID inspection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>
                        <a:defRPr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>
                        <a:defRPr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288" marB="18288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52249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28.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Availability of baggage carts/trolleys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>
                        <a:defRPr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>
                        <a:defRPr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288" marB="18288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52249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29.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Availability of bank/ATM facilities/money changers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>
                        <a:defRPr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>
                        <a:defRPr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288" marB="18288"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52249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30.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Courtesy and helpfulness of inspection staff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>
                        <a:defRPr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>
                        <a:defRPr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288" marB="18288" anchor="b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5495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3</a:t>
            </a:r>
            <a:r>
              <a:rPr lang="en-US" dirty="0" smtClean="0"/>
              <a:t>. </a:t>
            </a:r>
            <a:r>
              <a:rPr lang="en-US" dirty="0"/>
              <a:t>Importance of Attributes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463193" y="3584951"/>
            <a:ext cx="8495483" cy="52322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dirty="0"/>
              <a:t>3</a:t>
            </a:r>
            <a:r>
              <a:rPr lang="en-US" dirty="0" smtClean="0"/>
              <a:t>.2 </a:t>
            </a:r>
            <a:r>
              <a:rPr lang="en-US" sz="2800" dirty="0" smtClean="0"/>
              <a:t>ATL </a:t>
            </a:r>
            <a:r>
              <a:rPr lang="en-US" sz="2800" dirty="0"/>
              <a:t>– Satisfaction Matrix - Stated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3DAD56E-802A-2646-A8DB-6610A51D0FC3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869670" y="6546961"/>
            <a:ext cx="2895600" cy="324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prstClr val="white"/>
                </a:solidFill>
              </a:rPr>
              <a:t>ATL </a:t>
            </a:r>
            <a:r>
              <a:rPr lang="en-US" dirty="0">
                <a:solidFill>
                  <a:prstClr val="white"/>
                </a:solidFill>
              </a:rPr>
              <a:t>– </a:t>
            </a:r>
            <a:r>
              <a:rPr lang="en-US" dirty="0" smtClean="0">
                <a:solidFill>
                  <a:prstClr val="white"/>
                </a:solidFill>
              </a:rPr>
              <a:t>Annual Satisfaction Assessment </a:t>
            </a:r>
            <a:r>
              <a:rPr lang="en-US" dirty="0">
                <a:solidFill>
                  <a:prstClr val="white"/>
                </a:solidFill>
              </a:rPr>
              <a:t>– </a:t>
            </a:r>
            <a:r>
              <a:rPr lang="en-US" dirty="0" smtClean="0">
                <a:solidFill>
                  <a:prstClr val="white"/>
                </a:solidFill>
              </a:rPr>
              <a:t>2016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defTabSz="457200"/>
            <a:r>
              <a:rPr lang="en-US" dirty="0" smtClean="0">
                <a:solidFill>
                  <a:prstClr val="white"/>
                </a:solidFill>
              </a:rPr>
              <a:t>© 2017 ACI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930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 smtClean="0"/>
              <a:t>Satisfaction Matrices</a:t>
            </a:r>
            <a:br>
              <a:rPr lang="en-US" altLang="en-US" dirty="0" smtClean="0"/>
            </a:br>
            <a:r>
              <a:rPr lang="en-US" sz="2000" dirty="0" smtClean="0"/>
              <a:t>Satisfaction vs. Importance – Methodology</a:t>
            </a:r>
            <a:endParaRPr lang="en-US" altLang="en-US" sz="2000" dirty="0" smtClean="0"/>
          </a:p>
        </p:txBody>
      </p:sp>
      <p:sp>
        <p:nvSpPr>
          <p:cNvPr id="14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3869670" y="6546961"/>
            <a:ext cx="2895600" cy="324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prstClr val="white"/>
                </a:solidFill>
              </a:rPr>
              <a:t>ATL </a:t>
            </a:r>
            <a:r>
              <a:rPr lang="en-US" dirty="0">
                <a:solidFill>
                  <a:prstClr val="white"/>
                </a:solidFill>
              </a:rPr>
              <a:t>– </a:t>
            </a:r>
            <a:r>
              <a:rPr lang="en-US" dirty="0" smtClean="0">
                <a:solidFill>
                  <a:prstClr val="white"/>
                </a:solidFill>
              </a:rPr>
              <a:t>Annual Satisfaction Assessment – 2016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76265A1-0085-4172-B257-78E89B106F77}" type="slidenum">
              <a:rPr lang="en-AU" smtClean="0"/>
              <a:pPr/>
              <a:t>32</a:t>
            </a:fld>
            <a:endParaRPr lang="en-AU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/>
              <a:t>© 2017 ACI</a:t>
            </a:r>
            <a:endParaRPr lang="en-US" dirty="0"/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456332" y="1083140"/>
            <a:ext cx="7654934" cy="260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defTabSz="863600" fontAlgn="base">
              <a:lnSpc>
                <a:spcPct val="105000"/>
              </a:lnSpc>
              <a:spcBef>
                <a:spcPct val="0"/>
              </a:spcBef>
              <a:spcAft>
                <a:spcPts val="1200"/>
              </a:spcAft>
              <a:defRPr/>
            </a:pPr>
            <a:r>
              <a:rPr lang="en-US" sz="1300" dirty="0">
                <a:solidFill>
                  <a:srgbClr val="1F497D">
                    <a:lumMod val="60000"/>
                    <a:lumOff val="4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read the </a:t>
            </a:r>
            <a:r>
              <a:rPr lang="en-US" sz="13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Satisfaction Matrices:</a:t>
            </a:r>
            <a:endParaRPr lang="de-DE" sz="1300" dirty="0">
              <a:solidFill>
                <a:srgbClr val="1F497D">
                  <a:lumMod val="60000"/>
                  <a:lumOff val="4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863600" rtl="0" eaLnBrk="1" fontAlgn="base" latinLnBrk="0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	</a:t>
            </a:r>
            <a:endParaRPr kumimoji="0" lang="de-DE" sz="1600" b="1" i="1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9" name="Subtitle 7"/>
          <p:cNvSpPr>
            <a:spLocks noGrp="1"/>
          </p:cNvSpPr>
          <p:nvPr>
            <p:ph type="subTitle" idx="1"/>
          </p:nvPr>
        </p:nvSpPr>
        <p:spPr>
          <a:xfrm>
            <a:off x="389861" y="4700852"/>
            <a:ext cx="7473980" cy="1354217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noProof="1"/>
              <a:t>Your airport’s </a:t>
            </a:r>
            <a:r>
              <a:rPr lang="en-US" b="1" noProof="1" smtClean="0"/>
              <a:t>average attribute </a:t>
            </a:r>
            <a:r>
              <a:rPr lang="en-US" b="1" noProof="1"/>
              <a:t>satisfaction and importance scores are used to create the centre lines </a:t>
            </a:r>
            <a:r>
              <a:rPr lang="en-US" noProof="1"/>
              <a:t>for the chart</a:t>
            </a:r>
            <a:r>
              <a:rPr lang="en-US" noProof="1" smtClean="0"/>
              <a:t>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Note that </a:t>
            </a:r>
            <a:r>
              <a:rPr lang="en-US" b="1" dirty="0" smtClean="0"/>
              <a:t>passenger satisfaction and importance priorities of service items are not the only source for strategic decisions</a:t>
            </a:r>
            <a:r>
              <a:rPr lang="en-US" dirty="0" smtClean="0"/>
              <a:t>. The effect on resources/investment, other economic factors, the unique situation of your airport, and the volume of passengers using an aspect can also play a role and should be considered when taking action.</a:t>
            </a:r>
            <a:endParaRPr lang="en-US" dirty="0"/>
          </a:p>
        </p:txBody>
      </p:sp>
      <p:sp>
        <p:nvSpPr>
          <p:cNvPr id="20" name="Textfeld 23"/>
          <p:cNvSpPr txBox="1"/>
          <p:nvPr/>
        </p:nvSpPr>
        <p:spPr>
          <a:xfrm>
            <a:off x="418113" y="1340859"/>
            <a:ext cx="3744000" cy="1584000"/>
          </a:xfrm>
          <a:prstGeom prst="rect">
            <a:avLst/>
          </a:prstGeom>
          <a:solidFill>
            <a:srgbClr val="B9CDE5"/>
          </a:solidFill>
          <a:ln w="3175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lIns="180000" tIns="108000" rIns="180000" bIns="0" rtlCol="0">
            <a:noAutofit/>
          </a:bodyPr>
          <a:lstStyle/>
          <a:p>
            <a:pPr algn="ctr" defTabSz="864017" fontAlgn="auto">
              <a:spcBef>
                <a:spcPts val="0"/>
              </a:spcBef>
              <a:spcAft>
                <a:spcPts val="700"/>
              </a:spcAft>
              <a:defRPr/>
            </a:pPr>
            <a:r>
              <a:rPr lang="en-C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Importance </a:t>
            </a:r>
            <a:r>
              <a:rPr lang="en-CA" sz="1600" dirty="0" smtClean="0">
                <a:sym typeface="Wingdings" panose="05000000000000000000" pitchFamily="2" charset="2"/>
              </a:rPr>
              <a:t></a:t>
            </a:r>
            <a:r>
              <a:rPr lang="en-CA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  Satisfaction </a:t>
            </a:r>
            <a:r>
              <a:rPr lang="en-CA" sz="1600" dirty="0" smtClean="0">
                <a:sym typeface="Wingdings" panose="05000000000000000000" pitchFamily="2" charset="2"/>
              </a:rPr>
              <a:t></a:t>
            </a:r>
            <a:endParaRPr lang="de-DE" sz="1600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The attributes in the </a:t>
            </a:r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upper-left quadrant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noProof="1">
                <a:latin typeface="Arial" panose="020B0604020202020204" pitchFamily="34" charset="0"/>
                <a:cs typeface="Arial" panose="020B0604020202020204" pitchFamily="34" charset="0"/>
              </a:rPr>
              <a:t>are deemed the </a:t>
            </a:r>
            <a:r>
              <a:rPr lang="en-US" sz="1100" b="1" noProof="1" smtClean="0">
                <a:solidFill>
                  <a:srgbClr val="003A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HIGHEST PRIORITY</a:t>
            </a:r>
            <a:r>
              <a:rPr lang="en-US" sz="1100" noProof="1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noProof="1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effort/resources should be focused on these because they represent the highest importance but have the relatively lowest level of satisfaction.</a:t>
            </a:r>
          </a:p>
        </p:txBody>
      </p:sp>
      <p:sp>
        <p:nvSpPr>
          <p:cNvPr id="21" name="Textfeld 23"/>
          <p:cNvSpPr txBox="1"/>
          <p:nvPr/>
        </p:nvSpPr>
        <p:spPr>
          <a:xfrm>
            <a:off x="4221197" y="1340859"/>
            <a:ext cx="3744000" cy="1584000"/>
          </a:xfrm>
          <a:prstGeom prst="rect">
            <a:avLst/>
          </a:prstGeom>
          <a:solidFill>
            <a:srgbClr val="B9CDE5"/>
          </a:solidFill>
          <a:ln w="3175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lIns="180000" tIns="108000" rIns="180000" bIns="0" rtlCol="0">
            <a:noAutofit/>
          </a:bodyPr>
          <a:lstStyle>
            <a:defPPr>
              <a:defRPr lang="en-US"/>
            </a:defPPr>
            <a:lvl1pPr algn="ctr" defTabSz="864017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spcAft>
                <a:spcPts val="700"/>
              </a:spcAft>
            </a:pPr>
            <a:r>
              <a:rPr lang="en-CA" dirty="0">
                <a:solidFill>
                  <a:schemeClr val="tx1"/>
                </a:solidFill>
              </a:rPr>
              <a:t>Importance </a:t>
            </a:r>
            <a:r>
              <a:rPr lang="en-CA" dirty="0" smtClean="0">
                <a:solidFill>
                  <a:schemeClr val="tx1"/>
                </a:solidFill>
                <a:sym typeface="Wingdings" panose="05000000000000000000" pitchFamily="2" charset="2"/>
              </a:rPr>
              <a:t>   </a:t>
            </a:r>
            <a:r>
              <a:rPr lang="en-CA" dirty="0">
                <a:solidFill>
                  <a:schemeClr val="tx1"/>
                </a:solidFill>
                <a:sym typeface="Wingdings" panose="05000000000000000000" pitchFamily="2" charset="2"/>
              </a:rPr>
              <a:t>Satisfaction </a:t>
            </a:r>
            <a:endParaRPr lang="de-DE" dirty="0">
              <a:solidFill>
                <a:schemeClr val="tx1"/>
              </a:solidFill>
            </a:endParaRPr>
          </a:p>
          <a:p>
            <a:r>
              <a:rPr lang="en-US" sz="1100" noProof="1">
                <a:solidFill>
                  <a:schemeClr val="tx1"/>
                </a:solidFill>
              </a:rPr>
              <a:t>The attributes in the upper-right corner can be considered the </a:t>
            </a:r>
            <a:r>
              <a:rPr lang="en-US" sz="1100" b="1" noProof="1">
                <a:solidFill>
                  <a:srgbClr val="003A8C"/>
                </a:solidFill>
              </a:rPr>
              <a:t>SECOND HIGHEST PRIORITY</a:t>
            </a:r>
            <a:r>
              <a:rPr lang="en-US" sz="1100" noProof="1" smtClean="0">
                <a:solidFill>
                  <a:schemeClr val="tx1"/>
                </a:solidFill>
              </a:rPr>
              <a:t>. </a:t>
            </a:r>
            <a:r>
              <a:rPr lang="en-US" sz="1100" noProof="1">
                <a:solidFill>
                  <a:schemeClr val="tx1"/>
                </a:solidFill>
              </a:rPr>
              <a:t>These attributes generate a relatively high level of satisfaction and they are of high importance. As such, effort/resources should be maintained to sustain the quality levels being delivered. </a:t>
            </a:r>
          </a:p>
        </p:txBody>
      </p:sp>
      <p:sp>
        <p:nvSpPr>
          <p:cNvPr id="22" name="Textfeld 23"/>
          <p:cNvSpPr txBox="1"/>
          <p:nvPr/>
        </p:nvSpPr>
        <p:spPr>
          <a:xfrm>
            <a:off x="418113" y="3002101"/>
            <a:ext cx="3744000" cy="1584000"/>
          </a:xfrm>
          <a:prstGeom prst="rect">
            <a:avLst/>
          </a:prstGeom>
          <a:solidFill>
            <a:srgbClr val="B9CDE5"/>
          </a:solidFill>
          <a:ln w="3175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lIns="180000" tIns="108000" rIns="180000" bIns="0" rtlCol="0">
            <a:noAutofit/>
          </a:bodyPr>
          <a:lstStyle>
            <a:defPPr>
              <a:defRPr lang="en-US"/>
            </a:defPPr>
            <a:lvl1pPr algn="ctr" defTabSz="864017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spcAft>
                <a:spcPts val="700"/>
              </a:spcAft>
            </a:pPr>
            <a:r>
              <a:rPr lang="en-CA" dirty="0">
                <a:solidFill>
                  <a:schemeClr val="tx1"/>
                </a:solidFill>
              </a:rPr>
              <a:t>Importance </a:t>
            </a:r>
            <a:r>
              <a:rPr lang="en-CA" dirty="0">
                <a:solidFill>
                  <a:schemeClr val="tx1"/>
                </a:solidFill>
                <a:sym typeface="Wingdings" panose="05000000000000000000" pitchFamily="2" charset="2"/>
              </a:rPr>
              <a:t></a:t>
            </a:r>
            <a:r>
              <a:rPr lang="en-CA" dirty="0" smtClean="0">
                <a:solidFill>
                  <a:schemeClr val="tx1"/>
                </a:solidFill>
                <a:sym typeface="Wingdings" panose="05000000000000000000" pitchFamily="2" charset="2"/>
              </a:rPr>
              <a:t>   </a:t>
            </a:r>
            <a:r>
              <a:rPr lang="en-CA" dirty="0">
                <a:solidFill>
                  <a:schemeClr val="tx1"/>
                </a:solidFill>
                <a:sym typeface="Wingdings" panose="05000000000000000000" pitchFamily="2" charset="2"/>
              </a:rPr>
              <a:t>Satisfaction </a:t>
            </a:r>
            <a:endParaRPr lang="de-DE" dirty="0">
              <a:solidFill>
                <a:schemeClr val="tx1"/>
              </a:solidFill>
            </a:endParaRPr>
          </a:p>
          <a:p>
            <a:r>
              <a:rPr lang="en-US" sz="1100" noProof="1">
                <a:solidFill>
                  <a:schemeClr val="tx1"/>
                </a:solidFill>
              </a:rPr>
              <a:t>The attributes in the </a:t>
            </a:r>
            <a:r>
              <a:rPr lang="en-US" sz="1100" b="1" noProof="1">
                <a:solidFill>
                  <a:schemeClr val="tx1"/>
                </a:solidFill>
              </a:rPr>
              <a:t>lower-left quadrant</a:t>
            </a:r>
            <a:r>
              <a:rPr lang="en-US" sz="1100" noProof="1">
                <a:solidFill>
                  <a:schemeClr val="tx1"/>
                </a:solidFill>
              </a:rPr>
              <a:t> are considered the </a:t>
            </a:r>
            <a:r>
              <a:rPr lang="en-US" sz="1100" b="1" noProof="1">
                <a:solidFill>
                  <a:srgbClr val="003A8C"/>
                </a:solidFill>
              </a:rPr>
              <a:t>LOWEST </a:t>
            </a:r>
            <a:r>
              <a:rPr lang="en-US" sz="1100" b="1" noProof="1" smtClean="0">
                <a:solidFill>
                  <a:srgbClr val="003A8C"/>
                </a:solidFill>
              </a:rPr>
              <a:t>PRIORITY</a:t>
            </a:r>
            <a:r>
              <a:rPr lang="en-US" sz="1100" noProof="1" smtClean="0">
                <a:solidFill>
                  <a:schemeClr val="tx1"/>
                </a:solidFill>
              </a:rPr>
              <a:t>. </a:t>
            </a:r>
            <a:r>
              <a:rPr lang="en-US" sz="1100" noProof="1">
                <a:solidFill>
                  <a:schemeClr val="tx1"/>
                </a:solidFill>
              </a:rPr>
              <a:t>Despite generating relatively lower satisfaction, </a:t>
            </a:r>
            <a:r>
              <a:rPr lang="en-CA" sz="1100" dirty="0">
                <a:solidFill>
                  <a:schemeClr val="tx1"/>
                </a:solidFill>
              </a:rPr>
              <a:t>these service attributes may warrant reduced effort/resources </a:t>
            </a:r>
            <a:r>
              <a:rPr lang="en-US" sz="1100" noProof="1">
                <a:solidFill>
                  <a:schemeClr val="tx1"/>
                </a:solidFill>
              </a:rPr>
              <a:t>because </a:t>
            </a:r>
            <a:r>
              <a:rPr lang="en-CA" sz="1100" dirty="0">
                <a:solidFill>
                  <a:schemeClr val="tx1"/>
                </a:solidFill>
              </a:rPr>
              <a:t>these service attributes are less important.</a:t>
            </a:r>
            <a:endParaRPr lang="en-US" sz="1100" noProof="1">
              <a:solidFill>
                <a:schemeClr val="tx1"/>
              </a:solidFill>
            </a:endParaRPr>
          </a:p>
        </p:txBody>
      </p:sp>
      <p:sp>
        <p:nvSpPr>
          <p:cNvPr id="23" name="Textfeld 23"/>
          <p:cNvSpPr txBox="1"/>
          <p:nvPr/>
        </p:nvSpPr>
        <p:spPr>
          <a:xfrm>
            <a:off x="4221197" y="3002101"/>
            <a:ext cx="3744000" cy="1584000"/>
          </a:xfrm>
          <a:prstGeom prst="rect">
            <a:avLst/>
          </a:prstGeom>
          <a:solidFill>
            <a:srgbClr val="B9CDE5"/>
          </a:solidFill>
          <a:ln w="3175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lIns="180000" tIns="108000" rIns="180000" bIns="0" rtlCol="0">
            <a:noAutofit/>
          </a:bodyPr>
          <a:lstStyle>
            <a:defPPr>
              <a:defRPr lang="en-US"/>
            </a:defPPr>
            <a:lvl1pPr algn="ctr" defTabSz="864017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spcAft>
                <a:spcPts val="700"/>
              </a:spcAft>
            </a:pPr>
            <a:r>
              <a:rPr lang="en-CA" dirty="0" smtClean="0">
                <a:solidFill>
                  <a:schemeClr val="tx1"/>
                </a:solidFill>
              </a:rPr>
              <a:t>Importance </a:t>
            </a:r>
            <a:r>
              <a:rPr lang="en-CA" dirty="0">
                <a:solidFill>
                  <a:schemeClr val="tx1"/>
                </a:solidFill>
                <a:sym typeface="Wingdings" panose="05000000000000000000" pitchFamily="2" charset="2"/>
              </a:rPr>
              <a:t></a:t>
            </a:r>
            <a:r>
              <a:rPr lang="en-CA" dirty="0" smtClean="0">
                <a:solidFill>
                  <a:schemeClr val="tx1"/>
                </a:solidFill>
                <a:sym typeface="Wingdings" panose="05000000000000000000" pitchFamily="2" charset="2"/>
              </a:rPr>
              <a:t>   Satisfaction </a:t>
            </a:r>
            <a:r>
              <a:rPr lang="en-CA" dirty="0">
                <a:solidFill>
                  <a:schemeClr val="tx1"/>
                </a:solidFill>
                <a:sym typeface="Wingdings" panose="05000000000000000000" pitchFamily="2" charset="2"/>
              </a:rPr>
              <a:t></a:t>
            </a:r>
            <a:endParaRPr lang="en-CA" dirty="0" smtClean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r>
              <a:rPr lang="en-US" sz="1100" noProof="1" smtClean="0">
                <a:solidFill>
                  <a:schemeClr val="tx1"/>
                </a:solidFill>
              </a:rPr>
              <a:t>The </a:t>
            </a:r>
            <a:r>
              <a:rPr lang="en-US" sz="1100" noProof="1">
                <a:solidFill>
                  <a:schemeClr val="tx1"/>
                </a:solidFill>
              </a:rPr>
              <a:t>attributes in the </a:t>
            </a:r>
            <a:r>
              <a:rPr lang="en-US" sz="1100" b="1" noProof="1">
                <a:solidFill>
                  <a:schemeClr val="tx1"/>
                </a:solidFill>
              </a:rPr>
              <a:t>lower right quadrant</a:t>
            </a:r>
            <a:r>
              <a:rPr lang="en-US" sz="1100" noProof="1">
                <a:solidFill>
                  <a:schemeClr val="tx1"/>
                </a:solidFill>
              </a:rPr>
              <a:t> are of a </a:t>
            </a:r>
            <a:r>
              <a:rPr lang="en-US" sz="1100" b="1" noProof="1">
                <a:solidFill>
                  <a:srgbClr val="003A8C"/>
                </a:solidFill>
              </a:rPr>
              <a:t>LOWER </a:t>
            </a:r>
            <a:r>
              <a:rPr lang="en-US" sz="1100" b="1" noProof="1" smtClean="0">
                <a:solidFill>
                  <a:srgbClr val="003A8C"/>
                </a:solidFill>
              </a:rPr>
              <a:t>PRIORITY</a:t>
            </a:r>
            <a:r>
              <a:rPr lang="en-US" sz="1100" b="1" noProof="1" smtClean="0">
                <a:solidFill>
                  <a:schemeClr val="tx1"/>
                </a:solidFill>
              </a:rPr>
              <a:t> </a:t>
            </a:r>
            <a:r>
              <a:rPr lang="en-US" sz="1100" noProof="1">
                <a:solidFill>
                  <a:schemeClr val="tx1"/>
                </a:solidFill>
              </a:rPr>
              <a:t>because these attributes generate relatively high satisfaction but are somewhat less important. Effort/resources dedicated to these attributes may prove more useful if applied to more important attributes where satisfaction is a concern.</a:t>
            </a:r>
            <a:endParaRPr lang="de-DE" sz="1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185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oup 58"/>
          <p:cNvGrpSpPr/>
          <p:nvPr/>
        </p:nvGrpSpPr>
        <p:grpSpPr>
          <a:xfrm>
            <a:off x="7530054" y="1331295"/>
            <a:ext cx="1712554" cy="4647426"/>
            <a:chOff x="7125714" y="1056975"/>
            <a:chExt cx="1712554" cy="4647426"/>
          </a:xfrm>
        </p:grpSpPr>
        <p:sp>
          <p:nvSpPr>
            <p:cNvPr id="60" name="TextBox 59"/>
            <p:cNvSpPr txBox="1"/>
            <p:nvPr/>
          </p:nvSpPr>
          <p:spPr>
            <a:xfrm>
              <a:off x="7196472" y="1056975"/>
              <a:ext cx="1641796" cy="46474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u="sng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Access</a:t>
              </a:r>
            </a:p>
            <a:p>
              <a:r>
                <a:rPr lang="en-US" sz="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A. Ground </a:t>
              </a:r>
              <a:r>
                <a:rPr lang="en-US" sz="800" dirty="0">
                  <a:latin typeface="Arial" panose="020B0604020202020204" pitchFamily="34" charset="0"/>
                  <a:cs typeface="Arial" panose="020B0604020202020204" pitchFamily="34" charset="0"/>
                </a:rPr>
                <a:t>transportation</a:t>
              </a:r>
            </a:p>
            <a:p>
              <a:r>
                <a:rPr lang="en-US" sz="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B. Parking</a:t>
              </a:r>
              <a:endParaRPr lang="en-US" sz="8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C. VFM</a:t>
              </a:r>
              <a:r>
                <a:rPr lang="en-US" sz="800" dirty="0">
                  <a:latin typeface="Arial" panose="020B0604020202020204" pitchFamily="34" charset="0"/>
                  <a:cs typeface="Arial" panose="020B0604020202020204" pitchFamily="34" charset="0"/>
                </a:rPr>
                <a:t>: parking facilities</a:t>
              </a:r>
            </a:p>
            <a:p>
              <a:r>
                <a:rPr lang="en-US" sz="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D. Baggage carts/trolleys</a:t>
              </a:r>
            </a:p>
            <a:p>
              <a:r>
                <a:rPr lang="en-US" sz="800" b="1" u="sng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Check-in</a:t>
              </a:r>
              <a:endParaRPr lang="en-US" sz="800" b="1" u="sng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E. Check-in </a:t>
              </a:r>
              <a:r>
                <a:rPr lang="en-US" sz="800" dirty="0">
                  <a:latin typeface="Arial" panose="020B0604020202020204" pitchFamily="34" charset="0"/>
                  <a:cs typeface="Arial" panose="020B0604020202020204" pitchFamily="34" charset="0"/>
                </a:rPr>
                <a:t>waiting time</a:t>
              </a:r>
            </a:p>
            <a:p>
              <a:r>
                <a:rPr lang="en-US" sz="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F. Efficiency </a:t>
              </a:r>
              <a:r>
                <a:rPr lang="en-US" sz="800" dirty="0">
                  <a:latin typeface="Arial" panose="020B0604020202020204" pitchFamily="34" charset="0"/>
                  <a:cs typeface="Arial" panose="020B0604020202020204" pitchFamily="34" charset="0"/>
                </a:rPr>
                <a:t>of staff</a:t>
              </a:r>
            </a:p>
            <a:p>
              <a:r>
                <a:rPr lang="en-US" sz="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G. Courtesy </a:t>
              </a:r>
              <a:r>
                <a:rPr lang="en-US" sz="800" dirty="0">
                  <a:latin typeface="Arial" panose="020B0604020202020204" pitchFamily="34" charset="0"/>
                  <a:cs typeface="Arial" panose="020B0604020202020204" pitchFamily="34" charset="0"/>
                </a:rPr>
                <a:t>of check-in </a:t>
              </a:r>
              <a:r>
                <a:rPr lang="en-US" sz="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staff</a:t>
              </a:r>
            </a:p>
            <a:p>
              <a:r>
                <a:rPr lang="en-US" sz="800" b="1" u="sng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Passport/ID Inspection</a:t>
              </a:r>
              <a:endParaRPr lang="en-US" sz="800" b="1" u="sng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H. Inspection </a:t>
              </a:r>
              <a:r>
                <a:rPr lang="en-US" sz="800" dirty="0">
                  <a:latin typeface="Arial" panose="020B0604020202020204" pitchFamily="34" charset="0"/>
                  <a:cs typeface="Arial" panose="020B0604020202020204" pitchFamily="34" charset="0"/>
                </a:rPr>
                <a:t>waiting time</a:t>
              </a:r>
            </a:p>
            <a:p>
              <a:r>
                <a:rPr lang="en-US" sz="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I. Courtesy </a:t>
              </a:r>
              <a:r>
                <a:rPr lang="en-US" sz="800" dirty="0">
                  <a:latin typeface="Arial" panose="020B0604020202020204" pitchFamily="34" charset="0"/>
                  <a:cs typeface="Arial" panose="020B0604020202020204" pitchFamily="34" charset="0"/>
                </a:rPr>
                <a:t>of inspection </a:t>
              </a:r>
              <a:r>
                <a:rPr lang="en-US" sz="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staff</a:t>
              </a:r>
            </a:p>
            <a:p>
              <a:r>
                <a:rPr lang="en-US" sz="800" b="1" u="sng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Security</a:t>
              </a:r>
              <a:endParaRPr lang="en-US" sz="800" b="1" u="sng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J. Courtesy </a:t>
              </a:r>
              <a:r>
                <a:rPr lang="en-US" sz="800" dirty="0">
                  <a:latin typeface="Arial" panose="020B0604020202020204" pitchFamily="34" charset="0"/>
                  <a:cs typeface="Arial" panose="020B0604020202020204" pitchFamily="34" charset="0"/>
                </a:rPr>
                <a:t>of security staff</a:t>
              </a:r>
            </a:p>
            <a:p>
              <a:r>
                <a:rPr lang="en-US" sz="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K. Thoroughness</a:t>
              </a:r>
              <a:endParaRPr lang="en-US" sz="8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L. Security </a:t>
              </a:r>
              <a:r>
                <a:rPr lang="en-US" sz="800" dirty="0">
                  <a:latin typeface="Arial" panose="020B0604020202020204" pitchFamily="34" charset="0"/>
                  <a:cs typeface="Arial" panose="020B0604020202020204" pitchFamily="34" charset="0"/>
                </a:rPr>
                <a:t>waiting time</a:t>
              </a:r>
            </a:p>
            <a:p>
              <a:r>
                <a:rPr lang="en-US" sz="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M. Safe/secure feeling</a:t>
              </a:r>
            </a:p>
            <a:p>
              <a:r>
                <a:rPr lang="en-US" sz="800" b="1" u="sng" dirty="0" smtClean="0">
                  <a:latin typeface="Arial" panose="020B0604020202020204" pitchFamily="34" charset="0"/>
                  <a:cs typeface="Arial" panose="020B0604020202020204" pitchFamily="34" charset="0"/>
                </a:rPr>
                <a:t>Finding Way</a:t>
              </a:r>
              <a:endParaRPr lang="en-US" sz="800" b="1" u="sng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N. Ease </a:t>
              </a:r>
              <a:r>
                <a:rPr lang="en-US" sz="800" dirty="0">
                  <a:latin typeface="Arial" panose="020B0604020202020204" pitchFamily="34" charset="0"/>
                  <a:cs typeface="Arial" panose="020B0604020202020204" pitchFamily="34" charset="0"/>
                </a:rPr>
                <a:t>of finding way</a:t>
              </a:r>
            </a:p>
            <a:p>
              <a:r>
                <a:rPr lang="en-US" sz="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O. Flight </a:t>
              </a:r>
              <a:r>
                <a:rPr lang="en-US" sz="800" dirty="0">
                  <a:latin typeface="Arial" panose="020B0604020202020204" pitchFamily="34" charset="0"/>
                  <a:cs typeface="Arial" panose="020B0604020202020204" pitchFamily="34" charset="0"/>
                </a:rPr>
                <a:t>info screens</a:t>
              </a:r>
            </a:p>
            <a:p>
              <a:r>
                <a:rPr lang="en-US" sz="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P. Walking </a:t>
              </a:r>
              <a:r>
                <a:rPr lang="en-US" sz="800" dirty="0">
                  <a:latin typeface="Arial" panose="020B0604020202020204" pitchFamily="34" charset="0"/>
                  <a:cs typeface="Arial" panose="020B0604020202020204" pitchFamily="34" charset="0"/>
                </a:rPr>
                <a:t>distance</a:t>
              </a:r>
            </a:p>
            <a:p>
              <a:r>
                <a:rPr lang="en-US" sz="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Q. Ease </a:t>
              </a:r>
              <a:r>
                <a:rPr lang="en-US" sz="800" dirty="0">
                  <a:latin typeface="Arial" panose="020B0604020202020204" pitchFamily="34" charset="0"/>
                  <a:cs typeface="Arial" panose="020B0604020202020204" pitchFamily="34" charset="0"/>
                </a:rPr>
                <a:t>of </a:t>
              </a:r>
              <a:r>
                <a:rPr lang="en-US" sz="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connections</a:t>
              </a:r>
            </a:p>
            <a:p>
              <a:r>
                <a:rPr lang="en-US" sz="800" b="1" u="sng" dirty="0" smtClean="0">
                  <a:latin typeface="Arial" panose="020B0604020202020204" pitchFamily="34" charset="0"/>
                  <a:cs typeface="Arial" panose="020B0604020202020204" pitchFamily="34" charset="0"/>
                </a:rPr>
                <a:t>Facilities</a:t>
              </a:r>
              <a:endParaRPr lang="en-US" sz="800" b="1" u="sng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R. Courtesy </a:t>
              </a:r>
              <a:r>
                <a:rPr lang="en-US" sz="800" dirty="0">
                  <a:latin typeface="Arial" panose="020B0604020202020204" pitchFamily="34" charset="0"/>
                  <a:cs typeface="Arial" panose="020B0604020202020204" pitchFamily="34" charset="0"/>
                </a:rPr>
                <a:t>of airport staff</a:t>
              </a:r>
            </a:p>
            <a:p>
              <a:r>
                <a:rPr lang="en-US" sz="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S. Eating </a:t>
              </a:r>
              <a:r>
                <a:rPr lang="en-US" sz="800" dirty="0">
                  <a:latin typeface="Arial" panose="020B0604020202020204" pitchFamily="34" charset="0"/>
                  <a:cs typeface="Arial" panose="020B0604020202020204" pitchFamily="34" charset="0"/>
                </a:rPr>
                <a:t>facilities</a:t>
              </a:r>
            </a:p>
            <a:p>
              <a:r>
                <a:rPr lang="en-US" sz="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T. VFM</a:t>
              </a:r>
              <a:r>
                <a:rPr lang="en-US" sz="800" dirty="0">
                  <a:latin typeface="Arial" panose="020B0604020202020204" pitchFamily="34" charset="0"/>
                  <a:cs typeface="Arial" panose="020B0604020202020204" pitchFamily="34" charset="0"/>
                </a:rPr>
                <a:t>: Eating facilities</a:t>
              </a:r>
            </a:p>
            <a:p>
              <a:r>
                <a:rPr lang="en-US" sz="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U. Bank/ATM/exchange</a:t>
              </a:r>
              <a:endParaRPr lang="en-US" sz="8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V. Shopping </a:t>
              </a:r>
              <a:r>
                <a:rPr lang="en-US" sz="800" dirty="0">
                  <a:latin typeface="Arial" panose="020B0604020202020204" pitchFamily="34" charset="0"/>
                  <a:cs typeface="Arial" panose="020B0604020202020204" pitchFamily="34" charset="0"/>
                </a:rPr>
                <a:t>facilities</a:t>
              </a:r>
            </a:p>
            <a:p>
              <a:r>
                <a:rPr lang="en-US" sz="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W. VFM</a:t>
              </a:r>
              <a:r>
                <a:rPr lang="en-US" sz="800" dirty="0">
                  <a:latin typeface="Arial" panose="020B0604020202020204" pitchFamily="34" charset="0"/>
                  <a:cs typeface="Arial" panose="020B0604020202020204" pitchFamily="34" charset="0"/>
                </a:rPr>
                <a:t>: Shopping facilities</a:t>
              </a:r>
            </a:p>
            <a:p>
              <a:r>
                <a:rPr lang="en-US" sz="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X. Internet</a:t>
              </a:r>
              <a:endParaRPr lang="en-US" sz="8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Y. Lounges</a:t>
              </a:r>
              <a:endParaRPr lang="en-US" sz="8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Z. Availability </a:t>
              </a:r>
              <a:r>
                <a:rPr lang="en-US" sz="800" dirty="0">
                  <a:latin typeface="Arial" panose="020B0604020202020204" pitchFamily="34" charset="0"/>
                  <a:cs typeface="Arial" panose="020B0604020202020204" pitchFamily="34" charset="0"/>
                </a:rPr>
                <a:t>of washrooms</a:t>
              </a:r>
            </a:p>
            <a:p>
              <a:r>
                <a:rPr lang="en-US" sz="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AA. Cleanliness </a:t>
              </a:r>
              <a:r>
                <a:rPr lang="en-US" sz="800" dirty="0">
                  <a:latin typeface="Arial" panose="020B0604020202020204" pitchFamily="34" charset="0"/>
                  <a:cs typeface="Arial" panose="020B0604020202020204" pitchFamily="34" charset="0"/>
                </a:rPr>
                <a:t>of </a:t>
              </a:r>
              <a:r>
                <a:rPr lang="en-US" sz="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washrooms</a:t>
              </a:r>
            </a:p>
            <a:p>
              <a:r>
                <a:rPr lang="en-US" sz="800" dirty="0">
                  <a:latin typeface="Arial" panose="020B0604020202020204" pitchFamily="34" charset="0"/>
                  <a:cs typeface="Arial" panose="020B0604020202020204" pitchFamily="34" charset="0"/>
                </a:rPr>
                <a:t>BB. Comfort of </a:t>
              </a:r>
              <a:r>
                <a:rPr lang="en-US" sz="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waiting </a:t>
              </a:r>
              <a:r>
                <a:rPr lang="en-US" sz="800" dirty="0">
                  <a:latin typeface="Arial" panose="020B0604020202020204" pitchFamily="34" charset="0"/>
                  <a:cs typeface="Arial" panose="020B0604020202020204" pitchFamily="34" charset="0"/>
                </a:rPr>
                <a:t>areas</a:t>
              </a:r>
            </a:p>
            <a:p>
              <a:r>
                <a:rPr lang="en-US" sz="800" b="1" u="sng" dirty="0" smtClean="0">
                  <a:latin typeface="Arial" panose="020B0604020202020204" pitchFamily="34" charset="0"/>
                  <a:cs typeface="Arial" panose="020B0604020202020204" pitchFamily="34" charset="0"/>
                </a:rPr>
                <a:t>Environment</a:t>
              </a:r>
            </a:p>
            <a:p>
              <a:r>
                <a:rPr lang="en-US" sz="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CC. Terminal </a:t>
              </a:r>
              <a:r>
                <a:rPr lang="en-US" sz="800" dirty="0">
                  <a:latin typeface="Arial" panose="020B0604020202020204" pitchFamily="34" charset="0"/>
                  <a:cs typeface="Arial" panose="020B0604020202020204" pitchFamily="34" charset="0"/>
                </a:rPr>
                <a:t>cleanliness</a:t>
              </a:r>
            </a:p>
            <a:p>
              <a:r>
                <a:rPr lang="en-US" sz="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DD. Ambience</a:t>
              </a:r>
            </a:p>
          </p:txBody>
        </p:sp>
        <p:sp>
          <p:nvSpPr>
            <p:cNvPr id="61" name="Oval 60"/>
            <p:cNvSpPr>
              <a:spLocks noChangeAspect="1"/>
            </p:cNvSpPr>
            <p:nvPr/>
          </p:nvSpPr>
          <p:spPr>
            <a:xfrm>
              <a:off x="7152946" y="1125179"/>
              <a:ext cx="91440" cy="9144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Rectangle 61"/>
            <p:cNvSpPr>
              <a:spLocks noChangeAspect="1"/>
            </p:cNvSpPr>
            <p:nvPr/>
          </p:nvSpPr>
          <p:spPr>
            <a:xfrm>
              <a:off x="7152946" y="1731320"/>
              <a:ext cx="91440" cy="9144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Isosceles Triangle 62"/>
            <p:cNvSpPr>
              <a:spLocks noChangeAspect="1"/>
            </p:cNvSpPr>
            <p:nvPr/>
          </p:nvSpPr>
          <p:spPr>
            <a:xfrm>
              <a:off x="7154100" y="3805763"/>
              <a:ext cx="91440" cy="91440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Rectangle 63"/>
            <p:cNvSpPr>
              <a:spLocks noChangeAspect="1"/>
            </p:cNvSpPr>
            <p:nvPr/>
          </p:nvSpPr>
          <p:spPr>
            <a:xfrm rot="18900000">
              <a:off x="7168275" y="2602410"/>
              <a:ext cx="64008" cy="64008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Cross 64"/>
            <p:cNvSpPr>
              <a:spLocks noChangeAspect="1"/>
            </p:cNvSpPr>
            <p:nvPr/>
          </p:nvSpPr>
          <p:spPr>
            <a:xfrm>
              <a:off x="7156555" y="3195904"/>
              <a:ext cx="88985" cy="88985"/>
            </a:xfrm>
            <a:prstGeom prst="plus">
              <a:avLst>
                <a:gd name="adj" fmla="val 33027"/>
              </a:avLst>
            </a:prstGeom>
            <a:solidFill>
              <a:srgbClr val="F53DC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7125714" y="2234538"/>
              <a:ext cx="141515" cy="57150"/>
            </a:xfrm>
            <a:prstGeom prst="rect">
              <a:avLst/>
            </a:prstGeom>
            <a:solidFill>
              <a:srgbClr val="9933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67" name="Cross 66"/>
            <p:cNvSpPr>
              <a:spLocks noChangeAspect="1"/>
            </p:cNvSpPr>
            <p:nvPr/>
          </p:nvSpPr>
          <p:spPr>
            <a:xfrm rot="18900000">
              <a:off x="7156555" y="5270938"/>
              <a:ext cx="88985" cy="88985"/>
            </a:xfrm>
            <a:prstGeom prst="plus">
              <a:avLst>
                <a:gd name="adj" fmla="val 33027"/>
              </a:avLst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3DAD56E-802A-2646-A8DB-6610A51D0FC3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33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2017 ACI</a:t>
            </a:r>
            <a:endParaRPr lang="en-US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Average box"/>
          <p:cNvSpPr txBox="1"/>
          <p:nvPr/>
        </p:nvSpPr>
        <p:spPr>
          <a:xfrm>
            <a:off x="5013587" y="1173131"/>
            <a:ext cx="320040" cy="195503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ot"/>
          </a:ln>
        </p:spPr>
        <p:txBody>
          <a:bodyPr wrap="square" lIns="45720" rIns="45720" rtlCol="0">
            <a:spAutoFit/>
          </a:bodyPr>
          <a:lstStyle/>
          <a:p>
            <a:pPr algn="ctr">
              <a:lnSpc>
                <a:spcPts val="800"/>
              </a:lnSpc>
              <a:defRPr/>
            </a:pPr>
            <a:r>
              <a:rPr lang="en-US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3.93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altLang="en-US" dirty="0"/>
              <a:t>ATL</a:t>
            </a:r>
            <a:r>
              <a:rPr lang="en-US" altLang="en-US" dirty="0" smtClean="0"/>
              <a:t> – </a:t>
            </a:r>
            <a:r>
              <a:rPr lang="en-US" altLang="en-US" dirty="0"/>
              <a:t>Satisfaction Matrix</a:t>
            </a:r>
            <a:br>
              <a:rPr lang="en-US" altLang="en-US" dirty="0"/>
            </a:br>
            <a:r>
              <a:rPr lang="en-US" dirty="0"/>
              <a:t>Satisfaction vs. </a:t>
            </a:r>
            <a:r>
              <a:rPr lang="en-US"/>
              <a:t>Stated </a:t>
            </a:r>
            <a:r>
              <a:rPr lang="en-US" smtClean="0"/>
              <a:t>Importance</a:t>
            </a:r>
            <a:endParaRPr lang="en-US" dirty="0"/>
          </a:p>
        </p:txBody>
      </p:sp>
      <p:graphicFrame>
        <p:nvGraphicFramePr>
          <p:cNvPr id="54" name="Chart 53"/>
          <p:cNvGraphicFramePr/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90970898"/>
              </p:ext>
            </p:extLst>
          </p:nvPr>
        </p:nvGraphicFramePr>
        <p:xfrm>
          <a:off x="45719" y="1230469"/>
          <a:ext cx="7365493" cy="48398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8" name="Average box 2"/>
          <p:cNvSpPr txBox="1"/>
          <p:nvPr/>
        </p:nvSpPr>
        <p:spPr>
          <a:xfrm>
            <a:off x="7251192" y="4238529"/>
            <a:ext cx="320040" cy="195503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ot"/>
          </a:ln>
        </p:spPr>
        <p:txBody>
          <a:bodyPr wrap="square" lIns="45720" rIns="45720" rtlCol="0">
            <a:spAutoFit/>
          </a:bodyPr>
          <a:lstStyle/>
          <a:p>
            <a:pPr algn="ctr">
              <a:lnSpc>
                <a:spcPts val="800"/>
              </a:lnSpc>
              <a:defRPr/>
            </a:pPr>
            <a:r>
              <a:rPr lang="en-US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9.3</a:t>
            </a:r>
          </a:p>
        </p:txBody>
      </p:sp>
      <p:grpSp>
        <p:nvGrpSpPr>
          <p:cNvPr id="11" name="Horizontal Line"/>
          <p:cNvGrpSpPr/>
          <p:nvPr/>
        </p:nvGrpSpPr>
        <p:grpSpPr>
          <a:xfrm>
            <a:off x="561377" y="4225829"/>
            <a:ext cx="6680494" cy="217715"/>
            <a:chOff x="561377" y="5091614"/>
            <a:chExt cx="6680494" cy="217715"/>
          </a:xfrm>
        </p:grpSpPr>
        <p:cxnSp>
          <p:nvCxnSpPr>
            <p:cNvPr id="29" name="Horizontal Line"/>
            <p:cNvCxnSpPr/>
            <p:nvPr/>
          </p:nvCxnSpPr>
          <p:spPr>
            <a:xfrm>
              <a:off x="561377" y="5200471"/>
              <a:ext cx="6675120" cy="332"/>
            </a:xfrm>
            <a:prstGeom prst="line">
              <a:avLst/>
            </a:prstGeom>
            <a:ln w="19050">
              <a:solidFill>
                <a:schemeClr val="tx1"/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Isosceles Triangle 29"/>
            <p:cNvSpPr/>
            <p:nvPr/>
          </p:nvSpPr>
          <p:spPr>
            <a:xfrm rot="5400000" flipV="1">
              <a:off x="7091536" y="5158994"/>
              <a:ext cx="217715" cy="82955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6235943" y="153962"/>
            <a:ext cx="825563" cy="688256"/>
            <a:chOff x="6166885" y="5743877"/>
            <a:chExt cx="825563" cy="688256"/>
          </a:xfrm>
        </p:grpSpPr>
        <p:sp>
          <p:nvSpPr>
            <p:cNvPr id="71" name="Rounded Rectangle 70"/>
            <p:cNvSpPr>
              <a:spLocks noChangeAspect="1"/>
            </p:cNvSpPr>
            <p:nvPr/>
          </p:nvSpPr>
          <p:spPr>
            <a:xfrm>
              <a:off x="6166885" y="5806377"/>
              <a:ext cx="820800" cy="620993"/>
            </a:xfrm>
            <a:prstGeom prst="roundRect">
              <a:avLst>
                <a:gd name="adj" fmla="val 9542"/>
              </a:avLst>
            </a:prstGeom>
            <a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CA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6173196" y="5743877"/>
              <a:ext cx="819252" cy="688256"/>
            </a:xfrm>
            <a:prstGeom prst="rect">
              <a:avLst/>
            </a:prstGeom>
            <a:noFill/>
          </p:spPr>
          <p:txBody>
            <a:bodyPr wrap="square" lIns="36000" tIns="72000" rIns="36000" bIns="0" rtlCol="0">
              <a:spAutoFit/>
            </a:bodyPr>
            <a:lstStyle/>
            <a:p>
              <a:pPr algn="ctr"/>
              <a:r>
                <a:rPr lang="en-CA" sz="11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Stated</a:t>
              </a:r>
              <a:endParaRPr lang="en-CA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CA" sz="900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CA" sz="9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CA" sz="10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Importance</a:t>
              </a:r>
              <a:endParaRPr lang="en-CA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" name="Vertical Line"/>
          <p:cNvGrpSpPr/>
          <p:nvPr/>
        </p:nvGrpSpPr>
        <p:grpSpPr>
          <a:xfrm>
            <a:off x="5064387" y="1373293"/>
            <a:ext cx="217715" cy="4154150"/>
            <a:chOff x="5024482" y="1373293"/>
            <a:chExt cx="217715" cy="4154150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132213" y="1412643"/>
              <a:ext cx="20187" cy="4114800"/>
            </a:xfrm>
            <a:prstGeom prst="line">
              <a:avLst/>
            </a:prstGeom>
            <a:ln w="19050">
              <a:solidFill>
                <a:schemeClr val="tx1"/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Isosceles Triangle 40"/>
            <p:cNvSpPr/>
            <p:nvPr/>
          </p:nvSpPr>
          <p:spPr>
            <a:xfrm flipV="1">
              <a:off x="5024482" y="1373293"/>
              <a:ext cx="217715" cy="85119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3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3869670" y="6546961"/>
            <a:ext cx="2895600" cy="324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prstClr val="white"/>
                </a:solidFill>
              </a:rPr>
              <a:t>ATL </a:t>
            </a:r>
            <a:r>
              <a:rPr lang="en-US" dirty="0">
                <a:solidFill>
                  <a:prstClr val="white"/>
                </a:solidFill>
              </a:rPr>
              <a:t>– </a:t>
            </a:r>
            <a:r>
              <a:rPr lang="en-US" dirty="0" smtClean="0">
                <a:solidFill>
                  <a:prstClr val="white"/>
                </a:solidFill>
              </a:rPr>
              <a:t>Annual Satisfaction Assessment – 2016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4" name="Text Box 3"/>
          <p:cNvSpPr txBox="1">
            <a:spLocks noChangeArrowheads="1"/>
          </p:cNvSpPr>
          <p:nvPr/>
        </p:nvSpPr>
        <p:spPr bwMode="auto">
          <a:xfrm>
            <a:off x="529293" y="1120368"/>
            <a:ext cx="1882140" cy="166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576" tIns="27432" rIns="0" bIns="0" anchor="t" upright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defRPr sz="1000"/>
            </a:pPr>
            <a:r>
              <a:rPr lang="en-US" sz="900" b="1" dirty="0" smtClean="0">
                <a:solidFill>
                  <a:srgbClr val="333333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Highest priority</a:t>
            </a:r>
            <a:endParaRPr lang="en-US" sz="900" dirty="0">
              <a:solidFill>
                <a:srgbClr val="333333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 Box 3"/>
          <p:cNvSpPr txBox="1">
            <a:spLocks noChangeArrowheads="1"/>
          </p:cNvSpPr>
          <p:nvPr/>
        </p:nvSpPr>
        <p:spPr bwMode="auto">
          <a:xfrm>
            <a:off x="5352802" y="1120368"/>
            <a:ext cx="1882140" cy="166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576" tIns="27432" rIns="0" bIns="0" anchor="t" upright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>
              <a:defRPr sz="1000"/>
            </a:pPr>
            <a:r>
              <a:rPr lang="en-US" sz="900" b="1" dirty="0" smtClean="0">
                <a:solidFill>
                  <a:srgbClr val="333333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Second highest priority</a:t>
            </a:r>
            <a:endParaRPr lang="en-US" sz="900" dirty="0">
              <a:solidFill>
                <a:srgbClr val="333333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 Box 3"/>
          <p:cNvSpPr txBox="1">
            <a:spLocks noChangeArrowheads="1"/>
          </p:cNvSpPr>
          <p:nvPr/>
        </p:nvSpPr>
        <p:spPr bwMode="auto">
          <a:xfrm>
            <a:off x="529293" y="5676744"/>
            <a:ext cx="1882140" cy="166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576" tIns="27432" rIns="0" bIns="0" anchor="t" upright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defRPr sz="1000"/>
            </a:pPr>
            <a:r>
              <a:rPr lang="en-US" sz="900" b="1" dirty="0" smtClean="0">
                <a:solidFill>
                  <a:srgbClr val="333333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Lowest priority</a:t>
            </a:r>
            <a:endParaRPr lang="en-US" sz="900" dirty="0">
              <a:solidFill>
                <a:srgbClr val="333333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 Box 3"/>
          <p:cNvSpPr txBox="1">
            <a:spLocks noChangeArrowheads="1"/>
          </p:cNvSpPr>
          <p:nvPr/>
        </p:nvSpPr>
        <p:spPr bwMode="auto">
          <a:xfrm>
            <a:off x="5352802" y="5676744"/>
            <a:ext cx="1882140" cy="166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576" tIns="27432" rIns="0" bIns="0" anchor="t" upright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>
              <a:defRPr sz="1000"/>
            </a:pPr>
            <a:r>
              <a:rPr lang="en-US" sz="900" b="1" dirty="0" smtClean="0">
                <a:solidFill>
                  <a:srgbClr val="333333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Lower priority</a:t>
            </a:r>
            <a:endParaRPr lang="en-US" sz="900" dirty="0">
              <a:solidFill>
                <a:srgbClr val="333333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1"/>
          <p:cNvSpPr txBox="1"/>
          <p:nvPr/>
        </p:nvSpPr>
        <p:spPr>
          <a:xfrm>
            <a:off x="322201" y="5930078"/>
            <a:ext cx="8233664" cy="64633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defTabSz="457200"/>
            <a:r>
              <a:rPr lang="en-CA" sz="900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Notes: </a:t>
            </a:r>
            <a:br>
              <a:rPr lang="en-CA" sz="900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CA" sz="900" i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Attributes </a:t>
            </a:r>
            <a:r>
              <a:rPr lang="en-CA" sz="900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shown have a minimum of 30 responses and representing at least </a:t>
            </a:r>
            <a:r>
              <a:rPr lang="en-CA" sz="900" i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10</a:t>
            </a:r>
            <a:r>
              <a:rPr lang="en-CA" sz="900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% of the participants; attributes not meeting these criteria have been omitted</a:t>
            </a:r>
            <a:r>
              <a:rPr lang="en-CA" sz="900" i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en-CA" sz="900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en-CA" sz="900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US" sz="900" i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minimum of 20 attributes are</a:t>
            </a:r>
            <a:r>
              <a:rPr lang="en-CA" sz="900" i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CA" sz="900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needed to populate this </a:t>
            </a:r>
            <a:r>
              <a:rPr lang="en-CA" sz="900" i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graph.</a:t>
            </a:r>
          </a:p>
          <a:p>
            <a:pPr defTabSz="457200"/>
            <a:r>
              <a:rPr lang="en-US" sz="900" i="1" noProof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Your </a:t>
            </a:r>
            <a:r>
              <a:rPr lang="en-US" sz="900" i="1" noProof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airport’s average attribute satisfaction and importance scores are used to create the centre lines for the chart.</a:t>
            </a:r>
          </a:p>
        </p:txBody>
      </p:sp>
    </p:spTree>
    <p:extLst>
      <p:ext uri="{BB962C8B-B14F-4D97-AF65-F5344CB8AC3E}">
        <p14:creationId xmlns:p14="http://schemas.microsoft.com/office/powerpoint/2010/main" val="3923910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altLang="en-US" dirty="0" smtClean="0"/>
              <a:t>ATL – Satisfaction Matrix</a:t>
            </a:r>
            <a:br>
              <a:rPr lang="en-US" altLang="en-US" dirty="0" smtClean="0"/>
            </a:br>
            <a:r>
              <a:rPr lang="en-US" altLang="en-US" sz="2000" dirty="0" smtClean="0"/>
              <a:t>Priority for Action, based on Stated Importance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76265A1-0085-4172-B257-78E89B106F77}" type="slidenum">
              <a:rPr lang="en-AU" smtClean="0"/>
              <a:pPr/>
              <a:t>34</a:t>
            </a:fld>
            <a:endParaRPr lang="en-AU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/>
              <a:t>© 2017 ACI</a:t>
            </a:r>
            <a:endParaRPr lang="en-US" dirty="0"/>
          </a:p>
        </p:txBody>
      </p:sp>
      <p:sp>
        <p:nvSpPr>
          <p:cNvPr id="11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3869670" y="6546961"/>
            <a:ext cx="2895600" cy="324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prstClr val="white"/>
                </a:solidFill>
              </a:rPr>
              <a:t>ATL </a:t>
            </a:r>
            <a:r>
              <a:rPr lang="en-US" dirty="0">
                <a:solidFill>
                  <a:prstClr val="white"/>
                </a:solidFill>
              </a:rPr>
              <a:t>– </a:t>
            </a:r>
            <a:r>
              <a:rPr lang="en-US" dirty="0" smtClean="0">
                <a:solidFill>
                  <a:prstClr val="white"/>
                </a:solidFill>
              </a:rPr>
              <a:t>Annual Satisfaction Assessment – 2016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TextBox 1"/>
          <p:cNvSpPr txBox="1"/>
          <p:nvPr/>
        </p:nvSpPr>
        <p:spPr>
          <a:xfrm>
            <a:off x="341865" y="5757712"/>
            <a:ext cx="8233664" cy="78483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defTabSz="457200">
              <a:spcBef>
                <a:spcPts val="300"/>
              </a:spcBef>
              <a:defRPr/>
            </a:pPr>
            <a:r>
              <a:rPr lang="en-CA" sz="900" i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Notes:</a:t>
            </a:r>
            <a:br>
              <a:rPr lang="en-CA" sz="900" i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CA" sz="900" i="1" dirty="0" smtClean="0">
                <a:latin typeface="Arial" panose="020B0604020202020204" pitchFamily="34" charset="0"/>
                <a:cs typeface="Arial" panose="020B0604020202020204" pitchFamily="34" charset="0"/>
              </a:rPr>
              <a:t>Based </a:t>
            </a:r>
            <a:r>
              <a:rPr lang="en-CA" sz="900" i="1" dirty="0">
                <a:latin typeface="Arial" panose="020B0604020202020204" pitchFamily="34" charset="0"/>
                <a:cs typeface="Arial" panose="020B0604020202020204" pitchFamily="34" charset="0"/>
              </a:rPr>
              <a:t>on Stated Importance (items mentioned by the survey participants to be most important for them at </a:t>
            </a:r>
            <a:r>
              <a:rPr lang="en-CA" sz="9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ATL).</a:t>
            </a:r>
            <a:br>
              <a:rPr lang="en-CA" sz="900" i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900" i="1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items on the left reflect the attributes in the upper-left quadrant of the Satisfaction Matrix on the previous page, sorted by </a:t>
            </a:r>
            <a:r>
              <a:rPr lang="en-US" sz="900" i="1" dirty="0" smtClean="0">
                <a:latin typeface="Arial" panose="020B0604020202020204" pitchFamily="34" charset="0"/>
                <a:cs typeface="Arial" panose="020B0604020202020204" pitchFamily="34" charset="0"/>
              </a:rPr>
              <a:t>Stated Importance.</a:t>
            </a:r>
            <a:br>
              <a:rPr lang="en-US" sz="900" i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900" i="1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items on the right reflect the attributes in the upper-right quadrant of the Satisfaction Matrix on the previous page, sorted by </a:t>
            </a:r>
            <a:r>
              <a:rPr lang="en-US" sz="900" i="1" dirty="0" smtClean="0">
                <a:latin typeface="Arial" panose="020B0604020202020204" pitchFamily="34" charset="0"/>
                <a:cs typeface="Arial" panose="020B0604020202020204" pitchFamily="34" charset="0"/>
              </a:rPr>
              <a:t>Stated Importance.</a:t>
            </a:r>
            <a:br>
              <a:rPr lang="en-US" sz="900" i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9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maximum of 10 attributes per category is shown</a:t>
            </a:r>
            <a:r>
              <a:rPr lang="en-US" sz="9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CA" sz="9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6235943" y="153962"/>
            <a:ext cx="825563" cy="688256"/>
            <a:chOff x="6166885" y="5743877"/>
            <a:chExt cx="825563" cy="688256"/>
          </a:xfrm>
        </p:grpSpPr>
        <p:sp>
          <p:nvSpPr>
            <p:cNvPr id="15" name="Rounded Rectangle 14"/>
            <p:cNvSpPr>
              <a:spLocks noChangeAspect="1"/>
            </p:cNvSpPr>
            <p:nvPr/>
          </p:nvSpPr>
          <p:spPr>
            <a:xfrm>
              <a:off x="6166885" y="5806377"/>
              <a:ext cx="820800" cy="620993"/>
            </a:xfrm>
            <a:prstGeom prst="roundRect">
              <a:avLst>
                <a:gd name="adj" fmla="val 9542"/>
              </a:avLst>
            </a:prstGeom>
            <a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CA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173196" y="5743877"/>
              <a:ext cx="819252" cy="688256"/>
            </a:xfrm>
            <a:prstGeom prst="rect">
              <a:avLst/>
            </a:prstGeom>
            <a:noFill/>
          </p:spPr>
          <p:txBody>
            <a:bodyPr wrap="square" lIns="36000" tIns="72000" rIns="36000" bIns="0" rtlCol="0">
              <a:spAutoFit/>
            </a:bodyPr>
            <a:lstStyle/>
            <a:p>
              <a:pPr algn="ctr"/>
              <a:r>
                <a:rPr lang="en-CA" sz="11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Stated</a:t>
              </a:r>
              <a:endParaRPr lang="en-CA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CA" sz="900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CA" sz="9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CA" sz="10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Importance</a:t>
              </a:r>
              <a:endParaRPr lang="en-CA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5390311"/>
              </p:ext>
            </p:extLst>
          </p:nvPr>
        </p:nvGraphicFramePr>
        <p:xfrm>
          <a:off x="409353" y="1394162"/>
          <a:ext cx="4106376" cy="383057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063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9441">
                <a:tc>
                  <a:txBody>
                    <a:bodyPr/>
                    <a:lstStyle/>
                    <a:p>
                      <a:r>
                        <a:rPr lang="en-GB" sz="1400" b="1" i="0" dirty="0" smtClean="0">
                          <a:solidFill>
                            <a:srgbClr val="333333">
                              <a:lumMod val="85000"/>
                              <a:lumOff val="15000"/>
                            </a:srgb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Important areas to improve relatively</a:t>
                      </a:r>
                      <a:r>
                        <a:rPr lang="en-GB" sz="1400" b="1" i="0" baseline="0" dirty="0" smtClean="0">
                          <a:solidFill>
                            <a:srgbClr val="333333">
                              <a:lumMod val="85000"/>
                              <a:lumOff val="15000"/>
                            </a:srgb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400" b="1" i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weak</a:t>
                      </a:r>
                      <a:r>
                        <a:rPr lang="en-GB" sz="1400" b="1" i="0" dirty="0" smtClean="0">
                          <a:solidFill>
                            <a:srgbClr val="333333">
                              <a:lumMod val="85000"/>
                              <a:lumOff val="15000"/>
                            </a:srgb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performance:</a:t>
                      </a:r>
                      <a:endParaRPr lang="en-US" sz="1400" b="1" i="0" dirty="0"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9441">
                <a:tc>
                  <a:txBody>
                    <a:bodyPr/>
                    <a:lstStyle/>
                    <a:p>
                      <a:pPr marL="228600" indent="0"/>
                      <a:endParaRPr lang="en-US" sz="1400" b="0" i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9441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Waiting time at security inspection (3.76)</a:t>
                      </a:r>
                      <a:endParaRPr lang="en-US" sz="1400" b="0" i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9441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Comfort of waiting/gate areas (3.76)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9441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Internet access/Wi-Fi (3.86)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9441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Walking distance inside the terminal (3.77)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9441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9441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9441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9441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9441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9441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327565"/>
              </p:ext>
            </p:extLst>
          </p:nvPr>
        </p:nvGraphicFramePr>
        <p:xfrm>
          <a:off x="4712649" y="1394162"/>
          <a:ext cx="4100759" cy="383057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007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9441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 smtClean="0">
                          <a:solidFill>
                            <a:srgbClr val="333333">
                              <a:lumMod val="85000"/>
                              <a:lumOff val="15000"/>
                            </a:srgb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Important</a:t>
                      </a:r>
                      <a:r>
                        <a:rPr lang="en-GB" sz="1400" b="1" baseline="0" dirty="0" smtClean="0">
                          <a:solidFill>
                            <a:srgbClr val="333333">
                              <a:lumMod val="85000"/>
                              <a:lumOff val="15000"/>
                            </a:srgb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</a:t>
                      </a:r>
                      <a:r>
                        <a:rPr lang="en-GB" sz="1400" b="1" dirty="0" smtClean="0">
                          <a:solidFill>
                            <a:srgbClr val="333333">
                              <a:lumMod val="85000"/>
                              <a:lumOff val="15000"/>
                            </a:srgb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reas to </a:t>
                      </a:r>
                      <a:r>
                        <a:rPr kumimoji="0" lang="en-GB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33333">
                              <a:lumMod val="85000"/>
                              <a:lumOff val="15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maintain </a:t>
                      </a:r>
                      <a:r>
                        <a:rPr lang="en-GB" sz="1400" b="1" i="0" dirty="0" smtClean="0">
                          <a:solidFill>
                            <a:srgbClr val="333333">
                              <a:lumMod val="85000"/>
                              <a:lumOff val="15000"/>
                            </a:srgb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relatively</a:t>
                      </a:r>
                      <a:r>
                        <a:rPr lang="en-GB" sz="1400" b="1" i="0" baseline="0" dirty="0" smtClean="0">
                          <a:solidFill>
                            <a:srgbClr val="333333">
                              <a:lumMod val="85000"/>
                              <a:lumOff val="15000"/>
                            </a:srgb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GB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strong</a:t>
                      </a:r>
                      <a:r>
                        <a:rPr kumimoji="0" lang="en-GB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33333">
                              <a:lumMod val="85000"/>
                              <a:lumOff val="15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performance:</a:t>
                      </a:r>
                      <a:r>
                        <a:rPr lang="en-US" sz="1400" b="1" dirty="0" smtClean="0"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400" b="1" dirty="0" smtClean="0">
                          <a:solidFill>
                            <a:srgbClr val="333333">
                              <a:lumMod val="85000"/>
                              <a:lumOff val="15000"/>
                            </a:srgb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1400" b="1" dirty="0"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9441">
                <a:tc>
                  <a:txBody>
                    <a:bodyPr/>
                    <a:lstStyle/>
                    <a:p>
                      <a:pPr marL="228600" indent="0"/>
                      <a:endParaRPr lang="en-US" sz="1400" b="1" i="1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9441">
                <a:tc>
                  <a:txBody>
                    <a:bodyPr/>
                    <a:lstStyle/>
                    <a:p>
                      <a:pPr marL="0" indent="0">
                        <a:defRPr/>
                      </a:pPr>
                      <a:r>
                        <a:rPr lang="en-GB" sz="1400" b="0" i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Ease of finding your way through airport (4.19)</a:t>
                      </a:r>
                      <a:endParaRPr lang="en-US" sz="1400" b="0" i="0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9441">
                <a:tc>
                  <a:txBody>
                    <a:bodyPr/>
                    <a:lstStyle/>
                    <a:p>
                      <a:pPr marL="0" indent="0">
                        <a:defRPr/>
                      </a:pPr>
                      <a:r>
                        <a:rPr lang="en-US" sz="1400" b="0" i="0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Cleanliness of washrooms/toilets (4.09)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9441">
                <a:tc>
                  <a:txBody>
                    <a:bodyPr/>
                    <a:lstStyle/>
                    <a:p>
                      <a:pPr marL="0" indent="0">
                        <a:defRPr/>
                      </a:pPr>
                      <a:r>
                        <a:rPr lang="en-US" sz="1400" b="0" i="0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Availability of washrooms/toilets (4.22)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9441">
                <a:tc>
                  <a:txBody>
                    <a:bodyPr/>
                    <a:lstStyle/>
                    <a:p>
                      <a:pPr marL="0" indent="0">
                        <a:defRPr/>
                      </a:pPr>
                      <a:r>
                        <a:rPr lang="en-US" sz="1400" b="0" i="0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Ease of making connections with other flights (4.09)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9441">
                <a:tc>
                  <a:txBody>
                    <a:bodyPr/>
                    <a:lstStyle/>
                    <a:p>
                      <a:pPr marL="0" indent="0">
                        <a:defRPr/>
                      </a:pPr>
                      <a:r>
                        <a:rPr lang="en-US" sz="1400" b="0" i="0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Restaurant/Eating facilities (4.04)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9441">
                <a:tc>
                  <a:txBody>
                    <a:bodyPr/>
                    <a:lstStyle/>
                    <a:p>
                      <a:pPr marL="0" indent="0">
                        <a:defRPr/>
                      </a:pPr>
                      <a:r>
                        <a:rPr lang="en-US" sz="1400" b="0" i="0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Waiting time in check-in queue/line (4.02)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9441">
                <a:tc>
                  <a:txBody>
                    <a:bodyPr/>
                    <a:lstStyle/>
                    <a:p>
                      <a:pPr marL="0" indent="0">
                        <a:defRPr/>
                      </a:pPr>
                      <a:r>
                        <a:rPr lang="en-US" sz="1400" b="0" i="0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Feeling of being safe and secure (4.11)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9441">
                <a:tc>
                  <a:txBody>
                    <a:bodyPr/>
                    <a:lstStyle/>
                    <a:p>
                      <a:pPr marL="0" indent="0">
                        <a:defRPr/>
                      </a:pPr>
                      <a:r>
                        <a:rPr lang="en-US" sz="1400" b="0" i="0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Courtesy and helpfulness of airport staff (4.18)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9441">
                <a:tc>
                  <a:txBody>
                    <a:bodyPr/>
                    <a:lstStyle/>
                    <a:p>
                      <a:pPr marL="0" indent="0">
                        <a:defRPr/>
                      </a:pPr>
                      <a:r>
                        <a:rPr lang="en-US" sz="1400" b="0" i="0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Flight information screens (4.23)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9441">
                <a:tc>
                  <a:txBody>
                    <a:bodyPr/>
                    <a:lstStyle/>
                    <a:p>
                      <a:pPr marL="0" indent="0">
                        <a:defRPr/>
                      </a:pPr>
                      <a:r>
                        <a:rPr lang="en-US" sz="1400" b="0" i="0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Cleanliness of airport terminal (4.17)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5745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4</a:t>
            </a:r>
            <a:r>
              <a:rPr lang="en-US" dirty="0" smtClean="0"/>
              <a:t>. Appendices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3DAD56E-802A-2646-A8DB-6610A51D0FC3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869670" y="6546961"/>
            <a:ext cx="2895600" cy="324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prstClr val="white"/>
                </a:solidFill>
              </a:rPr>
              <a:t>ATL </a:t>
            </a:r>
            <a:r>
              <a:rPr lang="en-US" dirty="0">
                <a:solidFill>
                  <a:prstClr val="white"/>
                </a:solidFill>
              </a:rPr>
              <a:t>– </a:t>
            </a:r>
            <a:r>
              <a:rPr lang="en-US" dirty="0" smtClean="0">
                <a:solidFill>
                  <a:prstClr val="white"/>
                </a:solidFill>
              </a:rPr>
              <a:t>Annual Satisfaction Assessment </a:t>
            </a:r>
            <a:r>
              <a:rPr lang="en-US" dirty="0">
                <a:solidFill>
                  <a:prstClr val="white"/>
                </a:solidFill>
              </a:rPr>
              <a:t>– </a:t>
            </a:r>
            <a:r>
              <a:rPr lang="en-US" dirty="0" smtClean="0">
                <a:solidFill>
                  <a:prstClr val="white"/>
                </a:solidFill>
              </a:rPr>
              <a:t>2016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© 2017 ACI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606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4</a:t>
            </a:r>
            <a:r>
              <a:rPr lang="en-US" dirty="0" smtClean="0"/>
              <a:t>. </a:t>
            </a:r>
            <a:r>
              <a:rPr lang="en-US" dirty="0"/>
              <a:t>Appendices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463193" y="3584951"/>
            <a:ext cx="8495483" cy="89255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Appendix </a:t>
            </a:r>
            <a:r>
              <a:rPr lang="en-US" dirty="0" smtClean="0"/>
              <a:t>1: Methodology </a:t>
            </a:r>
            <a:r>
              <a:rPr lang="en-US" dirty="0"/>
              <a:t>of the ASQ Programme at a Glance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3DAD56E-802A-2646-A8DB-6610A51D0FC3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869670" y="6546961"/>
            <a:ext cx="2895600" cy="324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prstClr val="white"/>
                </a:solidFill>
              </a:rPr>
              <a:t>ATL </a:t>
            </a:r>
            <a:r>
              <a:rPr lang="en-US" dirty="0">
                <a:solidFill>
                  <a:prstClr val="white"/>
                </a:solidFill>
              </a:rPr>
              <a:t>– </a:t>
            </a:r>
            <a:r>
              <a:rPr lang="en-US" dirty="0" smtClean="0">
                <a:solidFill>
                  <a:prstClr val="white"/>
                </a:solidFill>
              </a:rPr>
              <a:t>Annual Satisfaction Assessment </a:t>
            </a:r>
            <a:r>
              <a:rPr lang="en-US" dirty="0">
                <a:solidFill>
                  <a:prstClr val="white"/>
                </a:solidFill>
              </a:rPr>
              <a:t>– </a:t>
            </a:r>
            <a:r>
              <a:rPr lang="en-US" dirty="0" smtClean="0">
                <a:solidFill>
                  <a:prstClr val="white"/>
                </a:solidFill>
              </a:rPr>
              <a:t>2016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defTabSz="457200"/>
            <a:r>
              <a:rPr lang="en-US" dirty="0" smtClean="0">
                <a:solidFill>
                  <a:prstClr val="white"/>
                </a:solidFill>
              </a:rPr>
              <a:t>© 2017 ACI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926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1236"/>
            <a:ext cx="6293381" cy="640451"/>
          </a:xfrm>
        </p:spPr>
        <p:txBody>
          <a:bodyPr>
            <a:normAutofit fontScale="90000"/>
          </a:bodyPr>
          <a:lstStyle/>
          <a:p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Methodology of the ASQ Programme at a Glance</a:t>
            </a:r>
            <a:b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General Information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3DAD56E-802A-2646-A8DB-6610A51D0FC3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37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2017 ACI</a:t>
            </a:r>
            <a:endParaRPr lang="en-US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3869670" y="6546961"/>
            <a:ext cx="2895600" cy="324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prstClr val="white"/>
                </a:solidFill>
              </a:rPr>
              <a:t>ATL </a:t>
            </a:r>
            <a:r>
              <a:rPr lang="en-US" dirty="0">
                <a:solidFill>
                  <a:prstClr val="white"/>
                </a:solidFill>
              </a:rPr>
              <a:t>– </a:t>
            </a:r>
            <a:r>
              <a:rPr lang="en-US" dirty="0" smtClean="0">
                <a:solidFill>
                  <a:prstClr val="white"/>
                </a:solidFill>
              </a:rPr>
              <a:t>Annual Satisfaction Assessment </a:t>
            </a:r>
            <a:r>
              <a:rPr lang="en-US" dirty="0">
                <a:solidFill>
                  <a:prstClr val="white"/>
                </a:solidFill>
              </a:rPr>
              <a:t>– </a:t>
            </a:r>
            <a:r>
              <a:rPr lang="en-US" dirty="0" smtClean="0">
                <a:solidFill>
                  <a:prstClr val="white"/>
                </a:solidFill>
              </a:rPr>
              <a:t>2016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Subtitle 5"/>
          <p:cNvSpPr>
            <a:spLocks noGrp="1"/>
          </p:cNvSpPr>
          <p:nvPr>
            <p:ph type="subTitle" idx="1"/>
          </p:nvPr>
        </p:nvSpPr>
        <p:spPr>
          <a:xfrm>
            <a:off x="353016" y="1234970"/>
            <a:ext cx="8409477" cy="5154358"/>
          </a:xfrm>
        </p:spPr>
        <p:txBody>
          <a:bodyPr/>
          <a:lstStyle/>
          <a:p>
            <a:r>
              <a:rPr lang="en-CA" dirty="0"/>
              <a:t>ACI’s Airport Service Quality (ASQ) is a benchmarking programme measuring passengers’ satisfaction while they are at the airport</a:t>
            </a:r>
            <a:r>
              <a:rPr lang="en-CA" dirty="0" smtClean="0"/>
              <a:t>.</a:t>
            </a:r>
          </a:p>
          <a:p>
            <a:endParaRPr lang="en-US" dirty="0"/>
          </a:p>
          <a:p>
            <a:r>
              <a:rPr lang="en-US" dirty="0"/>
              <a:t>The ASQ </a:t>
            </a:r>
            <a:r>
              <a:rPr lang="en-US" dirty="0" smtClean="0"/>
              <a:t>Survey’s main objective is to provide the participating airports with the </a:t>
            </a:r>
            <a:r>
              <a:rPr lang="en-US" dirty="0"/>
              <a:t>research tools and management information to better understand passengers’ views with respect to an airport’s products and </a:t>
            </a:r>
            <a:r>
              <a:rPr lang="en-US" dirty="0" smtClean="0"/>
              <a:t>services:</a:t>
            </a:r>
            <a:endParaRPr lang="en-US" dirty="0"/>
          </a:p>
          <a:p>
            <a:pPr marL="909638" indent="-284163">
              <a:buFont typeface="Wingdings" panose="05000000000000000000" pitchFamily="2" charset="2"/>
              <a:buChar char=""/>
            </a:pPr>
            <a:r>
              <a:rPr lang="en-US" dirty="0"/>
              <a:t>How passengers rate an airport’s services;</a:t>
            </a:r>
          </a:p>
          <a:p>
            <a:pPr marL="909638" indent="-284163">
              <a:buFont typeface="Wingdings" panose="05000000000000000000" pitchFamily="2" charset="2"/>
              <a:buChar char=""/>
            </a:pPr>
            <a:r>
              <a:rPr lang="en-US" dirty="0"/>
              <a:t>How an airport compares to others around the world by traffic type, size, region, etc.;</a:t>
            </a:r>
          </a:p>
          <a:p>
            <a:pPr marL="909638" indent="-284163">
              <a:buFont typeface="Wingdings" panose="05000000000000000000" pitchFamily="2" charset="2"/>
              <a:buChar char=""/>
            </a:pPr>
            <a:r>
              <a:rPr lang="en-US" dirty="0"/>
              <a:t>Which aspects are of particular importance for a specific airport, and;</a:t>
            </a:r>
          </a:p>
          <a:p>
            <a:pPr marL="909638" indent="-284163">
              <a:buFont typeface="Wingdings" panose="05000000000000000000" pitchFamily="2" charset="2"/>
              <a:buChar char=""/>
            </a:pPr>
            <a:r>
              <a:rPr lang="en-US" dirty="0"/>
              <a:t>How passengers’ perceptions and priorities are evolving over time.</a:t>
            </a:r>
          </a:p>
          <a:p>
            <a:pPr marL="909638"/>
            <a:endParaRPr lang="en-US" dirty="0"/>
          </a:p>
          <a:p>
            <a:r>
              <a:rPr lang="en-US" dirty="0"/>
              <a:t>The ASQ Survey Questionnaire is composed of </a:t>
            </a:r>
            <a:r>
              <a:rPr lang="en-US" dirty="0" smtClean="0"/>
              <a:t>55 questions including:</a:t>
            </a:r>
          </a:p>
          <a:p>
            <a:pPr marL="909638" indent="-284163">
              <a:buFont typeface="Wingdings" panose="05000000000000000000" pitchFamily="2" charset="2"/>
              <a:buChar char=""/>
            </a:pPr>
            <a:r>
              <a:rPr lang="en-US" dirty="0"/>
              <a:t>34 items where </a:t>
            </a:r>
            <a:r>
              <a:rPr lang="en-US" dirty="0" smtClean="0"/>
              <a:t>passengers are </a:t>
            </a:r>
            <a:r>
              <a:rPr lang="en-US" dirty="0"/>
              <a:t>asked to rate specific service related topics and their overall satisfaction </a:t>
            </a:r>
            <a:r>
              <a:rPr lang="en-CA" dirty="0"/>
              <a:t>with the airport on a scale of 1 (poor) to </a:t>
            </a:r>
            <a:r>
              <a:rPr lang="en-CA" dirty="0" smtClean="0"/>
              <a:t>5 (excellent);</a:t>
            </a:r>
            <a:endParaRPr lang="en-CA" dirty="0"/>
          </a:p>
          <a:p>
            <a:pPr marL="909638" indent="-284163">
              <a:buFont typeface="Wingdings" panose="05000000000000000000" pitchFamily="2" charset="2"/>
              <a:buChar char=""/>
            </a:pPr>
            <a:r>
              <a:rPr lang="en-CA" dirty="0"/>
              <a:t>Questions related to </a:t>
            </a:r>
            <a:r>
              <a:rPr lang="en-CA" dirty="0" smtClean="0"/>
              <a:t>the passenger profile.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questionnaire </a:t>
            </a:r>
            <a:r>
              <a:rPr lang="en-US" dirty="0" smtClean="0"/>
              <a:t>is self-completed by </a:t>
            </a:r>
            <a:r>
              <a:rPr lang="en-US" dirty="0"/>
              <a:t>randomly selected passengers </a:t>
            </a:r>
            <a:r>
              <a:rPr lang="en-US" dirty="0" smtClean="0"/>
              <a:t>at the boarding gates of </a:t>
            </a:r>
            <a:r>
              <a:rPr lang="en-US" dirty="0"/>
              <a:t>pre-selected flights. Flights are selected based on destination and carrier in order to obtain a representative sample of </a:t>
            </a:r>
            <a:r>
              <a:rPr lang="en-US" dirty="0" smtClean="0"/>
              <a:t>all departures </a:t>
            </a:r>
            <a:r>
              <a:rPr lang="en-US" dirty="0"/>
              <a:t>from a participating airport</a:t>
            </a:r>
            <a:r>
              <a:rPr lang="en-US" dirty="0" smtClean="0"/>
              <a:t>. The ASQ Survey is covering </a:t>
            </a:r>
            <a:r>
              <a:rPr lang="en-US" dirty="0"/>
              <a:t>all operating hours of the participating </a:t>
            </a:r>
            <a:r>
              <a:rPr lang="en-US" dirty="0" smtClean="0"/>
              <a:t>airport, and each </a:t>
            </a:r>
            <a:r>
              <a:rPr lang="en-US" dirty="0"/>
              <a:t>day of </a:t>
            </a:r>
            <a:r>
              <a:rPr lang="en-US" dirty="0" smtClean="0"/>
              <a:t>a week is evenly distributed between each month of a quarter.</a:t>
            </a:r>
          </a:p>
          <a:p>
            <a:endParaRPr lang="en-US" dirty="0" smtClean="0"/>
          </a:p>
          <a:p>
            <a:r>
              <a:rPr lang="en-US" dirty="0" smtClean="0"/>
              <a:t>Once </a:t>
            </a:r>
            <a:r>
              <a:rPr lang="en-US" dirty="0"/>
              <a:t>completed and verified, paper questionnaires are </a:t>
            </a:r>
            <a:r>
              <a:rPr lang="en-US" dirty="0" smtClean="0"/>
              <a:t>sent to ACI’s </a:t>
            </a:r>
            <a:r>
              <a:rPr lang="en-US" dirty="0"/>
              <a:t>research </a:t>
            </a:r>
            <a:r>
              <a:rPr lang="en-US" dirty="0" smtClean="0"/>
              <a:t>supplier where they are scanned </a:t>
            </a:r>
            <a:r>
              <a:rPr lang="en-US" dirty="0"/>
              <a:t>and where the </a:t>
            </a:r>
            <a:r>
              <a:rPr lang="en-US" dirty="0" smtClean="0"/>
              <a:t>generated data are </a:t>
            </a:r>
            <a:r>
              <a:rPr lang="en-US" dirty="0"/>
              <a:t>cleaned, validated and </a:t>
            </a:r>
            <a:r>
              <a:rPr lang="en-US" dirty="0" smtClean="0"/>
              <a:t>processed. Data are </a:t>
            </a:r>
            <a:r>
              <a:rPr lang="en-US" dirty="0"/>
              <a:t>weighted according to the proportion of actual international traffic and actual domestic traffic, when </a:t>
            </a:r>
            <a:r>
              <a:rPr lang="en-US" dirty="0" smtClean="0"/>
              <a:t>applicable.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46478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3DAD56E-802A-2646-A8DB-6610A51D0FC3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38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2017 ACI</a:t>
            </a:r>
            <a:endParaRPr lang="en-US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241068"/>
            <a:ext cx="6293381" cy="64045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 baseline="0">
                <a:solidFill>
                  <a:srgbClr val="5693C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110000"/>
              </a:lnSpc>
              <a:defRPr/>
            </a:pPr>
            <a:r>
              <a:rPr lang="en-CA" dirty="0" smtClean="0"/>
              <a:t>Methodology at a Glance</a:t>
            </a:r>
            <a:br>
              <a:rPr lang="en-CA" dirty="0" smtClean="0"/>
            </a:br>
            <a:r>
              <a:rPr lang="en-US" sz="2000" dirty="0"/>
              <a:t>Participating Airports </a:t>
            </a:r>
            <a:r>
              <a:rPr lang="en-US" sz="2000" dirty="0" smtClean="0"/>
              <a:t>2016 </a:t>
            </a:r>
            <a:r>
              <a:rPr lang="en-US" altLang="en-US" dirty="0" smtClean="0"/>
              <a:t>(1/3)</a:t>
            </a:r>
            <a:endParaRPr lang="en-CA" dirty="0"/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457200" y="1054592"/>
            <a:ext cx="8495483" cy="498598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457200" marR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"/>
              <a:tabLst/>
              <a:defRPr sz="1400" kern="1200" baseline="0">
                <a:solidFill>
                  <a:srgbClr val="003A8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defRPr/>
            </a:pPr>
            <a:r>
              <a:rPr lang="en-US" sz="1200" dirty="0" smtClean="0"/>
              <a:t> In 2016, 284 airports have participated in the ACI ASQ Survey. </a:t>
            </a:r>
          </a:p>
          <a:p>
            <a:pPr marL="0" indent="0">
              <a:defRPr/>
            </a:pPr>
            <a:r>
              <a:rPr lang="en-US" sz="1200" dirty="0" smtClean="0"/>
              <a:t> 548994 passengers have completed the ASQ Survey, </a:t>
            </a:r>
            <a:r>
              <a:rPr lang="en-US" sz="1200" dirty="0"/>
              <a:t>including 4109</a:t>
            </a:r>
            <a:r>
              <a:rPr lang="en-US" sz="1200" dirty="0" smtClean="0"/>
              <a:t> </a:t>
            </a:r>
            <a:r>
              <a:rPr lang="en-US" sz="1200" dirty="0"/>
              <a:t>at ATL.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7530412"/>
              </p:ext>
            </p:extLst>
          </p:nvPr>
        </p:nvGraphicFramePr>
        <p:xfrm>
          <a:off x="305970" y="1568359"/>
          <a:ext cx="8524914" cy="4845210"/>
        </p:xfrm>
        <a:graphic>
          <a:graphicData uri="http://schemas.openxmlformats.org/drawingml/2006/table">
            <a:tbl>
              <a:tblPr/>
              <a:tblGrid>
                <a:gridCol w="8574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06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89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86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492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9896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9896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3206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31049">
                <a:tc>
                  <a:txBody>
                    <a:bodyPr/>
                    <a:lstStyle/>
                    <a:p>
                      <a:pPr algn="ctr" fontAlgn="b"/>
                      <a:endParaRPr lang="en-CA" sz="8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75" marR="8375" marT="837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8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CA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 2 M</a:t>
                      </a:r>
                    </a:p>
                  </a:txBody>
                  <a:tcPr marL="8375" marR="8375" marT="8375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A7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A7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2 - 5 M</a:t>
                      </a:r>
                    </a:p>
                  </a:txBody>
                  <a:tcPr marL="8375" marR="8375" marT="837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A7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A7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5 - 15 M</a:t>
                      </a:r>
                    </a:p>
                  </a:txBody>
                  <a:tcPr marL="8375" marR="8375" marT="837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A7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A7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15 - 25 M</a:t>
                      </a:r>
                    </a:p>
                  </a:txBody>
                  <a:tcPr marL="8375" marR="8375" marT="837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A7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A7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25 - 40 M</a:t>
                      </a:r>
                    </a:p>
                  </a:txBody>
                  <a:tcPr marL="8375" marR="8375" marT="837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A7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A7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 40 M</a:t>
                      </a:r>
                    </a:p>
                  </a:txBody>
                  <a:tcPr marL="8375" marR="8375" marT="837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A7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A7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marL="8375" marR="8375" marT="837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A7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A7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9606">
                <a:tc rowSpan="2">
                  <a:txBody>
                    <a:bodyPr/>
                    <a:lstStyle/>
                    <a:p>
                      <a:pPr marL="72000" algn="l" fontAlgn="ctr"/>
                      <a:r>
                        <a:rPr lang="en-CA" sz="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AFRICA</a:t>
                      </a:r>
                      <a:endParaRPr lang="en-CA" sz="8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75" marR="8375" marT="8375" marB="0" anchor="ctr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A7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en-CA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75" marR="8375" marT="8375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A7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CA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75" marR="8375" marT="837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A7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CA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75" marR="8375" marT="837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A7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8375" marR="8375" marT="837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A7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8375" marR="8375" marT="837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A7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8375" marR="8375" marT="837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A7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CA" sz="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17</a:t>
                      </a:r>
                      <a:endParaRPr lang="en-CA" sz="8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375" marR="8375" marT="837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A7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A7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6457">
                <a:tc vMerge="1">
                  <a:txBody>
                    <a:bodyPr/>
                    <a:lstStyle/>
                    <a:p>
                      <a:pPr algn="l" fontAlgn="ctr"/>
                      <a:endParaRPr lang="en-CA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75" marR="8375" marT="8375" marB="0" anchor="ctr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7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CA" sz="7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ABJ, BFN, BZV, EBB, ELS, GRJ, KIM, MBA, PLZ, PNR, UTN</a:t>
                      </a:r>
                      <a:endParaRPr lang="en-CA" sz="7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75" marR="8375" marT="8375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A7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7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DUR, MRU, TUN</a:t>
                      </a:r>
                    </a:p>
                  </a:txBody>
                  <a:tcPr marL="8375" marR="8375" marT="837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A7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7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CPT, NBO</a:t>
                      </a:r>
                      <a:endParaRPr lang="en-CA" sz="7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75" marR="8375" marT="837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A7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7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JNB</a:t>
                      </a:r>
                    </a:p>
                  </a:txBody>
                  <a:tcPr marL="8375" marR="8375" marT="837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A7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7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8375" marR="8375" marT="837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A7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7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8375" marR="8375" marT="837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A7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CA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75" marR="8375" marT="8375" marB="0" anchor="ctr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9606">
                <a:tc rowSpan="2">
                  <a:txBody>
                    <a:bodyPr/>
                    <a:lstStyle/>
                    <a:p>
                      <a:pPr marL="72000" algn="l" fontAlgn="b"/>
                      <a:r>
                        <a:rPr lang="en-CA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ASIA PACIFIC</a:t>
                      </a:r>
                    </a:p>
                  </a:txBody>
                  <a:tcPr marL="8375" marR="8375" marT="8375" marB="0" anchor="ctr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A7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CA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75" marR="8375" marT="8375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A7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en-CA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75" marR="8375" marT="837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A7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  <a:endParaRPr lang="en-CA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75" marR="8375" marT="837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A7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en-CA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75" marR="8375" marT="837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A7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CA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75" marR="8375" marT="837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A7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en-CA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75" marR="8375" marT="837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A7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CA" sz="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81</a:t>
                      </a:r>
                      <a:endParaRPr lang="en-CA" sz="8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375" marR="8375" marT="837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A7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A7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2285">
                <a:tc vMerge="1">
                  <a:txBody>
                    <a:bodyPr/>
                    <a:lstStyle/>
                    <a:p>
                      <a:pPr marL="72000" algn="l" fontAlgn="b"/>
                      <a:endParaRPr lang="en-CA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75" marR="8375" marT="8375" marB="0" anchor="ctr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7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IXC, NTL, POM,</a:t>
                      </a:r>
                      <a:r>
                        <a:rPr lang="en-CA" sz="700" b="0" i="1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CA" sz="7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TSV</a:t>
                      </a:r>
                      <a:endParaRPr lang="en-CA" sz="7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75" marR="8375" marT="8375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A7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7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CCJ, CNS, DRW,</a:t>
                      </a:r>
                      <a:r>
                        <a:rPr lang="en-CA" sz="700" b="0" i="1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CA" sz="7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GAU, JAI,</a:t>
                      </a:r>
                      <a:r>
                        <a:rPr lang="en-CA" sz="700" b="0" i="1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CA" sz="7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LGK, LKO, MLE ,PDG, PER, PKU, PLM, PNH, REP, RGN, SXR, </a:t>
                      </a:r>
                      <a:r>
                        <a:rPr lang="en-CA" sz="700" b="0" i="1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</a:t>
                      </a:r>
                      <a:r>
                        <a:rPr lang="en-CA" sz="7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</a:t>
                      </a:r>
                      <a:endParaRPr lang="en-CA" sz="7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75" marR="8375" marT="837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A7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7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ADL, AMD, BPN, CCU, CGQ, CHC, CNX, COK, GOI, HET, HRB, HYD, ITM, KHN, KNO, MAA, MFM, NGO,</a:t>
                      </a:r>
                      <a:r>
                        <a:rPr lang="en-CA" sz="700" b="0" i="1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CA" sz="7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OOL, PEN, PNQ, SHE, SJW,</a:t>
                      </a:r>
                      <a:br>
                        <a:rPr lang="en-CA" sz="7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CA" sz="7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TSN, UPG, WLG</a:t>
                      </a:r>
                      <a:endParaRPr lang="en-CA" sz="7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75" marR="8375" marT="837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A7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7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AKL, BLR, BNE, DPS, GMP, HAK, KIX, NKG, SUB, SYX, TAO, WUH</a:t>
                      </a:r>
                      <a:endParaRPr lang="en-CA" sz="7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75" marR="8375" marT="837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A7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7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CKG, HGH, KMG, MEL,</a:t>
                      </a:r>
                      <a:br>
                        <a:rPr lang="en-CA" sz="7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CA" sz="7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NRT, SHA, SYD,</a:t>
                      </a:r>
                      <a:br>
                        <a:rPr lang="en-CA" sz="7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CA" sz="7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SZX, TPE, XIY</a:t>
                      </a:r>
                      <a:endParaRPr lang="en-CA" sz="7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75" marR="8375" marT="837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A7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7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BKK, BOM, CAN, CGK,</a:t>
                      </a:r>
                      <a:br>
                        <a:rPr lang="en-CA" sz="7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CA" sz="7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CTU, DEL, HKG, ICN, KUL,</a:t>
                      </a:r>
                      <a:br>
                        <a:rPr lang="en-CA" sz="7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CA" sz="7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PEK, PVG, SIN</a:t>
                      </a:r>
                      <a:endParaRPr lang="en-CA" sz="7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75" marR="8375" marT="837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A7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endParaRPr lang="en-CA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8375" marR="8375" marT="837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9606">
                <a:tc rowSpan="2">
                  <a:txBody>
                    <a:bodyPr/>
                    <a:lstStyle/>
                    <a:p>
                      <a:pPr marL="72000" algn="l" fontAlgn="b"/>
                      <a:r>
                        <a:rPr lang="en-CA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EUROPE</a:t>
                      </a:r>
                    </a:p>
                  </a:txBody>
                  <a:tcPr marL="8375" marR="8375" marT="8375" marB="0" anchor="ctr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A7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  <a:endParaRPr lang="en-CA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75" marR="8375" marT="8375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A7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  <a:endParaRPr lang="en-CA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75" marR="8375" marT="837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A7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</a:t>
                      </a:r>
                      <a:endParaRPr lang="en-CA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75" marR="8375" marT="837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A7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en-CA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75" marR="8375" marT="837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A7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CA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75" marR="8375" marT="837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A7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CA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75" marR="8375" marT="837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A7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CA" sz="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108</a:t>
                      </a:r>
                      <a:endParaRPr lang="en-CA" sz="8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375" marR="8375" marT="837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A7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A7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66481">
                <a:tc vMerge="1">
                  <a:txBody>
                    <a:bodyPr/>
                    <a:lstStyle/>
                    <a:p>
                      <a:pPr marL="72000" algn="l" fontAlgn="b"/>
                      <a:endParaRPr lang="en-CA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75" marR="8375" marT="8375" marB="0" anchor="ctr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A7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7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AES, BOO, EAS, GRO, GRX, KRS,  LCG, LEI,</a:t>
                      </a:r>
                      <a:br>
                        <a:rPr lang="en-CA" sz="7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CA" sz="7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MJV, MLN, OVD, PDL, PNA, REU, SDR, SKP, SOU, SPC, TOS, VDE, VGO, VLL, XRY, ZAZ</a:t>
                      </a:r>
                      <a:endParaRPr lang="en-CA" sz="7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75" marR="8375" marT="8375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A7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7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ABZ, AER, BIO, BMA, EIN, EMA, FNC, KEF, KRK, LCY, LPL, MAH, MLA,</a:t>
                      </a:r>
                      <a:r>
                        <a:rPr lang="en-CA" sz="700" b="0" i="1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PFO, </a:t>
                      </a:r>
                      <a:r>
                        <a:rPr lang="en-CA" sz="7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SCQ, SVG, SVQ, TFN, TRD, TRN,</a:t>
                      </a:r>
                      <a:r>
                        <a:rPr lang="en-CA" sz="700" b="0" i="1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VNO, </a:t>
                      </a:r>
                      <a:r>
                        <a:rPr lang="en-CA" sz="7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ZAG</a:t>
                      </a:r>
                      <a:endParaRPr lang="en-CA" sz="7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75" marR="8375" marT="837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A7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7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ACE, AGP, ALC, BGO, BLQ, BRS, BSL, BUD, CIA, EDI, FAO, FUE, GLA, GOT, IBZ, LCA, LED, LIN, LPA, LYS, MRS, NAP, NCE, OPO, OTP, PRG, RIX, SXF, TFS, TLS, VLC</a:t>
                      </a:r>
                      <a:endParaRPr lang="en-CA" sz="7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75" marR="8375" marT="837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A7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7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ARN, ATH, BRU, DUS, GVA, HAM, HEL, LIS, MAN, MXP, OSL, PMI, STN, TXL, VIE</a:t>
                      </a:r>
                      <a:endParaRPr lang="en-CA" sz="7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75" marR="8375" marT="837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A7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BCN, CPH, DME,</a:t>
                      </a:r>
                      <a:r>
                        <a:rPr lang="en-US" sz="700" b="0" i="1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CA" sz="7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DUB, </a:t>
                      </a:r>
                      <a:r>
                        <a:rPr lang="en-US" sz="7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ORY,</a:t>
                      </a:r>
                      <a:r>
                        <a:rPr lang="en-US" sz="700" b="0" i="1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7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SVO, ZRH</a:t>
                      </a:r>
                      <a:endParaRPr lang="en-CA" sz="7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75" marR="8375" marT="837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A7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7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AMS, CDG, FCO, FRA,</a:t>
                      </a:r>
                      <a:br>
                        <a:rPr lang="en-CA" sz="7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CA" sz="7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IST, </a:t>
                      </a:r>
                      <a:r>
                        <a:rPr lang="en-US" sz="7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LGW, </a:t>
                      </a:r>
                      <a:r>
                        <a:rPr lang="en-CA" sz="7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LHR, MAD, </a:t>
                      </a:r>
                      <a:r>
                        <a:rPr lang="en-US" sz="7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MUC</a:t>
                      </a:r>
                      <a:endParaRPr lang="en-CA" sz="7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75" marR="8375" marT="837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A7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endParaRPr lang="en-CA" sz="9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375" marR="8375" marT="837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A7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A7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9606">
                <a:tc rowSpan="2">
                  <a:txBody>
                    <a:bodyPr/>
                    <a:lstStyle/>
                    <a:p>
                      <a:pPr marL="72000" algn="l" fontAlgn="b"/>
                      <a:r>
                        <a:rPr lang="en-CA" sz="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LATIN AMERICA </a:t>
                      </a:r>
                      <a:r>
                        <a:rPr lang="en-CA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 CARIBBEAN</a:t>
                      </a:r>
                    </a:p>
                  </a:txBody>
                  <a:tcPr marL="8375" marR="8375" marT="8375" marB="0" anchor="ctr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A7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CA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75" marR="8375" marT="8375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A7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CA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75" marR="8375" marT="837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A7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CA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75" marR="8375" marT="837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A7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CA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75" marR="8375" marT="837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A7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CA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75" marR="8375" marT="837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A7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8375" marR="8375" marT="837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A7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CA" sz="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 marL="8375" marR="8375" marT="837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A7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A7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5659">
                <a:tc vMerge="1">
                  <a:txBody>
                    <a:bodyPr/>
                    <a:lstStyle/>
                    <a:p>
                      <a:pPr marL="72000" algn="l" fontAlgn="b"/>
                      <a:endParaRPr lang="en-CA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75" marR="8375" marT="8375" marB="0" anchor="ctr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A7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7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BDA, BGI, CUL, CUR, KIN,</a:t>
                      </a:r>
                      <a:br>
                        <a:rPr lang="en-CA" sz="7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CA" sz="7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MZT, POP, SAP</a:t>
                      </a:r>
                      <a:endParaRPr lang="en-CA" sz="7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75" marR="8375" marT="8375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A7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AUA, GYE, NAS,</a:t>
                      </a:r>
                      <a:br>
                        <a:rPr lang="pt-BR" sz="7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pt-BR" sz="7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POS, SDQ, SJO</a:t>
                      </a:r>
                      <a:endParaRPr lang="en-CA" sz="7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75" marR="8375" marT="837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A7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7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CNF,</a:t>
                      </a:r>
                      <a:r>
                        <a:rPr lang="en-CA" sz="700" b="0" i="1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CA" sz="7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MTY, PTY, PUJ,</a:t>
                      </a:r>
                      <a:r>
                        <a:rPr lang="en-CA" sz="700" b="0" i="1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CA" sz="7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UIO</a:t>
                      </a:r>
                      <a:endParaRPr lang="en-CA" sz="7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75" marR="8375" marT="837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A7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7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GIG, SCL</a:t>
                      </a:r>
                      <a:endParaRPr lang="en-CA" sz="7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75" marR="8375" marT="837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A7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BOG</a:t>
                      </a:r>
                      <a:endParaRPr lang="en-CA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75" marR="8375" marT="837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A7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CA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75" marR="8375" marT="837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A7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endParaRPr lang="en-CA" sz="9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375" marR="8375" marT="837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A7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A7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9606">
                <a:tc rowSpan="2">
                  <a:txBody>
                    <a:bodyPr/>
                    <a:lstStyle/>
                    <a:p>
                      <a:pPr marL="72000" algn="l" fontAlgn="b"/>
                      <a:r>
                        <a:rPr lang="en-CA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MIDDLE EAST</a:t>
                      </a:r>
                    </a:p>
                  </a:txBody>
                  <a:tcPr marL="8375" marR="8375" marT="8375" marB="0" anchor="ctr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A7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CA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75" marR="8375" marT="8375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A7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CA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75" marR="8375" marT="837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A7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CA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75" marR="8375" marT="837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A7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CA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75" marR="8375" marT="837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A7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CA" sz="800" b="1" i="0" u="none" strike="noStrike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CA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75" marR="8375" marT="837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A7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CA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75" marR="8375" marT="837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A7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CA" sz="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</a:t>
                      </a:r>
                      <a:endParaRPr lang="en-CA" sz="8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375" marR="8375" marT="837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A7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A7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2409">
                <a:tc vMerge="1">
                  <a:txBody>
                    <a:bodyPr/>
                    <a:lstStyle/>
                    <a:p>
                      <a:pPr marL="72000" algn="l" fontAlgn="b"/>
                      <a:endParaRPr lang="en-CA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75" marR="8375" marT="8375" marB="0" anchor="ctr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A7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SLL</a:t>
                      </a:r>
                      <a:endParaRPr lang="en-US" sz="700" b="0" i="1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A7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1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A7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7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AMM, BAH, MCT, MED, MHD</a:t>
                      </a:r>
                      <a:endParaRPr lang="en-CA" sz="7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75" marR="8375" marT="837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A7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AUH, RUH</a:t>
                      </a:r>
                      <a:r>
                        <a:rPr lang="en-CA" sz="7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,TLV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A7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7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DOH</a:t>
                      </a:r>
                      <a:endParaRPr lang="en-CA" sz="7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75" marR="8375" marT="837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A7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7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DXB</a:t>
                      </a:r>
                      <a:endParaRPr lang="en-CA" sz="7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75" marR="8375" marT="837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A7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endParaRPr lang="en-CA" sz="9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375" marR="8375" marT="837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A7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A7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9606">
                <a:tc rowSpan="2">
                  <a:txBody>
                    <a:bodyPr/>
                    <a:lstStyle/>
                    <a:p>
                      <a:pPr marL="72000" algn="l" fontAlgn="b"/>
                      <a:r>
                        <a:rPr lang="en-CA" sz="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NORTH</a:t>
                      </a:r>
                      <a:br>
                        <a:rPr lang="en-CA" sz="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CA" sz="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AMERICA</a:t>
                      </a:r>
                      <a:endParaRPr lang="en-CA" sz="8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75" marR="8375" marT="8375" marB="0" anchor="ctr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A7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CA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75" marR="8375" marT="8375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A7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CA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75" marR="8375" marT="837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A7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en-CA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75" marR="8375" marT="837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A7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CA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75" marR="8375" marT="837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A7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CA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75" marR="8375" marT="837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A7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CA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75" marR="8375" marT="837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A7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CA" sz="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45</a:t>
                      </a:r>
                      <a:endParaRPr lang="en-CA" sz="8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375" marR="8375" marT="837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A7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A7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92161">
                <a:tc vMerge="1">
                  <a:txBody>
                    <a:bodyPr/>
                    <a:lstStyle/>
                    <a:p>
                      <a:pPr marL="72000" algn="l" fontAlgn="b"/>
                      <a:endParaRPr lang="en-CA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75" marR="8375" marT="8375" marB="0" anchor="ctr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A7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PWM, YLW,</a:t>
                      </a:r>
                      <a:r>
                        <a:rPr lang="en-US" sz="700" b="0" i="1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US" sz="7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YQB, YQM, YQR, YXE, YYJ, YYT</a:t>
                      </a:r>
                      <a:endParaRPr lang="en-US" sz="700" b="0" i="1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A7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ELP, GRR</a:t>
                      </a:r>
                      <a:r>
                        <a:rPr lang="en-CA" sz="7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7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YHZ, </a:t>
                      </a:r>
                    </a:p>
                    <a:p>
                      <a:pPr algn="ctr" fontAlgn="b"/>
                      <a:r>
                        <a:rPr lang="en-US" sz="7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YOW,</a:t>
                      </a:r>
                      <a:r>
                        <a:rPr lang="en-US" sz="700" b="0" i="1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US" sz="7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YTZ, YWG</a:t>
                      </a:r>
                      <a:endParaRPr lang="en-US" sz="700" b="0" i="1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A7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7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AUS, BNA, CLE, CMH, CVG,</a:t>
                      </a:r>
                      <a:br>
                        <a:rPr lang="en-CA" sz="7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CA" sz="7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DAL, IND, JAX, PIT, SAT,</a:t>
                      </a:r>
                      <a:br>
                        <a:rPr lang="en-CA" sz="7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CA" sz="7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SJC, STL, YEG</a:t>
                      </a:r>
                      <a:endParaRPr lang="en-CA" sz="7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75" marR="8375" marT="837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A7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7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BWI, SAN,</a:t>
                      </a:r>
                      <a:br>
                        <a:rPr lang="en-CA" sz="7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CA" sz="7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SLC, TPA, YUL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A7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BOS, DTW, </a:t>
                      </a:r>
                      <a:r>
                        <a:rPr lang="en-CA" sz="7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FLL, LGA, </a:t>
                      </a:r>
                      <a:r>
                        <a:rPr lang="es-ES" sz="7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MSP, PHL</a:t>
                      </a:r>
                      <a:endParaRPr lang="en-CA" sz="7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75" marR="8375" marT="837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A7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7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ATL, DEN, DFW, LAX,     </a:t>
                      </a:r>
                      <a:r>
                        <a:rPr lang="es-ES" sz="7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SEA, </a:t>
                      </a:r>
                      <a:r>
                        <a:rPr lang="en-CA" sz="7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SFO, YYZ</a:t>
                      </a:r>
                      <a:endParaRPr lang="en-CA" sz="7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75" marR="8375" marT="837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A7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endParaRPr lang="en-CA" sz="9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375" marR="8375" marT="837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A7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A7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51073">
                <a:tc>
                  <a:txBody>
                    <a:bodyPr/>
                    <a:lstStyle/>
                    <a:p>
                      <a:pPr marL="72000" algn="l" fontAlgn="b"/>
                      <a:r>
                        <a:rPr lang="en-CA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marL="8375" marR="8375" marT="8375" marB="0" anchor="ctr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A7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</a:t>
                      </a:r>
                      <a:endParaRPr lang="en-CA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75" marR="8375" marT="8375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A7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</a:t>
                      </a:r>
                      <a:endParaRPr lang="en-CA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75" marR="8375" marT="837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A7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</a:t>
                      </a:r>
                      <a:endParaRPr lang="en-CA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75" marR="8375" marT="837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A7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</a:t>
                      </a:r>
                      <a:endParaRPr lang="en-CA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75" marR="8375" marT="837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A7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en-CA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75" marR="8375" marT="837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A7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</a:p>
                  </a:txBody>
                  <a:tcPr marL="8375" marR="8375" marT="837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A7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CA" sz="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284</a:t>
                      </a:r>
                      <a:endParaRPr lang="en-CA" sz="8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375" marR="8375" marT="837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A7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9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3869670" y="6546961"/>
            <a:ext cx="2895600" cy="324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prstClr val="white"/>
                </a:solidFill>
              </a:rPr>
              <a:t>ATL </a:t>
            </a:r>
            <a:r>
              <a:rPr lang="en-US" dirty="0">
                <a:solidFill>
                  <a:prstClr val="white"/>
                </a:solidFill>
              </a:rPr>
              <a:t>– </a:t>
            </a:r>
            <a:r>
              <a:rPr lang="en-US" dirty="0" smtClean="0">
                <a:solidFill>
                  <a:prstClr val="white"/>
                </a:solidFill>
              </a:rPr>
              <a:t>Annual Satisfaction Assessment </a:t>
            </a:r>
            <a:r>
              <a:rPr lang="en-US" dirty="0">
                <a:solidFill>
                  <a:prstClr val="white"/>
                </a:solidFill>
              </a:rPr>
              <a:t>– </a:t>
            </a:r>
            <a:r>
              <a:rPr lang="en-US" dirty="0" smtClean="0">
                <a:solidFill>
                  <a:prstClr val="white"/>
                </a:solidFill>
              </a:rPr>
              <a:t>2016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984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3DAD56E-802A-2646-A8DB-6610A51D0FC3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© 2017 ACI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2" y="967968"/>
            <a:ext cx="8495483" cy="276999"/>
          </a:xfrm>
        </p:spPr>
        <p:txBody>
          <a:bodyPr/>
          <a:lstStyle/>
          <a:p>
            <a:pPr>
              <a:defRPr/>
            </a:pPr>
            <a:r>
              <a:rPr lang="en-US" sz="1200" dirty="0" smtClean="0"/>
              <a:t>The </a:t>
            </a:r>
            <a:r>
              <a:rPr lang="en-US" sz="1200" dirty="0"/>
              <a:t>results from </a:t>
            </a:r>
            <a:r>
              <a:rPr lang="en-US" sz="1200" dirty="0" smtClean="0"/>
              <a:t>33 </a:t>
            </a:r>
            <a:r>
              <a:rPr lang="en-US" sz="1200" dirty="0"/>
              <a:t>airports are based </a:t>
            </a:r>
            <a:r>
              <a:rPr lang="en-US" sz="1200" dirty="0" smtClean="0"/>
              <a:t>on fewer than </a:t>
            </a:r>
            <a:r>
              <a:rPr lang="en-US" sz="1200" dirty="0"/>
              <a:t>4 quarters of </a:t>
            </a:r>
            <a:r>
              <a:rPr lang="en-US" sz="1200" dirty="0" smtClean="0"/>
              <a:t>participation: </a:t>
            </a:r>
            <a:endParaRPr lang="en-US" sz="12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2" y="241070"/>
            <a:ext cx="6293381" cy="64045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 baseline="0">
                <a:solidFill>
                  <a:srgbClr val="5693C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110000"/>
              </a:lnSpc>
            </a:pPr>
            <a:r>
              <a:rPr lang="en-CA" dirty="0"/>
              <a:t>Methodology at a Glance</a:t>
            </a:r>
            <a:br>
              <a:rPr lang="en-CA" dirty="0"/>
            </a:br>
            <a:r>
              <a:rPr lang="en-US" sz="2000" dirty="0"/>
              <a:t>Participating Airports </a:t>
            </a:r>
            <a:r>
              <a:rPr lang="en-US" sz="2000" dirty="0" smtClean="0"/>
              <a:t>2016 </a:t>
            </a:r>
            <a:r>
              <a:rPr lang="en-US" altLang="en-US" sz="2200" dirty="0"/>
              <a:t>(2/3)</a:t>
            </a:r>
            <a:endParaRPr lang="en-CA" sz="2200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6134076"/>
              </p:ext>
            </p:extLst>
          </p:nvPr>
        </p:nvGraphicFramePr>
        <p:xfrm>
          <a:off x="495598" y="1236164"/>
          <a:ext cx="4225491" cy="394116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527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40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587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3205">
                <a:tc>
                  <a:txBody>
                    <a:bodyPr/>
                    <a:lstStyle/>
                    <a:p>
                      <a:pPr algn="l" fontAlgn="b"/>
                      <a:endParaRPr lang="en-CA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1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</a:t>
                      </a:r>
                      <a:r>
                        <a:rPr lang="en-CA" sz="1100" b="1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of </a:t>
                      </a:r>
                      <a:r>
                        <a:rPr lang="en-CA" sz="11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Quarters</a:t>
                      </a:r>
                      <a:endParaRPr lang="en-CA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Quarters</a:t>
                      </a:r>
                      <a:endParaRPr lang="en-CA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6304">
                <a:tc>
                  <a:txBody>
                    <a:bodyPr/>
                    <a:lstStyle/>
                    <a:p>
                      <a:pPr marL="108000" algn="l" fontAlgn="b"/>
                      <a:r>
                        <a:rPr lang="en-CA" sz="105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ABJ</a:t>
                      </a:r>
                      <a:endParaRPr lang="en-CA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CA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 algn="l" fontAlgn="b"/>
                      <a:r>
                        <a:rPr lang="en-CA" sz="105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Q4'16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3536">
                <a:tc>
                  <a:txBody>
                    <a:bodyPr/>
                    <a:lstStyle/>
                    <a:p>
                      <a:pPr marL="108000" algn="l" fontAlgn="b"/>
                      <a:r>
                        <a:rPr lang="en-CA" sz="105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BDA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CA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 algn="l" fontAlgn="b"/>
                      <a:r>
                        <a:rPr lang="en-CA" sz="105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Q4'16</a:t>
                      </a:r>
                      <a:endParaRPr lang="en-CA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3536">
                <a:tc>
                  <a:txBody>
                    <a:bodyPr/>
                    <a:lstStyle/>
                    <a:p>
                      <a:pPr marL="108000" algn="l" fontAlgn="b"/>
                      <a:r>
                        <a:rPr lang="en-CA" sz="105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LCY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CA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 algn="l" fontAlgn="b"/>
                      <a:r>
                        <a:rPr lang="en-CA" sz="105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Q4'16</a:t>
                      </a:r>
                      <a:endParaRPr lang="en-CA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3536">
                <a:tc>
                  <a:txBody>
                    <a:bodyPr/>
                    <a:lstStyle/>
                    <a:p>
                      <a:pPr marL="108000" algn="l" fontAlgn="b"/>
                      <a:r>
                        <a:rPr lang="en-CA" sz="105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LGA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CA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 algn="l" fontAlgn="b"/>
                      <a:r>
                        <a:rPr lang="en-CA" sz="105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Q4'16</a:t>
                      </a:r>
                      <a:endParaRPr lang="en-CA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3536">
                <a:tc>
                  <a:txBody>
                    <a:bodyPr/>
                    <a:lstStyle/>
                    <a:p>
                      <a:pPr marL="108000" algn="l" fontAlgn="b"/>
                      <a:r>
                        <a:rPr lang="en-CA" sz="105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MHD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CA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 algn="l" fontAlgn="b"/>
                      <a:r>
                        <a:rPr lang="en-CA" sz="105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Q4'16</a:t>
                      </a:r>
                      <a:endParaRPr lang="en-CA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3536">
                <a:tc>
                  <a:txBody>
                    <a:bodyPr/>
                    <a:lstStyle/>
                    <a:p>
                      <a:pPr marL="108000" algn="l" fontAlgn="b"/>
                      <a:r>
                        <a:rPr lang="en-CA" sz="105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NTL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CA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 algn="l" fontAlgn="b"/>
                      <a:r>
                        <a:rPr lang="en-CA" sz="105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Q4'16</a:t>
                      </a:r>
                      <a:endParaRPr lang="en-CA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3536">
                <a:tc>
                  <a:txBody>
                    <a:bodyPr/>
                    <a:lstStyle/>
                    <a:p>
                      <a:pPr marL="108000" algn="l" fontAlgn="b"/>
                      <a:r>
                        <a:rPr lang="en-CA" sz="105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PHL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CA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 algn="l" fontAlgn="b"/>
                      <a:r>
                        <a:rPr lang="en-CA" sz="105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Q4'16</a:t>
                      </a:r>
                      <a:endParaRPr lang="en-CA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3536">
                <a:tc>
                  <a:txBody>
                    <a:bodyPr/>
                    <a:lstStyle/>
                    <a:p>
                      <a:pPr marL="108000" algn="l" fontAlgn="b"/>
                      <a:r>
                        <a:rPr lang="en-CA" sz="105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TLS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CA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 algn="l" fontAlgn="b"/>
                      <a:r>
                        <a:rPr lang="en-CA" sz="105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Q4'16</a:t>
                      </a:r>
                      <a:endParaRPr lang="en-CA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3536">
                <a:tc>
                  <a:txBody>
                    <a:bodyPr/>
                    <a:lstStyle/>
                    <a:p>
                      <a:pPr marL="108000" algn="l" fontAlgn="b"/>
                      <a:r>
                        <a:rPr lang="en-CA" sz="105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TRN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CA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 algn="l" fontAlgn="b"/>
                      <a:r>
                        <a:rPr lang="en-CA" sz="105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Q4'16</a:t>
                      </a:r>
                      <a:endParaRPr lang="en-CA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3536">
                <a:tc>
                  <a:txBody>
                    <a:bodyPr/>
                    <a:lstStyle/>
                    <a:p>
                      <a:pPr marL="108000" algn="l" fontAlgn="b"/>
                      <a:r>
                        <a:rPr lang="en-CA" sz="105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VNO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CA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 algn="l" fontAlgn="b"/>
                      <a:r>
                        <a:rPr lang="en-CA" sz="105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Q4'16</a:t>
                      </a:r>
                      <a:endParaRPr lang="en-CA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56304">
                <a:tc>
                  <a:txBody>
                    <a:bodyPr/>
                    <a:lstStyle/>
                    <a:p>
                      <a:pPr marL="108000" algn="l" fontAlgn="b"/>
                      <a:r>
                        <a:rPr lang="en-CA" sz="105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BOG</a:t>
                      </a:r>
                      <a:endParaRPr lang="en-CA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CA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 algn="l" fontAlgn="b"/>
                      <a:r>
                        <a:rPr lang="en-CA" sz="105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Q3'16,</a:t>
                      </a:r>
                      <a:r>
                        <a:rPr lang="en-CA" sz="1050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CA" sz="105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Q4'16</a:t>
                      </a:r>
                      <a:endParaRPr lang="en-CA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56304">
                <a:tc>
                  <a:txBody>
                    <a:bodyPr/>
                    <a:lstStyle/>
                    <a:p>
                      <a:pPr marL="108000" algn="l" fontAlgn="b"/>
                      <a:r>
                        <a:rPr lang="en-CA" sz="105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BWI</a:t>
                      </a:r>
                      <a:endParaRPr lang="en-CA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CA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 algn="l" fontAlgn="b"/>
                      <a:r>
                        <a:rPr lang="en-CA" sz="105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Q3'16,</a:t>
                      </a:r>
                      <a:r>
                        <a:rPr lang="en-CA" sz="1050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CA" sz="105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Q4'16</a:t>
                      </a:r>
                      <a:endParaRPr lang="en-CA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56304">
                <a:tc>
                  <a:txBody>
                    <a:bodyPr/>
                    <a:lstStyle/>
                    <a:p>
                      <a:pPr marL="108000" algn="l" fontAlgn="b"/>
                      <a:r>
                        <a:rPr lang="en-CA" sz="105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CGK</a:t>
                      </a:r>
                      <a:endParaRPr lang="en-CA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CA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 algn="l" fontAlgn="b"/>
                      <a:r>
                        <a:rPr lang="en-CA" sz="105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Q1'16, Q4'16</a:t>
                      </a:r>
                      <a:endParaRPr lang="en-CA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56304">
                <a:tc>
                  <a:txBody>
                    <a:bodyPr/>
                    <a:lstStyle/>
                    <a:p>
                      <a:pPr marL="108000" algn="l" fontAlgn="b"/>
                      <a:r>
                        <a:rPr lang="en-CA" sz="105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DOH</a:t>
                      </a:r>
                      <a:endParaRPr lang="en-CA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CA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 algn="l" fontAlgn="b"/>
                      <a:r>
                        <a:rPr lang="en-CA" sz="105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Q1'16,</a:t>
                      </a:r>
                      <a:r>
                        <a:rPr lang="en-CA" sz="1050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CA" sz="105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Q2'16</a:t>
                      </a:r>
                      <a:endParaRPr lang="en-CA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56304">
                <a:tc>
                  <a:txBody>
                    <a:bodyPr/>
                    <a:lstStyle/>
                    <a:p>
                      <a:pPr marL="108000" algn="l" fontAlgn="b"/>
                      <a:r>
                        <a:rPr lang="en-CA" sz="105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IXC</a:t>
                      </a:r>
                      <a:endParaRPr lang="en-CA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CA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 algn="l" fontAlgn="b"/>
                      <a:r>
                        <a:rPr lang="en-CA" sz="105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Q3'16,</a:t>
                      </a:r>
                      <a:r>
                        <a:rPr lang="en-CA" sz="1050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CA" sz="105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Q4'16</a:t>
                      </a:r>
                      <a:endParaRPr lang="en-CA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56304">
                <a:tc>
                  <a:txBody>
                    <a:bodyPr/>
                    <a:lstStyle/>
                    <a:p>
                      <a:pPr marL="108000" algn="l" fontAlgn="b"/>
                      <a:r>
                        <a:rPr lang="en-CA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KMG</a:t>
                      </a:r>
                      <a:endParaRPr lang="en-CA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05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CA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05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Q3'16,</a:t>
                      </a:r>
                      <a:r>
                        <a:rPr lang="en-CA" sz="1050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CA" sz="105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Q4'16</a:t>
                      </a:r>
                      <a:endParaRPr lang="en-CA" sz="105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56304">
                <a:tc>
                  <a:txBody>
                    <a:bodyPr/>
                    <a:lstStyle/>
                    <a:p>
                      <a:pPr marL="108000" algn="l" fontAlgn="b"/>
                      <a:r>
                        <a:rPr lang="en-CA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KNO</a:t>
                      </a:r>
                      <a:endParaRPr lang="en-CA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050" u="none" strike="noStrike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CA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 algn="l" fontAlgn="b"/>
                      <a:r>
                        <a:rPr lang="en-CA" sz="105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Q1'16, Q4'16</a:t>
                      </a:r>
                      <a:endParaRPr lang="en-CA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56304">
                <a:tc>
                  <a:txBody>
                    <a:bodyPr/>
                    <a:lstStyle/>
                    <a:p>
                      <a:pPr marL="108000" algn="l" fontAlgn="b"/>
                      <a:r>
                        <a:rPr lang="en-CA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PDG</a:t>
                      </a:r>
                      <a:endParaRPr lang="en-CA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050" u="none" strike="noStrike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CA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 algn="l" fontAlgn="b"/>
                      <a:r>
                        <a:rPr lang="en-CA" sz="105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Q1'16, Q4'16</a:t>
                      </a:r>
                      <a:endParaRPr lang="en-CA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56304">
                <a:tc>
                  <a:txBody>
                    <a:bodyPr/>
                    <a:lstStyle/>
                    <a:p>
                      <a:pPr marL="108000" algn="l" fontAlgn="b"/>
                      <a:r>
                        <a:rPr lang="en-CA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PKU</a:t>
                      </a:r>
                      <a:endParaRPr lang="en-CA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05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CA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 algn="l" fontAlgn="b"/>
                      <a:r>
                        <a:rPr lang="en-CA" sz="105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Q1'16, Q4'16</a:t>
                      </a:r>
                      <a:endParaRPr lang="en-CA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56304">
                <a:tc>
                  <a:txBody>
                    <a:bodyPr/>
                    <a:lstStyle/>
                    <a:p>
                      <a:pPr marL="108000" algn="l" fontAlgn="b"/>
                      <a:r>
                        <a:rPr lang="en-CA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PLM</a:t>
                      </a:r>
                      <a:endParaRPr lang="en-CA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050" u="none" strike="noStrike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CA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 algn="l" fontAlgn="b"/>
                      <a:r>
                        <a:rPr lang="en-CA" sz="105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Q1'16, Q4'16</a:t>
                      </a:r>
                      <a:endParaRPr lang="en-CA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56304">
                <a:tc>
                  <a:txBody>
                    <a:bodyPr/>
                    <a:lstStyle/>
                    <a:p>
                      <a:pPr marL="108000" algn="l" fontAlgn="b"/>
                      <a:r>
                        <a:rPr lang="en-CA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SJW</a:t>
                      </a:r>
                      <a:endParaRPr lang="en-CA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05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CA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05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Q3'16,</a:t>
                      </a:r>
                      <a:r>
                        <a:rPr lang="en-CA" sz="1050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CA" sz="105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Q4'16</a:t>
                      </a:r>
                      <a:endParaRPr lang="en-CA" sz="105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</a:tbl>
          </a:graphicData>
        </a:graphic>
      </p:graphicFrame>
      <p:sp>
        <p:nvSpPr>
          <p:cNvPr id="9" name="Subtitle 2"/>
          <p:cNvSpPr txBox="1">
            <a:spLocks/>
          </p:cNvSpPr>
          <p:nvPr/>
        </p:nvSpPr>
        <p:spPr>
          <a:xfrm>
            <a:off x="457443" y="5290452"/>
            <a:ext cx="8495483" cy="461665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457200" marR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"/>
              <a:tabLst/>
              <a:defRPr sz="1400" kern="1200" baseline="0">
                <a:solidFill>
                  <a:srgbClr val="003A8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200" dirty="0" smtClean="0"/>
              <a:t>Besides the number of collected questionnaires that might </a:t>
            </a:r>
            <a:r>
              <a:rPr lang="en-US" sz="1200" dirty="0"/>
              <a:t>change slightly </a:t>
            </a:r>
            <a:r>
              <a:rPr lang="en-US" sz="1200" dirty="0" smtClean="0"/>
              <a:t>from one quarter to another, a few Airports have changed their Sample Size during 2016: </a:t>
            </a:r>
            <a:endParaRPr lang="en-US" sz="12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8480322"/>
              </p:ext>
            </p:extLst>
          </p:nvPr>
        </p:nvGraphicFramePr>
        <p:xfrm>
          <a:off x="1857673" y="5752117"/>
          <a:ext cx="4168433" cy="50863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17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510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6304">
                <a:tc>
                  <a:txBody>
                    <a:bodyPr/>
                    <a:lstStyle/>
                    <a:p>
                      <a:pPr marL="108000" algn="l" fontAlgn="b"/>
                      <a:r>
                        <a:rPr lang="en-CA" sz="105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BRU</a:t>
                      </a:r>
                      <a:endParaRPr lang="en-CA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 algn="l" fontAlgn="b"/>
                      <a:r>
                        <a:rPr lang="en-CA" sz="105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Starting</a:t>
                      </a:r>
                      <a:r>
                        <a:rPr lang="en-CA" sz="1050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</a:t>
                      </a:r>
                      <a:r>
                        <a:rPr lang="en-CA" sz="105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lang="en-CA" sz="1050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CA" sz="105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Q3'16: From 1050 to 1575 questionnaires</a:t>
                      </a:r>
                      <a:endParaRPr lang="en-CA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6304">
                <a:tc>
                  <a:txBody>
                    <a:bodyPr/>
                    <a:lstStyle/>
                    <a:p>
                      <a:pPr marL="108000" algn="l" fontAlgn="b"/>
                      <a:r>
                        <a:rPr lang="en-CA" sz="105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KMG</a:t>
                      </a:r>
                      <a:endParaRPr lang="en-CA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 algn="l" fontAlgn="b"/>
                      <a:r>
                        <a:rPr lang="en-CA" sz="105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Starting</a:t>
                      </a:r>
                      <a:r>
                        <a:rPr lang="en-CA" sz="1050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</a:t>
                      </a:r>
                      <a:r>
                        <a:rPr lang="en-CA" sz="105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lang="en-CA" sz="1050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CA" sz="105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Q3'16: From 350 to 400 questionnaires</a:t>
                      </a:r>
                      <a:endParaRPr lang="en-CA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6304">
                <a:tc>
                  <a:txBody>
                    <a:bodyPr/>
                    <a:lstStyle/>
                    <a:p>
                      <a:pPr marL="108000" algn="l" fontAlgn="b"/>
                      <a:r>
                        <a:rPr lang="en-CA" sz="105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OSL</a:t>
                      </a:r>
                      <a:endParaRPr lang="en-CA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 algn="l" fontAlgn="b"/>
                      <a:r>
                        <a:rPr lang="en-CA" sz="105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Starting</a:t>
                      </a:r>
                      <a:r>
                        <a:rPr lang="en-CA" sz="1050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</a:t>
                      </a:r>
                      <a:r>
                        <a:rPr lang="en-CA" sz="105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lang="en-CA" sz="1050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CA" sz="105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Q3'16: From 700 to 900 questionnaires</a:t>
                      </a:r>
                      <a:endParaRPr lang="en-CA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6144291"/>
              </p:ext>
            </p:extLst>
          </p:nvPr>
        </p:nvGraphicFramePr>
        <p:xfrm>
          <a:off x="4704512" y="1236166"/>
          <a:ext cx="4225491" cy="238616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527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40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587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5794">
                <a:tc>
                  <a:txBody>
                    <a:bodyPr/>
                    <a:lstStyle/>
                    <a:p>
                      <a:pPr algn="l" fontAlgn="b"/>
                      <a:endParaRPr lang="en-CA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1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</a:t>
                      </a:r>
                      <a:r>
                        <a:rPr lang="en-CA" sz="1100" b="1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of </a:t>
                      </a:r>
                      <a:r>
                        <a:rPr lang="en-CA" sz="11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Quarters</a:t>
                      </a:r>
                      <a:endParaRPr lang="en-CA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Quarters</a:t>
                      </a:r>
                      <a:endParaRPr lang="en-CA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0031">
                <a:tc>
                  <a:txBody>
                    <a:bodyPr/>
                    <a:lstStyle/>
                    <a:p>
                      <a:pPr marL="108000" algn="l" fontAlgn="b"/>
                      <a:r>
                        <a:rPr lang="en-CA" sz="105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BRU</a:t>
                      </a:r>
                      <a:endParaRPr lang="en-CA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5F3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CA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5F3F7"/>
                    </a:solidFill>
                  </a:tcPr>
                </a:tc>
                <a:tc>
                  <a:txBody>
                    <a:bodyPr/>
                    <a:lstStyle/>
                    <a:p>
                      <a:pPr marL="108000" algn="l" fontAlgn="b"/>
                      <a:r>
                        <a:rPr lang="en-CA" sz="105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Q1’16, Q3'16,</a:t>
                      </a:r>
                      <a:r>
                        <a:rPr lang="en-CA" sz="1050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CA" sz="105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Q4'16</a:t>
                      </a:r>
                      <a:endParaRPr lang="en-CA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5F3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0031">
                <a:tc>
                  <a:txBody>
                    <a:bodyPr/>
                    <a:lstStyle/>
                    <a:p>
                      <a:pPr marL="108000" algn="l" fontAlgn="b"/>
                      <a:r>
                        <a:rPr lang="en-CA" sz="105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DEN</a:t>
                      </a:r>
                      <a:endParaRPr lang="en-CA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5F3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CA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5F3F7"/>
                    </a:solidFill>
                  </a:tcPr>
                </a:tc>
                <a:tc>
                  <a:txBody>
                    <a:bodyPr/>
                    <a:lstStyle/>
                    <a:p>
                      <a:pPr marL="108000" algn="l" fontAlgn="b"/>
                      <a:r>
                        <a:rPr lang="en-CA" sz="105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Q2'16-Q4'16</a:t>
                      </a:r>
                      <a:endParaRPr lang="en-CA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5F3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0031">
                <a:tc>
                  <a:txBody>
                    <a:bodyPr/>
                    <a:lstStyle/>
                    <a:p>
                      <a:pPr marL="108000" algn="l" fontAlgn="b"/>
                      <a:r>
                        <a:rPr lang="en-CA" sz="105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EIN</a:t>
                      </a:r>
                      <a:endParaRPr lang="en-CA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5F3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CA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5F3F7"/>
                    </a:solidFill>
                  </a:tcPr>
                </a:tc>
                <a:tc>
                  <a:txBody>
                    <a:bodyPr/>
                    <a:lstStyle/>
                    <a:p>
                      <a:pPr marL="108000" algn="l" fontAlgn="b"/>
                      <a:r>
                        <a:rPr lang="en-CA" sz="1050" u="none" strike="noStrike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Q2'16-Q4'16</a:t>
                      </a:r>
                      <a:endParaRPr lang="en-CA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5F3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0031">
                <a:tc>
                  <a:txBody>
                    <a:bodyPr/>
                    <a:lstStyle/>
                    <a:p>
                      <a:pPr marL="108000" algn="l" fontAlgn="b"/>
                      <a:r>
                        <a:rPr lang="en-CA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GIG</a:t>
                      </a:r>
                      <a:endParaRPr lang="en-CA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5F3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CA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5F3F7"/>
                    </a:solidFill>
                  </a:tcPr>
                </a:tc>
                <a:tc>
                  <a:txBody>
                    <a:bodyPr/>
                    <a:lstStyle/>
                    <a:p>
                      <a:pPr marL="108000" algn="l" fontAlgn="b"/>
                      <a:r>
                        <a:rPr lang="en-CA" sz="1050" u="none" strike="noStrike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Q2'16-Q4'16</a:t>
                      </a:r>
                      <a:endParaRPr lang="en-CA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5F3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0031">
                <a:tc>
                  <a:txBody>
                    <a:bodyPr/>
                    <a:lstStyle/>
                    <a:p>
                      <a:pPr marL="108000" algn="l" fontAlgn="b"/>
                      <a:r>
                        <a:rPr lang="en-CA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GRR</a:t>
                      </a:r>
                      <a:endParaRPr lang="en-CA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5F3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CA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5F3F7"/>
                    </a:solidFill>
                  </a:tcPr>
                </a:tc>
                <a:tc>
                  <a:txBody>
                    <a:bodyPr/>
                    <a:lstStyle/>
                    <a:p>
                      <a:pPr marL="108000" algn="l" fontAlgn="b"/>
                      <a:r>
                        <a:rPr lang="en-CA" sz="105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Q2'16-Q4'16</a:t>
                      </a:r>
                      <a:endParaRPr lang="en-CA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5F3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0031">
                <a:tc>
                  <a:txBody>
                    <a:bodyPr/>
                    <a:lstStyle/>
                    <a:p>
                      <a:pPr marL="108000" algn="l" fontAlgn="b"/>
                      <a:r>
                        <a:rPr lang="en-CA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MCT</a:t>
                      </a:r>
                      <a:endParaRPr lang="en-CA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5F3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CA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5F3F7"/>
                    </a:solidFill>
                  </a:tcPr>
                </a:tc>
                <a:tc>
                  <a:txBody>
                    <a:bodyPr/>
                    <a:lstStyle/>
                    <a:p>
                      <a:pPr marL="108000" algn="l" fontAlgn="b"/>
                      <a:r>
                        <a:rPr lang="en-CA" sz="105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Q1'16,</a:t>
                      </a:r>
                      <a:r>
                        <a:rPr lang="en-CA" sz="1050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CA" sz="105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Q2'16, Q4’16</a:t>
                      </a:r>
                      <a:endParaRPr lang="en-CA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5F3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0031">
                <a:tc>
                  <a:txBody>
                    <a:bodyPr/>
                    <a:lstStyle/>
                    <a:p>
                      <a:pPr marL="108000" algn="l" fontAlgn="b"/>
                      <a:r>
                        <a:rPr lang="en-CA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SCL</a:t>
                      </a:r>
                    </a:p>
                  </a:txBody>
                  <a:tcPr marL="9525" marR="9525" marT="9525" marB="0" anchor="b">
                    <a:solidFill>
                      <a:srgbClr val="F5F3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CA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5F3F7"/>
                    </a:solidFill>
                  </a:tcPr>
                </a:tc>
                <a:tc>
                  <a:txBody>
                    <a:bodyPr/>
                    <a:lstStyle/>
                    <a:p>
                      <a:pPr marL="108000" algn="l" fontAlgn="b"/>
                      <a:r>
                        <a:rPr lang="en-CA" sz="105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Q2'16-Q4'16</a:t>
                      </a:r>
                      <a:endParaRPr lang="en-CA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5F3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0031">
                <a:tc>
                  <a:txBody>
                    <a:bodyPr/>
                    <a:lstStyle/>
                    <a:p>
                      <a:pPr marL="108000" algn="l" fontAlgn="b"/>
                      <a:r>
                        <a:rPr lang="en-CA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SHA</a:t>
                      </a:r>
                      <a:endParaRPr lang="en-CA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5F3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CA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5F3F7"/>
                    </a:solidFill>
                  </a:tcPr>
                </a:tc>
                <a:tc>
                  <a:txBody>
                    <a:bodyPr/>
                    <a:lstStyle/>
                    <a:p>
                      <a:pPr marL="108000" algn="l" fontAlgn="b"/>
                      <a:r>
                        <a:rPr lang="en-CA" sz="105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Q1'16,</a:t>
                      </a:r>
                      <a:r>
                        <a:rPr lang="en-CA" sz="1050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CA" sz="105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Q2'16, Q4’16</a:t>
                      </a:r>
                      <a:endParaRPr lang="en-CA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5F3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0031">
                <a:tc>
                  <a:txBody>
                    <a:bodyPr/>
                    <a:lstStyle/>
                    <a:p>
                      <a:pPr marL="108000" algn="l" fontAlgn="b"/>
                      <a:r>
                        <a:rPr lang="en-CA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SLL</a:t>
                      </a:r>
                      <a:endParaRPr lang="en-CA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5F3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CA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5F3F7"/>
                    </a:solidFill>
                  </a:tcPr>
                </a:tc>
                <a:tc>
                  <a:txBody>
                    <a:bodyPr/>
                    <a:lstStyle/>
                    <a:p>
                      <a:pPr marL="108000" algn="l" fontAlgn="b"/>
                      <a:r>
                        <a:rPr lang="en-CA" sz="105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Q2'16-Q4'16</a:t>
                      </a:r>
                      <a:endParaRPr lang="en-CA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5F3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0031">
                <a:tc>
                  <a:txBody>
                    <a:bodyPr/>
                    <a:lstStyle/>
                    <a:p>
                      <a:pPr marL="108000" algn="l" fontAlgn="b"/>
                      <a:r>
                        <a:rPr lang="en-CA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TUN</a:t>
                      </a:r>
                      <a:endParaRPr lang="en-CA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5F3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CA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5F3F7"/>
                    </a:solidFill>
                  </a:tcPr>
                </a:tc>
                <a:tc>
                  <a:txBody>
                    <a:bodyPr/>
                    <a:lstStyle/>
                    <a:p>
                      <a:pPr marL="108000" algn="l" fontAlgn="b"/>
                      <a:r>
                        <a:rPr lang="en-CA" sz="105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Q1’16, Q3'16,</a:t>
                      </a:r>
                      <a:r>
                        <a:rPr lang="en-CA" sz="1050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CA" sz="105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Q4'16</a:t>
                      </a:r>
                      <a:endParaRPr lang="en-CA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5F3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0031">
                <a:tc>
                  <a:txBody>
                    <a:bodyPr/>
                    <a:lstStyle/>
                    <a:p>
                      <a:pPr marL="108000" algn="l" fontAlgn="b"/>
                      <a:r>
                        <a:rPr lang="en-CA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YLW</a:t>
                      </a:r>
                      <a:endParaRPr lang="en-CA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5F3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CA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5F3F7"/>
                    </a:solidFill>
                  </a:tcPr>
                </a:tc>
                <a:tc>
                  <a:txBody>
                    <a:bodyPr/>
                    <a:lstStyle/>
                    <a:p>
                      <a:pPr marL="108000" algn="l" fontAlgn="b"/>
                      <a:r>
                        <a:rPr lang="en-CA" sz="1050" u="none" strike="noStrike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Q2'16-Q4'16</a:t>
                      </a:r>
                      <a:endParaRPr lang="en-CA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5F3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0031">
                <a:tc>
                  <a:txBody>
                    <a:bodyPr/>
                    <a:lstStyle/>
                    <a:p>
                      <a:pPr marL="108000" algn="l" fontAlgn="b"/>
                      <a:r>
                        <a:rPr lang="en-CA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YQM</a:t>
                      </a:r>
                      <a:endParaRPr lang="en-CA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5F3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CA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5F3F7"/>
                    </a:solidFill>
                  </a:tcPr>
                </a:tc>
                <a:tc>
                  <a:txBody>
                    <a:bodyPr/>
                    <a:lstStyle/>
                    <a:p>
                      <a:pPr marL="108000" algn="l" fontAlgn="b"/>
                      <a:r>
                        <a:rPr lang="en-CA" sz="105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Q2'16-Q4'16</a:t>
                      </a:r>
                      <a:endParaRPr lang="en-CA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5F3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13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3869670" y="6546961"/>
            <a:ext cx="2895600" cy="324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prstClr val="white"/>
                </a:solidFill>
              </a:rPr>
              <a:t>ATL </a:t>
            </a:r>
            <a:r>
              <a:rPr lang="en-US" dirty="0">
                <a:solidFill>
                  <a:prstClr val="white"/>
                </a:solidFill>
              </a:rPr>
              <a:t>– </a:t>
            </a:r>
            <a:r>
              <a:rPr lang="en-US" dirty="0" smtClean="0">
                <a:solidFill>
                  <a:prstClr val="white"/>
                </a:solidFill>
              </a:rPr>
              <a:t>Annual Satisfaction Assessment </a:t>
            </a:r>
            <a:r>
              <a:rPr lang="en-US" dirty="0">
                <a:solidFill>
                  <a:prstClr val="white"/>
                </a:solidFill>
              </a:rPr>
              <a:t>– </a:t>
            </a:r>
            <a:r>
              <a:rPr lang="en-US" dirty="0" smtClean="0">
                <a:solidFill>
                  <a:prstClr val="white"/>
                </a:solidFill>
              </a:rPr>
              <a:t>2016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991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406357" y="4224660"/>
            <a:ext cx="8388000" cy="592158"/>
          </a:xfrm>
          <a:prstGeom prst="rect">
            <a:avLst/>
          </a:prstGeom>
          <a:gradFill flip="none" rotWithShape="1">
            <a:gsLst>
              <a:gs pos="0">
                <a:srgbClr val="5693C9"/>
              </a:gs>
              <a:gs pos="100000">
                <a:srgbClr val="003A8C"/>
              </a:gs>
            </a:gsLst>
            <a:path path="rect">
              <a:fillToRect l="50000" t="50000" r="50000" b="50000"/>
            </a:path>
            <a:tileRect/>
          </a:gradFill>
          <a:effectLst>
            <a:softEdge rad="50800"/>
          </a:effectLst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CA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Prioritization of the fields to </a:t>
            </a:r>
            <a:r>
              <a:rPr lang="en-CA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 </a:t>
            </a:r>
            <a:r>
              <a:rPr lang="en-CA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</a:p>
        </p:txBody>
      </p:sp>
      <p:sp>
        <p:nvSpPr>
          <p:cNvPr id="20" name="Down Arrow 19"/>
          <p:cNvSpPr/>
          <p:nvPr/>
        </p:nvSpPr>
        <p:spPr>
          <a:xfrm rot="10800000">
            <a:off x="2787621" y="4856146"/>
            <a:ext cx="255639" cy="467530"/>
          </a:xfrm>
          <a:prstGeom prst="downArrow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41000">
                <a:schemeClr val="accent1">
                  <a:tint val="44500"/>
                  <a:satMod val="160000"/>
                </a:schemeClr>
              </a:gs>
              <a:gs pos="100000">
                <a:srgbClr val="FFFFFF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Down Arrow 20"/>
          <p:cNvSpPr/>
          <p:nvPr/>
        </p:nvSpPr>
        <p:spPr>
          <a:xfrm rot="10800000">
            <a:off x="7558098" y="4856146"/>
            <a:ext cx="255639" cy="467530"/>
          </a:xfrm>
          <a:prstGeom prst="downArrow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41000">
                <a:schemeClr val="accent1">
                  <a:tint val="44500"/>
                  <a:satMod val="160000"/>
                </a:schemeClr>
              </a:gs>
              <a:gs pos="100000">
                <a:srgbClr val="FFFFFF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057748" y="5351517"/>
            <a:ext cx="1715384" cy="946298"/>
          </a:xfrm>
          <a:prstGeom prst="roundRect">
            <a:avLst/>
          </a:prstGeom>
          <a:solidFill>
            <a:srgbClr val="5692C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CA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ATL </a:t>
            </a:r>
            <a:r>
              <a:rPr lang="en-CA" sz="1400" i="1" dirty="0">
                <a:latin typeface="Arial" panose="020B0604020202020204" pitchFamily="34" charset="0"/>
                <a:cs typeface="Arial" panose="020B0604020202020204" pitchFamily="34" charset="0"/>
              </a:rPr>
              <a:t>vs. </a:t>
            </a:r>
            <a:r>
              <a:rPr lang="en-CA" sz="1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other airports</a:t>
            </a:r>
            <a:endParaRPr lang="en-CA" sz="1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4422230" y="5351517"/>
            <a:ext cx="1715384" cy="946298"/>
          </a:xfrm>
          <a:prstGeom prst="roundRect">
            <a:avLst/>
          </a:prstGeom>
          <a:solidFill>
            <a:srgbClr val="5692C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CA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Data analyses by ATL </a:t>
            </a:r>
            <a:r>
              <a:rPr lang="en-CA" sz="1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passenger subgroups</a:t>
            </a:r>
            <a:endParaRPr lang="en-CA" sz="1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6828225" y="5351517"/>
            <a:ext cx="1715384" cy="946298"/>
          </a:xfrm>
          <a:prstGeom prst="roundRect">
            <a:avLst/>
          </a:prstGeom>
          <a:solidFill>
            <a:srgbClr val="5692C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CA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Satisfaction </a:t>
            </a:r>
            <a:r>
              <a:rPr lang="en-CA" sz="1400" i="1" dirty="0">
                <a:latin typeface="Arial" panose="020B0604020202020204" pitchFamily="34" charset="0"/>
                <a:cs typeface="Arial" panose="020B0604020202020204" pitchFamily="34" charset="0"/>
              </a:rPr>
              <a:t>levels by </a:t>
            </a:r>
            <a:r>
              <a:rPr lang="en-CA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ATL </a:t>
            </a:r>
            <a:r>
              <a:rPr lang="en-CA" sz="1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airlines</a:t>
            </a:r>
            <a:endParaRPr lang="en-CA" sz="1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Oval 29"/>
          <p:cNvSpPr>
            <a:spLocks noChangeAspect="1"/>
          </p:cNvSpPr>
          <p:nvPr/>
        </p:nvSpPr>
        <p:spPr>
          <a:xfrm>
            <a:off x="471082" y="1393741"/>
            <a:ext cx="1260000" cy="1260000"/>
          </a:xfrm>
          <a:prstGeom prst="ellipse">
            <a:avLst/>
          </a:prstGeom>
          <a:solidFill>
            <a:srgbClr val="003A8C"/>
          </a:soli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72000" rIns="0" bIns="0" rtlCol="0" anchor="ctr"/>
          <a:lstStyle/>
          <a:p>
            <a:pPr algn="ctr"/>
            <a:r>
              <a:rPr lang="en-CA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Identification of the </a:t>
            </a:r>
            <a:r>
              <a:rPr lang="en-CA" sz="1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most relevant items</a:t>
            </a:r>
            <a:endParaRPr lang="en-CA" sz="12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Oval 30"/>
          <p:cNvSpPr>
            <a:spLocks noChangeAspect="1"/>
          </p:cNvSpPr>
          <p:nvPr/>
        </p:nvSpPr>
        <p:spPr>
          <a:xfrm>
            <a:off x="471082" y="5145506"/>
            <a:ext cx="1260000" cy="1260000"/>
          </a:xfrm>
          <a:prstGeom prst="ellipse">
            <a:avLst/>
          </a:prstGeom>
          <a:solidFill>
            <a:srgbClr val="003A8C"/>
          </a:soli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600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CA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Further</a:t>
            </a:r>
            <a:endParaRPr lang="en-CA" sz="1200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CA" sz="1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in-depth data analyses</a:t>
            </a:r>
            <a:endParaRPr lang="en-CA" sz="12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Down Arrow 33"/>
          <p:cNvSpPr/>
          <p:nvPr/>
        </p:nvSpPr>
        <p:spPr>
          <a:xfrm rot="10800000">
            <a:off x="5152103" y="4856146"/>
            <a:ext cx="255639" cy="467530"/>
          </a:xfrm>
          <a:prstGeom prst="downArrow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41000">
                <a:schemeClr val="accent1">
                  <a:tint val="44500"/>
                  <a:satMod val="160000"/>
                </a:schemeClr>
              </a:gs>
              <a:gs pos="100000">
                <a:srgbClr val="FFFFFF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Content </a:t>
            </a:r>
            <a:r>
              <a:rPr lang="en-US" dirty="0" smtClean="0"/>
              <a:t>Overview</a:t>
            </a:r>
            <a:br>
              <a:rPr lang="en-US" dirty="0" smtClean="0"/>
            </a:br>
            <a:r>
              <a:rPr lang="en-US" sz="2000" dirty="0" smtClean="0"/>
              <a:t>How </a:t>
            </a:r>
            <a:r>
              <a:rPr lang="en-US" sz="2000" dirty="0"/>
              <a:t>the Analyses in this Report Can Help Your Airport</a:t>
            </a:r>
          </a:p>
        </p:txBody>
      </p:sp>
      <p:sp>
        <p:nvSpPr>
          <p:cNvPr id="3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622225" y="6546961"/>
            <a:ext cx="2255768" cy="324000"/>
          </a:xfrm>
        </p:spPr>
        <p:txBody>
          <a:bodyPr/>
          <a:lstStyle/>
          <a:p>
            <a:fld id="{13DAD56E-802A-2646-A8DB-6610A51D0FC3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0" name="Date Placeholder 4"/>
          <p:cNvSpPr>
            <a:spLocks noGrp="1"/>
          </p:cNvSpPr>
          <p:nvPr>
            <p:ph type="dt" sz="half" idx="2"/>
          </p:nvPr>
        </p:nvSpPr>
        <p:spPr>
          <a:xfrm>
            <a:off x="192024" y="6546961"/>
            <a:ext cx="3081528" cy="324000"/>
          </a:xfrm>
        </p:spPr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© 2017 ACI</a:t>
            </a: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870926" y="1021267"/>
            <a:ext cx="2817992" cy="2100682"/>
            <a:chOff x="5472233" y="1000802"/>
            <a:chExt cx="2817992" cy="2100682"/>
          </a:xfrm>
        </p:grpSpPr>
        <p:sp>
          <p:nvSpPr>
            <p:cNvPr id="36" name="Rounded Rectangle 35"/>
            <p:cNvSpPr/>
            <p:nvPr/>
          </p:nvSpPr>
          <p:spPr>
            <a:xfrm>
              <a:off x="5472233" y="1000802"/>
              <a:ext cx="2736000" cy="2070000"/>
            </a:xfrm>
            <a:prstGeom prst="roundRect">
              <a:avLst>
                <a:gd name="adj" fmla="val 9542"/>
              </a:avLst>
            </a:prstGeom>
            <a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  <a:effectLst>
              <a:outerShdw blurRad="38100" dist="254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5500225" y="1017963"/>
              <a:ext cx="2790000" cy="630942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CA" sz="1400" b="1" dirty="0">
                  <a:solidFill>
                    <a:srgbClr val="003A8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Analysis of Top 3 </a:t>
              </a:r>
              <a:r>
                <a:rPr lang="en-CA" sz="1400" b="1" dirty="0" smtClean="0">
                  <a:solidFill>
                    <a:srgbClr val="003A8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Items</a:t>
              </a:r>
            </a:p>
            <a:p>
              <a:pPr algn="ctr">
                <a:defRPr/>
              </a:pPr>
              <a:r>
                <a:rPr lang="en-CA" sz="1000" b="1" dirty="0" smtClean="0">
                  <a:solidFill>
                    <a:srgbClr val="003A8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mentioned by </a:t>
              </a:r>
              <a:r>
                <a:rPr lang="en-CA" sz="1000" b="1" dirty="0">
                  <a:solidFill>
                    <a:srgbClr val="003A8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 survey </a:t>
              </a:r>
              <a:r>
                <a:rPr lang="en-CA" sz="1000" b="1" dirty="0" smtClean="0">
                  <a:solidFill>
                    <a:srgbClr val="003A8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participants</a:t>
              </a:r>
            </a:p>
            <a:p>
              <a:pPr algn="ctr">
                <a:defRPr/>
              </a:pPr>
              <a:r>
                <a:rPr lang="en-CA" sz="1000" b="1" dirty="0" smtClean="0">
                  <a:solidFill>
                    <a:srgbClr val="003A8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be most important for them at ATL</a:t>
              </a:r>
              <a:endParaRPr lang="en-CA" sz="1000" b="1" dirty="0">
                <a:solidFill>
                  <a:srgbClr val="003A8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500226" y="2669484"/>
              <a:ext cx="2749249" cy="432000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1700" dirty="0" smtClean="0"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 </a:t>
              </a:r>
              <a:r>
                <a:rPr lang="en-CA" sz="1700" u="sng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Stated</a:t>
              </a:r>
              <a:r>
                <a:rPr lang="en-CA" sz="17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Importance</a:t>
              </a:r>
              <a:endParaRPr lang="en-CA" sz="17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2307963" y="3448838"/>
            <a:ext cx="61349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Importance levels vs.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ATL’s performance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Down Arrow 37"/>
          <p:cNvSpPr/>
          <p:nvPr/>
        </p:nvSpPr>
        <p:spPr>
          <a:xfrm>
            <a:off x="5152103" y="3151689"/>
            <a:ext cx="255639" cy="398782"/>
          </a:xfrm>
          <a:prstGeom prst="downArrow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41000">
                <a:schemeClr val="accent1">
                  <a:tint val="44500"/>
                  <a:satMod val="160000"/>
                </a:schemeClr>
              </a:gs>
              <a:gs pos="100000">
                <a:srgbClr val="FFFFFF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Down Arrow 42"/>
          <p:cNvSpPr/>
          <p:nvPr/>
        </p:nvSpPr>
        <p:spPr>
          <a:xfrm>
            <a:off x="5152103" y="3811214"/>
            <a:ext cx="255639" cy="398782"/>
          </a:xfrm>
          <a:prstGeom prst="downArrow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41000">
                <a:schemeClr val="accent1">
                  <a:tint val="44500"/>
                  <a:satMod val="160000"/>
                </a:schemeClr>
              </a:gs>
              <a:gs pos="100000">
                <a:srgbClr val="FFFFFF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869670" y="6546961"/>
            <a:ext cx="2895600" cy="324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prstClr val="white"/>
                </a:solidFill>
              </a:rPr>
              <a:t>ATL </a:t>
            </a:r>
            <a:r>
              <a:rPr lang="en-US" dirty="0">
                <a:solidFill>
                  <a:prstClr val="white"/>
                </a:solidFill>
              </a:rPr>
              <a:t>– </a:t>
            </a:r>
            <a:r>
              <a:rPr lang="en-US" dirty="0" smtClean="0">
                <a:solidFill>
                  <a:prstClr val="white"/>
                </a:solidFill>
              </a:rPr>
              <a:t>Annual Satisfaction Assessment </a:t>
            </a:r>
            <a:r>
              <a:rPr lang="en-US" dirty="0">
                <a:solidFill>
                  <a:prstClr val="white"/>
                </a:solidFill>
              </a:rPr>
              <a:t>– </a:t>
            </a:r>
            <a:r>
              <a:rPr lang="en-US" dirty="0" smtClean="0">
                <a:solidFill>
                  <a:prstClr val="white"/>
                </a:solidFill>
              </a:rPr>
              <a:t>2016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667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3DAD56E-802A-2646-A8DB-6610A51D0FC3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40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2017 ACI</a:t>
            </a:r>
            <a:endParaRPr lang="en-US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 baseline="0">
                <a:solidFill>
                  <a:srgbClr val="5693C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90000"/>
              </a:lnSpc>
              <a:defRPr/>
            </a:pPr>
            <a:r>
              <a:rPr lang="en-CA" sz="2200" dirty="0"/>
              <a:t>Methodology at a Glance</a:t>
            </a:r>
            <a:br>
              <a:rPr lang="en-CA" sz="2200" dirty="0"/>
            </a:br>
            <a:r>
              <a:rPr lang="en-US" sz="1800" dirty="0"/>
              <a:t>Participating Airports </a:t>
            </a:r>
            <a:r>
              <a:rPr lang="en-US" sz="1800" dirty="0" smtClean="0"/>
              <a:t>2016 </a:t>
            </a:r>
            <a:r>
              <a:rPr lang="en-US" altLang="en-US" sz="1800" dirty="0" smtClean="0"/>
              <a:t>(</a:t>
            </a:r>
            <a:r>
              <a:rPr lang="en-US" altLang="en-US" sz="1800" dirty="0"/>
              <a:t>3</a:t>
            </a:r>
            <a:r>
              <a:rPr lang="en-US" altLang="en-US" sz="1800" dirty="0" smtClean="0"/>
              <a:t>/3)</a:t>
            </a:r>
            <a:endParaRPr lang="en-CA" sz="1800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0017316"/>
              </p:ext>
            </p:extLst>
          </p:nvPr>
        </p:nvGraphicFramePr>
        <p:xfrm>
          <a:off x="339201" y="946763"/>
          <a:ext cx="1978978" cy="55873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0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2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3400">
                <a:tc>
                  <a:txBody>
                    <a:bodyPr/>
                    <a:lstStyle/>
                    <a:p>
                      <a:pPr algn="l"/>
                      <a:r>
                        <a:rPr lang="en-US" sz="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Code</a:t>
                      </a:r>
                      <a:endParaRPr lang="en-US" sz="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" marR="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Name</a:t>
                      </a:r>
                      <a:endParaRPr lang="en-US" sz="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" marR="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684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ABJ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FELIX HOUPHOUET BOIGNY AIRPORT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684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ABZ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ABERDEEN AIRPORT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1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ACE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LANZAROTE AIRPORT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1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ADL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ADELAIDE AIRPORT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61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ADLER-SOCHI AIRPORT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61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ALESUND AIRPORT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61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AGP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MALAGA AIRPORT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61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AKL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AUCKLAND INTERNATIONAL AIRPORT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761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ALC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ALICANTE AIRPORT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761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AMD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AHMEDABAD AIRPORT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761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AMM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AMMAM AIRPORT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761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AMS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AMSTERDAM SCHIPHOL AIRPORT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761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ARN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STOCKHOLM ARLANDA AIRPORT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761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ATH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ATHENS ELEFTHERIOS  INTL AIRPORT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761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ATL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ATLANTA HARTSFIELD-JACKSON INTL AIRPORT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761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AUA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ARUBA AIRPORT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761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AUH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ABU DHABI INTERNATIONAL AIRPORT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761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AUS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AUSTIN-BERGSTROM INTERNATIONAL AIRPORT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761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BAH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BAHRAIN AIRPORT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761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BCN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BARCELONA AIRPORT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761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BDA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L.F. WADE INTL AIRPORT- BERMUDA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761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BFN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BLOEMFONTEIN AIRPORT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761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BGI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BARBADOS  BRIDGETOWN AIRPORT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761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BGO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BERGEN AIRPORT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761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BIO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BILBAO AIRPORT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761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BKK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BANGKOK SUVARNABHUMI AIRPORT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761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BLQ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BOLOGNA AIRPORT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761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BLR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BANGALORE INTERNATIONAL AIRPORT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761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BMA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STOCKHOLM BROMMA AIRPORT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761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BNA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NASHVILLE AIRPORT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  <a:tr h="761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BNE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BRISBANE AIRPORT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31"/>
                  </a:ext>
                </a:extLst>
              </a:tr>
              <a:tr h="761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BOG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El DORADO AIRPORT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32"/>
                  </a:ext>
                </a:extLst>
              </a:tr>
              <a:tr h="761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BOM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MUMBAI CHATRAPATI SHIVAJI INTL AIRPORT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33"/>
                  </a:ext>
                </a:extLst>
              </a:tr>
              <a:tr h="761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BOO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BODO AIRPORT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34"/>
                  </a:ext>
                </a:extLst>
              </a:tr>
              <a:tr h="761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BOS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BOSTON LOGAN INTERNATIONAL AIRPORT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35"/>
                  </a:ext>
                </a:extLst>
              </a:tr>
              <a:tr h="761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BPN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BALIKPAPAN AIRPORT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36"/>
                  </a:ext>
                </a:extLst>
              </a:tr>
              <a:tr h="761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BRS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BRISTOL AIRPORT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37"/>
                  </a:ext>
                </a:extLst>
              </a:tr>
              <a:tr h="761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BRU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BRUSSELS NATIONAL AIRPORT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38"/>
                  </a:ext>
                </a:extLst>
              </a:tr>
              <a:tr h="761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BSL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EuroAirport Basel Mulhouse Freiburg (BSL / EAP / MLH)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39"/>
                  </a:ext>
                </a:extLst>
              </a:tr>
              <a:tr h="761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BUD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BUDAPEST FERENC LISZT INTL AIRPORT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40"/>
                  </a:ext>
                </a:extLst>
              </a:tr>
              <a:tr h="761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BWI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BALTIMORE WASHINGTON INTLAIRPORT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41"/>
                  </a:ext>
                </a:extLst>
              </a:tr>
              <a:tr h="761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BZV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BRAZZAVILLE AIRPORT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42"/>
                  </a:ext>
                </a:extLst>
              </a:tr>
              <a:tr h="761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CAN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GUANGZHOU BAIYUN INTL AIRPORT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43"/>
                  </a:ext>
                </a:extLst>
              </a:tr>
              <a:tr h="761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CCJ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CALCUT AIRPORT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44"/>
                  </a:ext>
                </a:extLst>
              </a:tr>
              <a:tr h="761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CCU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KOLKATA NETAJI SUBHASH  AIRPORT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45"/>
                  </a:ext>
                </a:extLst>
              </a:tr>
              <a:tr h="761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CDG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PARIS CHARLES DE GAULLE AIRPORT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46"/>
                  </a:ext>
                </a:extLst>
              </a:tr>
              <a:tr h="761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CGK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JAKARTA SOEKARNO-HATTA AIRPORT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47"/>
                  </a:ext>
                </a:extLst>
              </a:tr>
              <a:tr h="761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CGQ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CHANGCHUN AIRPORT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48"/>
                  </a:ext>
                </a:extLst>
              </a:tr>
              <a:tr h="761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CHC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CHRISTCHURCH INTERNATIONAL AIRPORT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49"/>
                  </a:ext>
                </a:extLst>
              </a:tr>
              <a:tr h="761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CIA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CIAMPINO-G.B. PASTINA INTL AIRPORT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50"/>
                  </a:ext>
                </a:extLst>
              </a:tr>
              <a:tr h="761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CKG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CHONGQING JIANGBEI INTL AIRPORT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51"/>
                  </a:ext>
                </a:extLst>
              </a:tr>
              <a:tr h="761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CLE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CLEVELAND HOPKINS INTL AIRPORT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52"/>
                  </a:ext>
                </a:extLst>
              </a:tr>
              <a:tr h="761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CMH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COLUMBUS INTL AIRPORT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53"/>
                  </a:ext>
                </a:extLst>
              </a:tr>
              <a:tr h="761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CNF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TANCREDO NEVES-CONFINS AIRPORT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54"/>
                  </a:ext>
                </a:extLst>
              </a:tr>
              <a:tr h="761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CNS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CAIRNS INTERNATIONAL AIRPORT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55"/>
                  </a:ext>
                </a:extLst>
              </a:tr>
              <a:tr h="761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CNX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CHIANG MAI AIRPORT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56"/>
                  </a:ext>
                </a:extLst>
              </a:tr>
              <a:tr h="761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COK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COCHIN INTL AIRPORT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57"/>
                  </a:ext>
                </a:extLst>
              </a:tr>
              <a:tr h="761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CPH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COPENHAGEN AIRPORT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58"/>
                  </a:ext>
                </a:extLst>
              </a:tr>
              <a:tr h="761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CPT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CAPE TOWN INTERNATIONAL AIRPORT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59"/>
                  </a:ext>
                </a:extLst>
              </a:tr>
              <a:tr h="761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CTU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CHENGDU AIRPORT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60"/>
                  </a:ext>
                </a:extLst>
              </a:tr>
              <a:tr h="761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CUL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CULIACAN AIRPORT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61"/>
                  </a:ext>
                </a:extLst>
              </a:tr>
              <a:tr h="761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CUR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CURACAO HATO INTERNATIONAL AIRPORT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62"/>
                  </a:ext>
                </a:extLst>
              </a:tr>
              <a:tr h="761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CVG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CINCINNATI NORTHERN KENTUCKY INTL AIRPORT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63"/>
                  </a:ext>
                </a:extLst>
              </a:tr>
              <a:tr h="761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DAL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DALLAS LOVE FIELD AIRPORT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64"/>
                  </a:ext>
                </a:extLst>
              </a:tr>
              <a:tr h="761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DEL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DELHI INDIRA GANDHI INTL AIRPORT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65"/>
                  </a:ext>
                </a:extLst>
              </a:tr>
              <a:tr h="761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DENVER INTL AIRPORT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66"/>
                  </a:ext>
                </a:extLst>
              </a:tr>
              <a:tr h="761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DFW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DALLAS/FORT WORTH INTL AIRPORT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67"/>
                  </a:ext>
                </a:extLst>
              </a:tr>
              <a:tr h="761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DME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MOSCOW DOMODEDOVO AIRPORT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68"/>
                  </a:ext>
                </a:extLst>
              </a:tr>
              <a:tr h="761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DOH</a:t>
                      </a:r>
                      <a:endParaRPr lang="en-US" sz="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DUBLIN</a:t>
                      </a:r>
                      <a:r>
                        <a:rPr lang="en-US" sz="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INTERNATIONAL AIRPORT</a:t>
                      </a:r>
                      <a:endParaRPr lang="en-US" sz="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69"/>
                  </a:ext>
                </a:extLst>
              </a:tr>
              <a:tr h="761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DPS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DENPASAR BALI AIRPORT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70"/>
                  </a:ext>
                </a:extLst>
              </a:tr>
              <a:tr h="761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DRW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DARWIN AIRPORT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71"/>
                  </a:ext>
                </a:extLst>
              </a:tr>
              <a:tr h="761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DTW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DETROIT METRO WAYNE COUNTY AIRPORT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72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2506645"/>
              </p:ext>
            </p:extLst>
          </p:nvPr>
        </p:nvGraphicFramePr>
        <p:xfrm>
          <a:off x="2450158" y="946762"/>
          <a:ext cx="1987439" cy="55175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0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923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9326">
                <a:tc>
                  <a:txBody>
                    <a:bodyPr/>
                    <a:lstStyle/>
                    <a:p>
                      <a:pPr algn="l"/>
                      <a:r>
                        <a:rPr lang="en-US" sz="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Code</a:t>
                      </a:r>
                      <a:endParaRPr lang="en-US" sz="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" marR="1800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Name</a:t>
                      </a:r>
                      <a:endParaRPr lang="en-US" sz="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" marR="1800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966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DUB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DUBLIN INTERNATIONAL AIRPORT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966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DUR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KING SHAKA INTERNATIONAL AIRPORT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966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DUS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DUSSELDORF INTERNATIONAL AIRPORT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3966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DXB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DUBAI INTERNATIONAL AIRPORT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57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EAS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SAN SEBASTIAN AIRPORT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57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EBB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ENTEBBE/KAMPALA AIRPORT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57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EDI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EDINBURGH AIRPORT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57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EIN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EINDHOVEN AIRPORT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757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ELP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EL PASO AIRPORT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757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ELS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EAST LONDON AIRPORT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757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EMA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MAG-EAST MIDLANDS AIRPORT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757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FAO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FARO AIRPORT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757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FCO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ROME FIUMICINO AIRPORT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757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FLL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FORT LAUDERDALE/HOLLYWOOD INTL AIRPORT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757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FNC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AEROPORTO DA MADEIRA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757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FRA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FRANKFURT INTERNATIONAL AIRPORT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757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FUE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FUERTEVENTURA AIRPORT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757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GAU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GUWAHATI AIRPORT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757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GIG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RIO DE JANEIRO - GALEAO INTL SIRPORT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757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GLA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GLASGOW INTERNATIONAL AIRPORT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757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GMP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SEOUL GIMPO INTERNATIONAL AIRPORT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757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GOI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GOA AIRPORT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757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GOT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GOTHENBURG LANDVETTER AIRPORT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757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GRJ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GEORGE AIRPORT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757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GRO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GERONA AIRPORT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757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GRR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GRAND RAPIDS AIRPORT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757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GRX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F.G.L. GRANADA-JAEN AIRPORT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757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GVA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GENEVA INTERNATIONAL AIRPORT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757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GYE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GUAYAQUIL AIRPORT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757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HAK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HAIKOU AIRPORT (HNA Airport Group Company)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  <a:tr h="757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HAM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HAMBURG FUHLSBUETTEL AIRPORT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31"/>
                  </a:ext>
                </a:extLst>
              </a:tr>
              <a:tr h="757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HEL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HELSINKI VANTAA AIRPORT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32"/>
                  </a:ext>
                </a:extLst>
              </a:tr>
              <a:tr h="757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HET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HOHHOT AIRPORT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33"/>
                  </a:ext>
                </a:extLst>
              </a:tr>
              <a:tr h="757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HGH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HANGZHOU AIRPORT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34"/>
                  </a:ext>
                </a:extLst>
              </a:tr>
              <a:tr h="757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HKG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HONG KONG INTERNATIONAL AIRPORT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35"/>
                  </a:ext>
                </a:extLst>
              </a:tr>
              <a:tr h="757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HRB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HARBIN AIRPORT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36"/>
                  </a:ext>
                </a:extLst>
              </a:tr>
              <a:tr h="757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HYD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GMR HYDERABAD RAJIV GANDHI INT AIRPORT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37"/>
                  </a:ext>
                </a:extLst>
              </a:tr>
              <a:tr h="757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IBZ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IBIZA AIRPORT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38"/>
                  </a:ext>
                </a:extLst>
              </a:tr>
              <a:tr h="757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ICN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SEOUL INCHEON INTERNATIONAL AIRPORT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39"/>
                  </a:ext>
                </a:extLst>
              </a:tr>
              <a:tr h="757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IND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INDIANAPOLIS AIRPORT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40"/>
                  </a:ext>
                </a:extLst>
              </a:tr>
              <a:tr h="757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IST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ISTANBUL ATATURK AIRPORT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41"/>
                  </a:ext>
                </a:extLst>
              </a:tr>
              <a:tr h="757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ITM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OSAKA ITAMI AIRPORT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42"/>
                  </a:ext>
                </a:extLst>
              </a:tr>
              <a:tr h="757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IXC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CHANDIGARH Intl AIRPORT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43"/>
                  </a:ext>
                </a:extLst>
              </a:tr>
              <a:tr h="757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JAI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JAIPUR AIRPORT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44"/>
                  </a:ext>
                </a:extLst>
              </a:tr>
              <a:tr h="757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JAX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JACKSONVILLE INTERNATIONAL AIRPORT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45"/>
                  </a:ext>
                </a:extLst>
              </a:tr>
              <a:tr h="757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JNB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 R TAMBO INTERNATIONAL AIRPORT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46"/>
                  </a:ext>
                </a:extLst>
              </a:tr>
              <a:tr h="757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KEF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REYKJAVIK KEFLAVIK INTERNATIONAL AIRPORT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47"/>
                  </a:ext>
                </a:extLst>
              </a:tr>
              <a:tr h="757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KHN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NANCHANG AIRPORT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48"/>
                  </a:ext>
                </a:extLst>
              </a:tr>
              <a:tr h="757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KIM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KIMBERLEY AIRPORT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49"/>
                  </a:ext>
                </a:extLst>
              </a:tr>
              <a:tr h="757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KIN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KINGSTON NORMAN MANLEY INTL AIRPORT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50"/>
                  </a:ext>
                </a:extLst>
              </a:tr>
              <a:tr h="757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KIX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OSAKA KANSAI INTERNATIONAL AIRPORT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51"/>
                  </a:ext>
                </a:extLst>
              </a:tr>
              <a:tr h="757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KMG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KUMING CHANGSHUI  INTL AIRPORT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52"/>
                  </a:ext>
                </a:extLst>
              </a:tr>
              <a:tr h="757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KNO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KUALA NAMU AIRPORT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53"/>
                  </a:ext>
                </a:extLst>
              </a:tr>
              <a:tr h="757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KRK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KRAKOW JOHN PAUL II INTL AIRPORT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54"/>
                  </a:ext>
                </a:extLst>
              </a:tr>
              <a:tr h="757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KRS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KRISTIANSAND AIRPORT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55"/>
                  </a:ext>
                </a:extLst>
              </a:tr>
              <a:tr h="757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KUL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KUALA LUMPUR INTERNATIONAL AIRPORT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56"/>
                  </a:ext>
                </a:extLst>
              </a:tr>
              <a:tr h="757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LAX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LOS ANGELES INTL AIRPORT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57"/>
                  </a:ext>
                </a:extLst>
              </a:tr>
              <a:tr h="757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LCA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LARNAKA INTERNATIONAL AIRPORT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58"/>
                  </a:ext>
                </a:extLst>
              </a:tr>
              <a:tr h="757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LCG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LA CORUNA AIRPORT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59"/>
                  </a:ext>
                </a:extLst>
              </a:tr>
              <a:tr h="757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LCY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LONDON CITY AIRPORT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60"/>
                  </a:ext>
                </a:extLst>
              </a:tr>
              <a:tr h="757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LED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ST PETERSBURG PULKOVO AIRPORT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61"/>
                  </a:ext>
                </a:extLst>
              </a:tr>
              <a:tr h="757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LEI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ALMERIA AIRPORT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62"/>
                  </a:ext>
                </a:extLst>
              </a:tr>
              <a:tr h="757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LGA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LAGUARDIA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63"/>
                  </a:ext>
                </a:extLst>
              </a:tr>
              <a:tr h="757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LGK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LANGKAWI AIRPORT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64"/>
                  </a:ext>
                </a:extLst>
              </a:tr>
              <a:tr h="757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LGW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LONDON GATWICK AIRPORT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65"/>
                  </a:ext>
                </a:extLst>
              </a:tr>
              <a:tr h="757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LHR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LONDON HEATHROW AIRPORT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66"/>
                  </a:ext>
                </a:extLst>
              </a:tr>
              <a:tr h="757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LIN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MILAN LINATE AIRPORT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67"/>
                  </a:ext>
                </a:extLst>
              </a:tr>
              <a:tr h="757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LIS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LISBON PORTELA AIRPORT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68"/>
                  </a:ext>
                </a:extLst>
              </a:tr>
              <a:tr h="757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LKO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LUCKNOW AIRPORT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69"/>
                  </a:ext>
                </a:extLst>
              </a:tr>
              <a:tr h="757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LPA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GRAN CANARIA AIRPORT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70"/>
                  </a:ext>
                </a:extLst>
              </a:tr>
              <a:tr h="757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LPL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LIVERPOOL JOHN LENNON AIRPORT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71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1870113"/>
              </p:ext>
            </p:extLst>
          </p:nvPr>
        </p:nvGraphicFramePr>
        <p:xfrm>
          <a:off x="4561115" y="946763"/>
          <a:ext cx="1996320" cy="55238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2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0048">
                <a:tc>
                  <a:txBody>
                    <a:bodyPr/>
                    <a:lstStyle/>
                    <a:p>
                      <a:pPr algn="l"/>
                      <a:r>
                        <a:rPr lang="en-US" sz="5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Code</a:t>
                      </a:r>
                      <a:endParaRPr lang="en-US" sz="5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" marR="1800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5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Name</a:t>
                      </a:r>
                      <a:endParaRPr lang="en-US" sz="5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" marR="1800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2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LYS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LYON SAINT EXUPERY AIRPORT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2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MAA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CHENNAI INTERNATIONAL AIRPORT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2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MAD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MADRID BARAJAS AIRPORT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2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MAH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MENORCA AIRPORT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62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MAN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MAG-MANCHESTER INTERNATIONAL AIRPORT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62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MBA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MOMBASA MOI INTL AIRPORT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62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MCT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MUSCAT SEEB INTERNATIONAL AIRPORT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62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MED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PRINCE MOHAMMAD BIN ABDULAZIZ INTL AIRPORT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762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MEL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MELBOURNE AIRPORT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762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MFM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MACAU AIRPORT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762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MHD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Mashhad  International Airport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762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MJV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MURCIA AIRPORT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762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MLA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MALTA INTERNATIONAL AIRPORT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762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MLE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MALE AIRPORT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762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MLN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MELILLA AIRPORT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762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MRS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MARSEILLE PROVENCE AIRPORT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762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MRU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MAURITIUS AIRPORT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762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MSP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MINNEAPOLIS INTERNATIONAL AIRPORT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762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MTY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MONTERREY MARIANO ESCOBEDO AIRPORT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762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MUC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MUNICH INTERNATIONAL AIRPORT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762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MXP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MILAN MALPENSA AIRPORT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762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MZT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MAZALTAN AIRPORT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762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NAP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NAPLES CAPODICHINO AIRPORT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762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NAS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NASSAU INTERNATIONAL AIRPORT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762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NBO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NAIROBI JOMO KENYATTA INTLAIRPORT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762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NCE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NICE AIRPORT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762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NGO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NAGOYA CHUBU CENTRAIR INTLAIRPORT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762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NKG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NANJING AIRPORT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762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NRT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TOKYO NARITA AIRPORT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762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NTL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NEWCASTLE AIRPORT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  <a:tr h="762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OOL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GOLD COAST AIRPORT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31"/>
                  </a:ext>
                </a:extLst>
              </a:tr>
              <a:tr h="762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OPO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PORTO FRANCISCO SÁ CARNEIRO AIRPORT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32"/>
                  </a:ext>
                </a:extLst>
              </a:tr>
              <a:tr h="762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ORY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PARIS ORLY AIRPORT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33"/>
                  </a:ext>
                </a:extLst>
              </a:tr>
              <a:tr h="762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OSL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OSLO AIRPORT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34"/>
                  </a:ext>
                </a:extLst>
              </a:tr>
              <a:tr h="762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OTP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BUCHAREST OTOPENI AIRPORT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35"/>
                  </a:ext>
                </a:extLst>
              </a:tr>
              <a:tr h="762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OVD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ASTURIAS AIRPORT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36"/>
                  </a:ext>
                </a:extLst>
              </a:tr>
              <a:tr h="762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PDG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MINANGKABAU AIRPORT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37"/>
                  </a:ext>
                </a:extLst>
              </a:tr>
              <a:tr h="762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PDL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PONTA DELGADA NORDELA AIRPORT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38"/>
                  </a:ext>
                </a:extLst>
              </a:tr>
              <a:tr h="762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PEK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BEIJING CAPITAL INTL AIRPORT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39"/>
                  </a:ext>
                </a:extLst>
              </a:tr>
              <a:tr h="762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PENANG INTERNATIONAL AIRPORT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40"/>
                  </a:ext>
                </a:extLst>
              </a:tr>
              <a:tr h="762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PERTH AIRPORT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41"/>
                  </a:ext>
                </a:extLst>
              </a:tr>
              <a:tr h="762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PFO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PAPHOS INTERNATIONAL AIRPORT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42"/>
                  </a:ext>
                </a:extLst>
              </a:tr>
              <a:tr h="762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PHL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PHILADELPHIA INTL AIRPORT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43"/>
                  </a:ext>
                </a:extLst>
              </a:tr>
              <a:tr h="762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PIT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PITTSBURGH INTERNATIONAL AIRPORT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44"/>
                  </a:ext>
                </a:extLst>
              </a:tr>
              <a:tr h="762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PKU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PEKANBARU AIRPORT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45"/>
                  </a:ext>
                </a:extLst>
              </a:tr>
              <a:tr h="762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PLM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PALEMBANG AIRPORT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46"/>
                  </a:ext>
                </a:extLst>
              </a:tr>
              <a:tr h="762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PLZ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PORT ELIZABETH AIRPORT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47"/>
                  </a:ext>
                </a:extLst>
              </a:tr>
              <a:tr h="762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PMI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PALMA MALLORCA SON SANT JOAN AIRPORT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48"/>
                  </a:ext>
                </a:extLst>
              </a:tr>
              <a:tr h="762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PNA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PAMPLONA AIRPORT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49"/>
                  </a:ext>
                </a:extLst>
              </a:tr>
              <a:tr h="762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PNH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PHNOM PENH AIRPORT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50"/>
                  </a:ext>
                </a:extLst>
              </a:tr>
              <a:tr h="762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PNQ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PUNE AIRPORT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51"/>
                  </a:ext>
                </a:extLst>
              </a:tr>
              <a:tr h="762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PNR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POINTE NOIRE AIRPORT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52"/>
                  </a:ext>
                </a:extLst>
              </a:tr>
              <a:tr h="762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POM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JACKSONS AIRPORT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53"/>
                  </a:ext>
                </a:extLst>
              </a:tr>
              <a:tr h="762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POP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GREGORIO LUPERON INTL AIRPORT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54"/>
                  </a:ext>
                </a:extLst>
              </a:tr>
              <a:tr h="762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POS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PORT OF SPAIN PIARCO INTL AIRPORT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55"/>
                  </a:ext>
                </a:extLst>
              </a:tr>
              <a:tr h="762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PRG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PRAGUE AIRPORT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56"/>
                  </a:ext>
                </a:extLst>
              </a:tr>
              <a:tr h="762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PTY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TOCUMEN INTERNATIONAL AIRPORT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57"/>
                  </a:ext>
                </a:extLst>
              </a:tr>
              <a:tr h="762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PUJ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PUNTA CANA AIRPORT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58"/>
                  </a:ext>
                </a:extLst>
              </a:tr>
              <a:tr h="762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PVG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SHANGHAI PU DONG AIRPORT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59"/>
                  </a:ext>
                </a:extLst>
              </a:tr>
              <a:tr h="762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PWM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PORTLAND INTL JETPORT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60"/>
                  </a:ext>
                </a:extLst>
              </a:tr>
              <a:tr h="762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REP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SIEM REAP AIRPORT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61"/>
                  </a:ext>
                </a:extLst>
              </a:tr>
              <a:tr h="762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REU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REUS AIRPORT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62"/>
                  </a:ext>
                </a:extLst>
              </a:tr>
              <a:tr h="762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RGN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YANGON INTL AIRPORT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63"/>
                  </a:ext>
                </a:extLst>
              </a:tr>
              <a:tr h="762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RIX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RIGA INTL AIRPORT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64"/>
                  </a:ext>
                </a:extLst>
              </a:tr>
              <a:tr h="762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RUH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KING KHALID RIYADH AIRPORT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65"/>
                  </a:ext>
                </a:extLst>
              </a:tr>
              <a:tr h="762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SAN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SAN DIEGO INTERNATIONAL AIRPORT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66"/>
                  </a:ext>
                </a:extLst>
              </a:tr>
              <a:tr h="762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SAP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SAN PEDRO SULA AIRPORT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67"/>
                  </a:ext>
                </a:extLst>
              </a:tr>
              <a:tr h="762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SAT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SAN ANTONIO INTERNATIONAL AIRPORT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68"/>
                  </a:ext>
                </a:extLst>
              </a:tr>
              <a:tr h="762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SCL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Arturo Merino Benítez International Airport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69"/>
                  </a:ext>
                </a:extLst>
              </a:tr>
              <a:tr h="762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SCQ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SANTIAGO DE COMPOSTELA AIRPORT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70"/>
                  </a:ext>
                </a:extLst>
              </a:tr>
              <a:tr h="762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SDQ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SANTO DOMINGO LAS AMERICAS AIRPORT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71"/>
                  </a:ext>
                </a:extLst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7342416"/>
              </p:ext>
            </p:extLst>
          </p:nvPr>
        </p:nvGraphicFramePr>
        <p:xfrm>
          <a:off x="6672072" y="946763"/>
          <a:ext cx="1987439" cy="55270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5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2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3567">
                <a:tc>
                  <a:txBody>
                    <a:bodyPr/>
                    <a:lstStyle/>
                    <a:p>
                      <a:pPr algn="l"/>
                      <a:r>
                        <a:rPr lang="en-US" sz="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Code</a:t>
                      </a:r>
                      <a:endParaRPr lang="en-US" sz="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" marR="1800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Name</a:t>
                      </a:r>
                      <a:endParaRPr lang="en-US" sz="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" marR="1800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6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SDR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SANTANDER AIRPORT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6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SEA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SEATTLE/TACOMA INTERNATIONAL AIRPORT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6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SFO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SAN FRANCISCO INTERNATIONAL AIRPORT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76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SHA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SHANGHAI HONGQIAO AIRPORT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76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SHE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SHENYANG TAOXIAN AIRPORT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76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SIN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SINGAPORE CHANGI AIRPORT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76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SJC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SAN JOSE INT AIRPORT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76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SJO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SAN JOSE JUAN SANTAMARIA AIRPORT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776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SJW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Shijiazhuang Zhengding International Airport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776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SKP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SKOPJE AIRPORT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776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SLC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SALT LAKE CITY INTL AIRPORT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776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SLL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SALALAH AIRPORT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776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SOU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SOUTHAMPTON AIRPORT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776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SPC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SANTA CRUZ DE LA PALMA AIRPORT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776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STL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ST LOUIS LAMBERT INTL AIRPORT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776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STN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MAG-LONDON STANSTED AIRPORT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776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SUB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SURABAYA AIRPORT - JUANDA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776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SVG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STAVANGER AIRPORT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776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SVO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MOSCOW SHEREMETYEVO AIRPORT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776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SVQ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SEVILLE AIRPORT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776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SXF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BERLIN SCHONEFELD AIRPORT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776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SXR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SRINAGAR AIRPORT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776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SYD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SYDNEY KINGSFORD SMITH AIRPORT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776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SYX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SANYA AIRPORT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776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SZX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SHENZHEN AIRPORT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776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TAO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QINGDAO INTERNATIONAL AIRPORT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776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TFN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TENERIFE NORTE AIRPORT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776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TFS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TENERIFE SUR AIRPORT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776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TLS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TOULOUSE-BLAGNAC AIRPORT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776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TLV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TEL AVIV BEN GURION INTERNATIONAL AIRPORT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  <a:tr h="776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TROMSO AIRPORT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31"/>
                  </a:ext>
                </a:extLst>
              </a:tr>
              <a:tr h="776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TPA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TAMPA INTERNATIONAL AIRPORT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32"/>
                  </a:ext>
                </a:extLst>
              </a:tr>
              <a:tr h="776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TPE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TAIWAN TAOYUAN INT AIRPORT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33"/>
                  </a:ext>
                </a:extLst>
              </a:tr>
              <a:tr h="776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TRD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TRONDHEIM AIRPORT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34"/>
                  </a:ext>
                </a:extLst>
              </a:tr>
              <a:tr h="776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TRN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TURIN AIRPORT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35"/>
                  </a:ext>
                </a:extLst>
              </a:tr>
              <a:tr h="776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TRV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THIRUVANANTHAPURAM AIRPORT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36"/>
                  </a:ext>
                </a:extLst>
              </a:tr>
              <a:tr h="776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TSN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TIANJIN AIRPORT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37"/>
                  </a:ext>
                </a:extLst>
              </a:tr>
              <a:tr h="776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TSV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TOWNSVILLE AIRPORT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38"/>
                  </a:ext>
                </a:extLst>
              </a:tr>
              <a:tr h="776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TUN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TUNIS CARTHAGE INTL AIRPORT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39"/>
                  </a:ext>
                </a:extLst>
              </a:tr>
              <a:tr h="776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TXL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BERLIN TEGEL AIRPORT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40"/>
                  </a:ext>
                </a:extLst>
              </a:tr>
              <a:tr h="776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UIO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QUITO AIRPORT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41"/>
                  </a:ext>
                </a:extLst>
              </a:tr>
              <a:tr h="776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UPG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UJUNG PANDANG MAKASAR AIRPORT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42"/>
                  </a:ext>
                </a:extLst>
              </a:tr>
              <a:tr h="776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UTN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UPINGTON AIRPORT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43"/>
                  </a:ext>
                </a:extLst>
              </a:tr>
              <a:tr h="772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VDE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VALVERDE AIRPORT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44"/>
                  </a:ext>
                </a:extLst>
              </a:tr>
              <a:tr h="776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VGO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VIGO AIRPORT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45"/>
                  </a:ext>
                </a:extLst>
              </a:tr>
              <a:tr h="776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VIE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VIENNA INTERNATIONAL AIRPORT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46"/>
                  </a:ext>
                </a:extLst>
              </a:tr>
              <a:tr h="776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VLC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VALENCIA AIRPORT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47"/>
                  </a:ext>
                </a:extLst>
              </a:tr>
              <a:tr h="776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VLL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VALLADOLID AIRPORT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48"/>
                  </a:ext>
                </a:extLst>
              </a:tr>
              <a:tr h="776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VNO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VILNIUS INTL AIRPORT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49"/>
                  </a:ext>
                </a:extLst>
              </a:tr>
              <a:tr h="776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WLG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WELLINGTON AIRPORT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50"/>
                  </a:ext>
                </a:extLst>
              </a:tr>
              <a:tr h="776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WUH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WUHAN AIRPORT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51"/>
                  </a:ext>
                </a:extLst>
              </a:tr>
              <a:tr h="776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XIY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XI'AN XIANYANG INTL AIRPORT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52"/>
                  </a:ext>
                </a:extLst>
              </a:tr>
              <a:tr h="776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XRY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JEREZ DE LA FRONTERA AIRPORT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53"/>
                  </a:ext>
                </a:extLst>
              </a:tr>
              <a:tr h="776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YEG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EDMONTON INTERNATIONAL AIRPORT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54"/>
                  </a:ext>
                </a:extLst>
              </a:tr>
              <a:tr h="776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YHZ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HALIFAX INTERNATIONAL AIRPORT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55"/>
                  </a:ext>
                </a:extLst>
              </a:tr>
              <a:tr h="776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YLW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KELOWNA AIRPORT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56"/>
                  </a:ext>
                </a:extLst>
              </a:tr>
              <a:tr h="776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YOW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OTTAWA MCDONALD CARTIER INTL AIRPORT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57"/>
                  </a:ext>
                </a:extLst>
              </a:tr>
              <a:tr h="776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YQB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QUEBEC CITY JEAN LESAGE INTL AIRPORT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58"/>
                  </a:ext>
                </a:extLst>
              </a:tr>
              <a:tr h="776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YQM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GREATER MONCTON INTERNATIONAL AIRPORT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59"/>
                  </a:ext>
                </a:extLst>
              </a:tr>
              <a:tr h="776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YQR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REGINA AIRPORT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60"/>
                  </a:ext>
                </a:extLst>
              </a:tr>
              <a:tr h="776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YTZ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BILLY BISHOP TORONTO AIRPORT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61"/>
                  </a:ext>
                </a:extLst>
              </a:tr>
              <a:tr h="776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YUL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MONTREAL P. ELLIOTT TRUDEAU INTL AIRPORT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62"/>
                  </a:ext>
                </a:extLst>
              </a:tr>
              <a:tr h="776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YWG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WINNIPEG INTERNATIONAL AIRPORT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63"/>
                  </a:ext>
                </a:extLst>
              </a:tr>
              <a:tr h="776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YXE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SASKATOON AIRPORT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64"/>
                  </a:ext>
                </a:extLst>
              </a:tr>
              <a:tr h="776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YYJ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VICTORIA INTERNATIONAL AIRPORT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65"/>
                  </a:ext>
                </a:extLst>
              </a:tr>
              <a:tr h="776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YYT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ST JOHN'S AIRPORT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66"/>
                  </a:ext>
                </a:extLst>
              </a:tr>
              <a:tr h="776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YYZ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TORONTO LESTER B PEARSON INTL AIRPORT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67"/>
                  </a:ext>
                </a:extLst>
              </a:tr>
              <a:tr h="776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ZAG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ZAGREB AIRPORT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68"/>
                  </a:ext>
                </a:extLst>
              </a:tr>
              <a:tr h="776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ZAZ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ZARAGOZA AIRPORT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69"/>
                  </a:ext>
                </a:extLst>
              </a:tr>
              <a:tr h="776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ZRH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ZURICH AIRPORT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70"/>
                  </a:ext>
                </a:extLst>
              </a:tr>
            </a:tbl>
          </a:graphicData>
        </a:graphic>
      </p:graphicFrame>
      <p:sp>
        <p:nvSpPr>
          <p:cNvPr id="13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3869670" y="6546961"/>
            <a:ext cx="2895600" cy="324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prstClr val="white"/>
                </a:solidFill>
              </a:rPr>
              <a:t>ATL </a:t>
            </a:r>
            <a:r>
              <a:rPr lang="en-US" dirty="0">
                <a:solidFill>
                  <a:prstClr val="white"/>
                </a:solidFill>
              </a:rPr>
              <a:t>– </a:t>
            </a:r>
            <a:r>
              <a:rPr lang="en-US" dirty="0" smtClean="0">
                <a:solidFill>
                  <a:prstClr val="white"/>
                </a:solidFill>
              </a:rPr>
              <a:t>Annual Satisfaction Assessment </a:t>
            </a:r>
            <a:r>
              <a:rPr lang="en-US" dirty="0">
                <a:solidFill>
                  <a:prstClr val="white"/>
                </a:solidFill>
              </a:rPr>
              <a:t>– </a:t>
            </a:r>
            <a:r>
              <a:rPr lang="en-US" dirty="0" smtClean="0">
                <a:solidFill>
                  <a:prstClr val="white"/>
                </a:solidFill>
              </a:rPr>
              <a:t>2016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82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4</a:t>
            </a:r>
            <a:r>
              <a:rPr lang="en-US" dirty="0" smtClean="0"/>
              <a:t>. </a:t>
            </a:r>
            <a:r>
              <a:rPr lang="en-US" dirty="0"/>
              <a:t>Appendices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463193" y="3584951"/>
            <a:ext cx="8495483" cy="49244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Appendix 2: </a:t>
            </a:r>
            <a:r>
              <a:rPr lang="en-US" dirty="0" smtClean="0"/>
              <a:t>Additional Satisfaction </a:t>
            </a:r>
            <a:r>
              <a:rPr lang="en-US" dirty="0"/>
              <a:t>Gap Analyses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3DAD56E-802A-2646-A8DB-6610A51D0FC3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869670" y="6546961"/>
            <a:ext cx="2895600" cy="324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prstClr val="white"/>
                </a:solidFill>
              </a:rPr>
              <a:t>ATL </a:t>
            </a:r>
            <a:r>
              <a:rPr lang="en-US" dirty="0">
                <a:solidFill>
                  <a:prstClr val="white"/>
                </a:solidFill>
              </a:rPr>
              <a:t>– </a:t>
            </a:r>
            <a:r>
              <a:rPr lang="en-US" dirty="0" smtClean="0">
                <a:solidFill>
                  <a:prstClr val="white"/>
                </a:solidFill>
              </a:rPr>
              <a:t>Annual Satisfaction Assessment </a:t>
            </a:r>
            <a:r>
              <a:rPr lang="en-US" dirty="0">
                <a:solidFill>
                  <a:prstClr val="white"/>
                </a:solidFill>
              </a:rPr>
              <a:t>– </a:t>
            </a:r>
            <a:r>
              <a:rPr lang="en-US" dirty="0" smtClean="0">
                <a:solidFill>
                  <a:prstClr val="white"/>
                </a:solidFill>
              </a:rPr>
              <a:t>2016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defTabSz="457200"/>
            <a:r>
              <a:rPr lang="en-US" dirty="0" smtClean="0">
                <a:solidFill>
                  <a:prstClr val="white"/>
                </a:solidFill>
              </a:rPr>
              <a:t>© 2017 ACI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845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Title 5"/>
          <p:cNvSpPr>
            <a:spLocks noGrp="1"/>
          </p:cNvSpPr>
          <p:nvPr>
            <p:ph type="title"/>
          </p:nvPr>
        </p:nvSpPr>
        <p:spPr>
          <a:xfrm>
            <a:off x="457200" y="241068"/>
            <a:ext cx="6599055" cy="640451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ATL – </a:t>
            </a:r>
            <a:r>
              <a:rPr lang="en-US" altLang="en-US" dirty="0" smtClean="0"/>
              <a:t>Satisfaction Gap 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Analysis</a:t>
            </a:r>
            <a:r>
              <a:rPr lang="en-US" altLang="en-US" dirty="0">
                <a:solidFill>
                  <a:srgbClr val="1F497D">
                    <a:lumMod val="60000"/>
                    <a:lumOff val="4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en-US" dirty="0">
                <a:solidFill>
                  <a:srgbClr val="1F497D">
                    <a:lumMod val="60000"/>
                    <a:lumOff val="4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0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ATL vs. Airport Groups – Traffic (1/2): International</a:t>
            </a:r>
            <a:endParaRPr lang="en-US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76265A1-0085-4172-B257-78E89B106F77}" type="slidenum">
              <a:rPr lang="en-AU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42</a:t>
            </a:fld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© 2017 ACI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3869670" y="6546961"/>
            <a:ext cx="2895600" cy="324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prstClr val="white"/>
                </a:solidFill>
              </a:rPr>
              <a:t>ATL </a:t>
            </a:r>
            <a:r>
              <a:rPr lang="en-US" dirty="0">
                <a:solidFill>
                  <a:prstClr val="white"/>
                </a:solidFill>
              </a:rPr>
              <a:t>– </a:t>
            </a:r>
            <a:r>
              <a:rPr lang="en-US" dirty="0" smtClean="0">
                <a:solidFill>
                  <a:prstClr val="white"/>
                </a:solidFill>
              </a:rPr>
              <a:t>Annual Satisfaction Assessment </a:t>
            </a:r>
            <a:r>
              <a:rPr lang="en-US" dirty="0">
                <a:solidFill>
                  <a:prstClr val="white"/>
                </a:solidFill>
              </a:rPr>
              <a:t>– </a:t>
            </a:r>
            <a:r>
              <a:rPr lang="en-US" dirty="0" smtClean="0">
                <a:solidFill>
                  <a:prstClr val="white"/>
                </a:solidFill>
              </a:rPr>
              <a:t>2016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7285" y="1402373"/>
            <a:ext cx="2792929" cy="4819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00"/>
              </a:spcAft>
            </a:pPr>
            <a:r>
              <a:rPr lang="en-US" sz="850" dirty="0" smtClean="0">
                <a:latin typeface="Arial" panose="020B0604020202020204" pitchFamily="34" charset="0"/>
                <a:cs typeface="Arial" panose="020B0604020202020204" pitchFamily="34" charset="0"/>
              </a:rPr>
              <a:t>Overall Satisfaction</a:t>
            </a:r>
          </a:p>
          <a:p>
            <a:pPr>
              <a:spcAft>
                <a:spcPts val="100"/>
              </a:spcAft>
            </a:pPr>
            <a:r>
              <a:rPr lang="en-US" sz="850" dirty="0" smtClean="0">
                <a:latin typeface="Arial" panose="020B0604020202020204" pitchFamily="34" charset="0"/>
                <a:cs typeface="Arial" panose="020B0604020202020204" pitchFamily="34" charset="0"/>
              </a:rPr>
              <a:t>Ground </a:t>
            </a:r>
            <a:r>
              <a:rPr lang="en-US" sz="850" dirty="0">
                <a:latin typeface="Arial" panose="020B0604020202020204" pitchFamily="34" charset="0"/>
                <a:cs typeface="Arial" panose="020B0604020202020204" pitchFamily="34" charset="0"/>
              </a:rPr>
              <a:t>transportation to/from airport</a:t>
            </a:r>
          </a:p>
          <a:p>
            <a:pPr>
              <a:spcAft>
                <a:spcPts val="100"/>
              </a:spcAft>
            </a:pPr>
            <a:r>
              <a:rPr lang="en-US" sz="850" dirty="0">
                <a:latin typeface="Arial" panose="020B0604020202020204" pitchFamily="34" charset="0"/>
                <a:cs typeface="Arial" panose="020B0604020202020204" pitchFamily="34" charset="0"/>
              </a:rPr>
              <a:t>Parking facilities</a:t>
            </a:r>
          </a:p>
          <a:p>
            <a:pPr>
              <a:spcAft>
                <a:spcPts val="100"/>
              </a:spcAft>
            </a:pPr>
            <a:r>
              <a:rPr lang="en-US" sz="850" dirty="0">
                <a:latin typeface="Arial" panose="020B0604020202020204" pitchFamily="34" charset="0"/>
                <a:cs typeface="Arial" panose="020B0604020202020204" pitchFamily="34" charset="0"/>
              </a:rPr>
              <a:t>VfM of parking facilities</a:t>
            </a:r>
          </a:p>
          <a:p>
            <a:pPr>
              <a:spcAft>
                <a:spcPts val="100"/>
              </a:spcAft>
            </a:pPr>
            <a:r>
              <a:rPr lang="en-US" sz="850" dirty="0">
                <a:latin typeface="Arial" panose="020B0604020202020204" pitchFamily="34" charset="0"/>
                <a:cs typeface="Arial" panose="020B0604020202020204" pitchFamily="34" charset="0"/>
              </a:rPr>
              <a:t>Availability of baggage carts/trolleys</a:t>
            </a:r>
          </a:p>
          <a:p>
            <a:pPr>
              <a:spcAft>
                <a:spcPts val="100"/>
              </a:spcAft>
            </a:pPr>
            <a:r>
              <a:rPr lang="en-US" sz="850" dirty="0">
                <a:latin typeface="Arial" panose="020B0604020202020204" pitchFamily="34" charset="0"/>
                <a:cs typeface="Arial" panose="020B0604020202020204" pitchFamily="34" charset="0"/>
              </a:rPr>
              <a:t>Waiting time in check-in queue/line</a:t>
            </a:r>
          </a:p>
          <a:p>
            <a:pPr>
              <a:spcAft>
                <a:spcPts val="100"/>
              </a:spcAft>
            </a:pPr>
            <a:r>
              <a:rPr lang="en-US" sz="850" dirty="0">
                <a:latin typeface="Arial" panose="020B0604020202020204" pitchFamily="34" charset="0"/>
                <a:cs typeface="Arial" panose="020B0604020202020204" pitchFamily="34" charset="0"/>
              </a:rPr>
              <a:t>Efficiency of check-in staff</a:t>
            </a:r>
          </a:p>
          <a:p>
            <a:pPr>
              <a:spcAft>
                <a:spcPts val="100"/>
              </a:spcAft>
            </a:pPr>
            <a:r>
              <a:rPr lang="en-US" sz="850" dirty="0">
                <a:latin typeface="Arial" panose="020B0604020202020204" pitchFamily="34" charset="0"/>
                <a:cs typeface="Arial" panose="020B0604020202020204" pitchFamily="34" charset="0"/>
              </a:rPr>
              <a:t>Courtesy and helpfulness of check-in staff</a:t>
            </a:r>
          </a:p>
          <a:p>
            <a:pPr>
              <a:spcAft>
                <a:spcPts val="100"/>
              </a:spcAft>
            </a:pPr>
            <a:r>
              <a:rPr lang="en-US" sz="850" dirty="0">
                <a:latin typeface="Arial" panose="020B0604020202020204" pitchFamily="34" charset="0"/>
                <a:cs typeface="Arial" panose="020B0604020202020204" pitchFamily="34" charset="0"/>
              </a:rPr>
              <a:t>Waiting time at </a:t>
            </a:r>
            <a:r>
              <a:rPr lang="en-US" sz="850" dirty="0" smtClean="0">
                <a:latin typeface="Arial" panose="020B0604020202020204" pitchFamily="34" charset="0"/>
                <a:cs typeface="Arial" panose="020B0604020202020204" pitchFamily="34" charset="0"/>
              </a:rPr>
              <a:t>passport/ID </a:t>
            </a:r>
            <a:r>
              <a:rPr lang="en-US" sz="850" dirty="0">
                <a:latin typeface="Arial" panose="020B0604020202020204" pitchFamily="34" charset="0"/>
                <a:cs typeface="Arial" panose="020B0604020202020204" pitchFamily="34" charset="0"/>
              </a:rPr>
              <a:t>inspection</a:t>
            </a:r>
          </a:p>
          <a:p>
            <a:pPr>
              <a:spcAft>
                <a:spcPts val="100"/>
              </a:spcAft>
            </a:pPr>
            <a:r>
              <a:rPr lang="en-US" sz="850" dirty="0">
                <a:latin typeface="Arial" panose="020B0604020202020204" pitchFamily="34" charset="0"/>
                <a:cs typeface="Arial" panose="020B0604020202020204" pitchFamily="34" charset="0"/>
              </a:rPr>
              <a:t>Courtesy and helpfulness of inspection staff</a:t>
            </a:r>
          </a:p>
          <a:p>
            <a:pPr>
              <a:spcAft>
                <a:spcPts val="100"/>
              </a:spcAft>
            </a:pPr>
            <a:r>
              <a:rPr lang="en-US" sz="850" dirty="0">
                <a:latin typeface="Arial" panose="020B0604020202020204" pitchFamily="34" charset="0"/>
                <a:cs typeface="Arial" panose="020B0604020202020204" pitchFamily="34" charset="0"/>
              </a:rPr>
              <a:t>Courtesy and helpfulness of security staff</a:t>
            </a:r>
          </a:p>
          <a:p>
            <a:pPr>
              <a:spcAft>
                <a:spcPts val="100"/>
              </a:spcAft>
            </a:pPr>
            <a:r>
              <a:rPr lang="en-US" sz="850" dirty="0">
                <a:latin typeface="Arial" panose="020B0604020202020204" pitchFamily="34" charset="0"/>
                <a:cs typeface="Arial" panose="020B0604020202020204" pitchFamily="34" charset="0"/>
              </a:rPr>
              <a:t>Thoroughness of security inspection</a:t>
            </a:r>
          </a:p>
          <a:p>
            <a:pPr>
              <a:spcAft>
                <a:spcPts val="100"/>
              </a:spcAft>
            </a:pPr>
            <a:r>
              <a:rPr lang="en-US" sz="850" dirty="0">
                <a:latin typeface="Arial" panose="020B0604020202020204" pitchFamily="34" charset="0"/>
                <a:cs typeface="Arial" panose="020B0604020202020204" pitchFamily="34" charset="0"/>
              </a:rPr>
              <a:t>Waiting time at security inspection</a:t>
            </a:r>
          </a:p>
          <a:p>
            <a:pPr>
              <a:spcAft>
                <a:spcPts val="100"/>
              </a:spcAft>
            </a:pPr>
            <a:r>
              <a:rPr lang="en-US" sz="850" dirty="0">
                <a:latin typeface="Arial" panose="020B0604020202020204" pitchFamily="34" charset="0"/>
                <a:cs typeface="Arial" panose="020B0604020202020204" pitchFamily="34" charset="0"/>
              </a:rPr>
              <a:t>Feeling of being safe and secure</a:t>
            </a:r>
          </a:p>
          <a:p>
            <a:pPr>
              <a:spcAft>
                <a:spcPts val="100"/>
              </a:spcAft>
            </a:pPr>
            <a:r>
              <a:rPr lang="en-US" sz="850" dirty="0">
                <a:latin typeface="Arial" panose="020B0604020202020204" pitchFamily="34" charset="0"/>
                <a:cs typeface="Arial" panose="020B0604020202020204" pitchFamily="34" charset="0"/>
              </a:rPr>
              <a:t>Ease of finding your way through airport</a:t>
            </a:r>
          </a:p>
          <a:p>
            <a:pPr>
              <a:spcAft>
                <a:spcPts val="100"/>
              </a:spcAft>
            </a:pPr>
            <a:r>
              <a:rPr lang="en-US" sz="850" dirty="0">
                <a:latin typeface="Arial" panose="020B0604020202020204" pitchFamily="34" charset="0"/>
                <a:cs typeface="Arial" panose="020B0604020202020204" pitchFamily="34" charset="0"/>
              </a:rPr>
              <a:t>Flight information screens</a:t>
            </a:r>
          </a:p>
          <a:p>
            <a:pPr>
              <a:spcAft>
                <a:spcPts val="100"/>
              </a:spcAft>
            </a:pPr>
            <a:r>
              <a:rPr lang="en-US" sz="850" dirty="0">
                <a:latin typeface="Arial" panose="020B0604020202020204" pitchFamily="34" charset="0"/>
                <a:cs typeface="Arial" panose="020B0604020202020204" pitchFamily="34" charset="0"/>
              </a:rPr>
              <a:t>Walking distance inside the terminal</a:t>
            </a:r>
          </a:p>
          <a:p>
            <a:pPr>
              <a:spcAft>
                <a:spcPts val="100"/>
              </a:spcAft>
            </a:pPr>
            <a:r>
              <a:rPr lang="en-US" sz="850" dirty="0">
                <a:latin typeface="Arial" panose="020B0604020202020204" pitchFamily="34" charset="0"/>
                <a:cs typeface="Arial" panose="020B0604020202020204" pitchFamily="34" charset="0"/>
              </a:rPr>
              <a:t>Ease of making connections with other flights</a:t>
            </a:r>
          </a:p>
          <a:p>
            <a:pPr>
              <a:spcAft>
                <a:spcPts val="100"/>
              </a:spcAft>
            </a:pPr>
            <a:r>
              <a:rPr lang="en-US" sz="850" dirty="0">
                <a:latin typeface="Arial" panose="020B0604020202020204" pitchFamily="34" charset="0"/>
                <a:cs typeface="Arial" panose="020B0604020202020204" pitchFamily="34" charset="0"/>
              </a:rPr>
              <a:t>Courtesy and helpfulness of airport staff</a:t>
            </a:r>
          </a:p>
          <a:p>
            <a:pPr>
              <a:spcAft>
                <a:spcPts val="100"/>
              </a:spcAft>
            </a:pPr>
            <a:r>
              <a:rPr lang="en-US" sz="850" dirty="0">
                <a:latin typeface="Arial" panose="020B0604020202020204" pitchFamily="34" charset="0"/>
                <a:cs typeface="Arial" panose="020B0604020202020204" pitchFamily="34" charset="0"/>
              </a:rPr>
              <a:t>Restaurant/Eating facilities</a:t>
            </a:r>
          </a:p>
          <a:p>
            <a:pPr>
              <a:spcAft>
                <a:spcPts val="100"/>
              </a:spcAft>
            </a:pPr>
            <a:r>
              <a:rPr lang="en-US" sz="850" dirty="0">
                <a:latin typeface="Arial" panose="020B0604020202020204" pitchFamily="34" charset="0"/>
                <a:cs typeface="Arial" panose="020B0604020202020204" pitchFamily="34" charset="0"/>
              </a:rPr>
              <a:t>VfM of restaurant/eating facilities</a:t>
            </a:r>
          </a:p>
          <a:p>
            <a:pPr>
              <a:spcAft>
                <a:spcPts val="100"/>
              </a:spcAft>
            </a:pPr>
            <a:r>
              <a:rPr lang="en-US" sz="850" dirty="0">
                <a:latin typeface="Arial" panose="020B0604020202020204" pitchFamily="34" charset="0"/>
                <a:cs typeface="Arial" panose="020B0604020202020204" pitchFamily="34" charset="0"/>
              </a:rPr>
              <a:t>Availability of </a:t>
            </a:r>
            <a:r>
              <a:rPr lang="en-US" sz="850" dirty="0" smtClean="0">
                <a:latin typeface="Arial" panose="020B0604020202020204" pitchFamily="34" charset="0"/>
                <a:cs typeface="Arial" panose="020B0604020202020204" pitchFamily="34" charset="0"/>
              </a:rPr>
              <a:t>bank/ATM</a:t>
            </a:r>
            <a:endParaRPr lang="en-US" sz="8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00"/>
              </a:spcAft>
            </a:pPr>
            <a:r>
              <a:rPr lang="en-US" sz="850" dirty="0">
                <a:latin typeface="Arial" panose="020B0604020202020204" pitchFamily="34" charset="0"/>
                <a:cs typeface="Arial" panose="020B0604020202020204" pitchFamily="34" charset="0"/>
              </a:rPr>
              <a:t>Shopping facilities</a:t>
            </a:r>
          </a:p>
          <a:p>
            <a:pPr>
              <a:spcAft>
                <a:spcPts val="100"/>
              </a:spcAft>
            </a:pPr>
            <a:r>
              <a:rPr lang="en-US" sz="850" dirty="0">
                <a:latin typeface="Arial" panose="020B0604020202020204" pitchFamily="34" charset="0"/>
                <a:cs typeface="Arial" panose="020B0604020202020204" pitchFamily="34" charset="0"/>
              </a:rPr>
              <a:t>VfM of shopping facilities</a:t>
            </a:r>
          </a:p>
          <a:p>
            <a:pPr>
              <a:spcAft>
                <a:spcPts val="100"/>
              </a:spcAft>
            </a:pPr>
            <a:r>
              <a:rPr lang="en-US" sz="850" dirty="0">
                <a:latin typeface="Arial" panose="020B0604020202020204" pitchFamily="34" charset="0"/>
                <a:cs typeface="Arial" panose="020B0604020202020204" pitchFamily="34" charset="0"/>
              </a:rPr>
              <a:t>Internet access/Wi-Fi</a:t>
            </a:r>
          </a:p>
          <a:p>
            <a:pPr>
              <a:spcAft>
                <a:spcPts val="100"/>
              </a:spcAft>
            </a:pPr>
            <a:r>
              <a:rPr lang="en-US" sz="850" dirty="0">
                <a:latin typeface="Arial" panose="020B0604020202020204" pitchFamily="34" charset="0"/>
                <a:cs typeface="Arial" panose="020B0604020202020204" pitchFamily="34" charset="0"/>
              </a:rPr>
              <a:t>Business/Executive lounges</a:t>
            </a:r>
          </a:p>
          <a:p>
            <a:pPr>
              <a:spcAft>
                <a:spcPts val="100"/>
              </a:spcAft>
            </a:pPr>
            <a:r>
              <a:rPr lang="en-US" sz="850" dirty="0">
                <a:latin typeface="Arial" panose="020B0604020202020204" pitchFamily="34" charset="0"/>
                <a:cs typeface="Arial" panose="020B0604020202020204" pitchFamily="34" charset="0"/>
              </a:rPr>
              <a:t>Availability of washrooms/toilets</a:t>
            </a:r>
          </a:p>
          <a:p>
            <a:pPr>
              <a:spcAft>
                <a:spcPts val="100"/>
              </a:spcAft>
            </a:pPr>
            <a:r>
              <a:rPr lang="en-US" sz="850" dirty="0">
                <a:latin typeface="Arial" panose="020B0604020202020204" pitchFamily="34" charset="0"/>
                <a:cs typeface="Arial" panose="020B0604020202020204" pitchFamily="34" charset="0"/>
              </a:rPr>
              <a:t>Cleanliness of washrooms/toilets</a:t>
            </a:r>
          </a:p>
          <a:p>
            <a:pPr>
              <a:spcAft>
                <a:spcPts val="100"/>
              </a:spcAft>
            </a:pPr>
            <a:r>
              <a:rPr lang="en-US" sz="850" dirty="0">
                <a:latin typeface="Arial" panose="020B0604020202020204" pitchFamily="34" charset="0"/>
                <a:cs typeface="Arial" panose="020B0604020202020204" pitchFamily="34" charset="0"/>
              </a:rPr>
              <a:t>Comfort of waiting/gate areas</a:t>
            </a:r>
          </a:p>
          <a:p>
            <a:pPr>
              <a:spcAft>
                <a:spcPts val="100"/>
              </a:spcAft>
            </a:pPr>
            <a:r>
              <a:rPr lang="en-US" sz="850" dirty="0">
                <a:latin typeface="Arial" panose="020B0604020202020204" pitchFamily="34" charset="0"/>
                <a:cs typeface="Arial" panose="020B0604020202020204" pitchFamily="34" charset="0"/>
              </a:rPr>
              <a:t>Cleanliness of airport terminal</a:t>
            </a:r>
          </a:p>
          <a:p>
            <a:pPr>
              <a:spcAft>
                <a:spcPts val="100"/>
              </a:spcAft>
            </a:pPr>
            <a:r>
              <a:rPr lang="en-US" sz="850" dirty="0">
                <a:latin typeface="Arial" panose="020B0604020202020204" pitchFamily="34" charset="0"/>
                <a:cs typeface="Arial" panose="020B0604020202020204" pitchFamily="34" charset="0"/>
              </a:rPr>
              <a:t>Ambience of the airport</a:t>
            </a:r>
          </a:p>
          <a:p>
            <a:pPr>
              <a:spcAft>
                <a:spcPts val="100"/>
              </a:spcAft>
            </a:pPr>
            <a:endParaRPr lang="en-US" sz="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2238168"/>
              </p:ext>
            </p:extLst>
          </p:nvPr>
        </p:nvGraphicFramePr>
        <p:xfrm>
          <a:off x="266045" y="5973254"/>
          <a:ext cx="8128000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61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618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CA" sz="900" b="0" i="1" u="sng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How to read this chart:</a:t>
                      </a:r>
                      <a:endParaRPr lang="en-CA" sz="900" b="0" i="1" u="sng" kern="12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defTabSz="457200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CA" sz="900" b="0" i="1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 </a:t>
                      </a:r>
                      <a:r>
                        <a:rPr lang="en-CA" sz="900" b="0" i="1" dirty="0" smtClean="0">
                          <a:solidFill>
                            <a:srgbClr val="42A0FF"/>
                          </a:solidFill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blue</a:t>
                      </a:r>
                      <a:r>
                        <a:rPr lang="en-CA" sz="900" b="0" i="1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bar indicates that ATL has a higher score than the airport group it is compared to.</a:t>
                      </a:r>
                    </a:p>
                    <a:p>
                      <a:pPr marL="171450" indent="-171450" defTabSz="457200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CA" sz="900" b="0" i="1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 </a:t>
                      </a:r>
                      <a:r>
                        <a:rPr lang="en-CA" sz="900" b="0" i="1" dirty="0" smtClean="0">
                          <a:solidFill>
                            <a:srgbClr val="FF00FF"/>
                          </a:solidFill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pink</a:t>
                      </a:r>
                      <a:r>
                        <a:rPr lang="en-CA" sz="900" b="0" i="1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bar indicates that the compared group has a higher score than ATL. </a:t>
                      </a:r>
                    </a:p>
                    <a:p>
                      <a:pPr marL="171450" indent="-171450" defTabSz="457200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CA" sz="900" b="0" i="1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 </a:t>
                      </a:r>
                      <a:r>
                        <a:rPr lang="en-CA" sz="900" b="0" i="1" dirty="0" smtClean="0">
                          <a:solidFill>
                            <a:srgbClr val="00E600"/>
                          </a:solidFill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green</a:t>
                      </a:r>
                      <a:r>
                        <a:rPr lang="en-CA" sz="900" b="0" i="1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bar indicates that the result is statistically different. Testing: t-test at 95% confidence interval.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2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4990181"/>
              </p:ext>
            </p:extLst>
          </p:nvPr>
        </p:nvGraphicFramePr>
        <p:xfrm>
          <a:off x="1906933" y="1275053"/>
          <a:ext cx="3114382" cy="52782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3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52327740"/>
              </p:ext>
            </p:extLst>
          </p:nvPr>
        </p:nvGraphicFramePr>
        <p:xfrm>
          <a:off x="4018365" y="1275053"/>
          <a:ext cx="3114382" cy="52782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4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0139961"/>
              </p:ext>
            </p:extLst>
          </p:nvPr>
        </p:nvGraphicFramePr>
        <p:xfrm>
          <a:off x="6112745" y="1275053"/>
          <a:ext cx="3114382" cy="52782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4193" y="156846"/>
            <a:ext cx="696965" cy="69696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240970" y="1165693"/>
            <a:ext cx="82883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en-CA" sz="11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Base:</a:t>
            </a:r>
            <a:endParaRPr lang="en-CA" sz="9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605473" y="1178867"/>
            <a:ext cx="82883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>
              <a:defRPr/>
            </a:pPr>
            <a:r>
              <a:rPr lang="en-CA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= 482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495025" y="1178867"/>
            <a:ext cx="82883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en-CA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= 54009</a:t>
            </a:r>
            <a:r>
              <a:rPr lang="en-CA" sz="9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CA" sz="9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722404" y="1178867"/>
            <a:ext cx="82883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>
              <a:defRPr/>
            </a:pPr>
            <a:r>
              <a:rPr lang="en-CA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= 482</a:t>
            </a:r>
            <a:r>
              <a:rPr lang="en-CA" sz="9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CA" sz="9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603140" y="1178867"/>
            <a:ext cx="82883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en-CA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= 75522</a:t>
            </a:r>
            <a:r>
              <a:rPr lang="en-CA" sz="9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CA" sz="9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809662" y="1178867"/>
            <a:ext cx="82883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>
              <a:defRPr/>
            </a:pPr>
            <a:r>
              <a:rPr lang="en-CA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= 482</a:t>
            </a:r>
            <a:r>
              <a:rPr lang="en-CA" sz="9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CA" sz="9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690398" y="1178867"/>
            <a:ext cx="82883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en-CA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= 15194</a:t>
            </a:r>
            <a:r>
              <a:rPr lang="en-CA" sz="9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CA" sz="9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538492" y="933329"/>
            <a:ext cx="1858606" cy="215444"/>
          </a:xfrm>
          <a:prstGeom prst="rect">
            <a:avLst/>
          </a:prstGeom>
          <a:noFill/>
        </p:spPr>
        <p:txBody>
          <a:bodyPr lIns="0" tIns="0" rIns="0" bIns="0" anchor="t"/>
          <a:lstStyle/>
          <a:p>
            <a:pPr algn="ctr">
              <a:defRPr/>
            </a:pPr>
            <a:r>
              <a:rPr lang="en-US" sz="1400" u="sng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ATL vs. Custom Panel</a:t>
            </a:r>
            <a:endParaRPr lang="en-US" sz="1400" b="0" dirty="0" smtClean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646253" y="933329"/>
            <a:ext cx="1858606" cy="215444"/>
          </a:xfrm>
          <a:prstGeom prst="rect">
            <a:avLst/>
          </a:prstGeom>
          <a:noFill/>
        </p:spPr>
        <p:txBody>
          <a:bodyPr lIns="0" tIns="0" rIns="0" bIns="0" anchor="t"/>
          <a:lstStyle/>
          <a:p>
            <a:pPr algn="ctr">
              <a:defRPr/>
            </a:pPr>
            <a:r>
              <a:rPr lang="en-US" sz="1400" u="sng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ATL vs. &gt;40M</a:t>
            </a:r>
            <a:endParaRPr lang="en-US" sz="1400" b="0" dirty="0" smtClean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732768" y="933329"/>
            <a:ext cx="1858606" cy="215444"/>
          </a:xfrm>
          <a:prstGeom prst="rect">
            <a:avLst/>
          </a:prstGeom>
          <a:noFill/>
        </p:spPr>
        <p:txBody>
          <a:bodyPr lIns="0" tIns="0" rIns="0" bIns="0" anchor="t"/>
          <a:lstStyle/>
          <a:p>
            <a:pPr algn="ctr">
              <a:defRPr/>
            </a:pPr>
            <a:r>
              <a:rPr lang="en-US" sz="1400" u="sng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ATL vs. North America</a:t>
            </a:r>
            <a:endParaRPr lang="en-US" sz="1400" b="0" dirty="0" smtClean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6331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Title 5"/>
          <p:cNvSpPr>
            <a:spLocks noGrp="1"/>
          </p:cNvSpPr>
          <p:nvPr>
            <p:ph type="title"/>
          </p:nvPr>
        </p:nvSpPr>
        <p:spPr>
          <a:xfrm>
            <a:off x="457200" y="241068"/>
            <a:ext cx="6599055" cy="640451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ATL – </a:t>
            </a:r>
            <a:r>
              <a:rPr lang="en-US" altLang="en-US" dirty="0" smtClean="0"/>
              <a:t>Satisfaction Gap 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Analysis</a:t>
            </a:r>
            <a:r>
              <a:rPr lang="en-US" altLang="en-US" dirty="0">
                <a:solidFill>
                  <a:srgbClr val="1F497D">
                    <a:lumMod val="60000"/>
                    <a:lumOff val="4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en-US" dirty="0">
                <a:solidFill>
                  <a:srgbClr val="1F497D">
                    <a:lumMod val="60000"/>
                    <a:lumOff val="4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0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ATL vs. Airport Groups – </a:t>
            </a:r>
            <a:r>
              <a:rPr lang="en-US" altLang="en-US" sz="2000" dirty="0">
                <a:solidFill>
                  <a:srgbClr val="1F497D">
                    <a:lumMod val="60000"/>
                    <a:lumOff val="40000"/>
                  </a:srgbClr>
                </a:solidFill>
              </a:rPr>
              <a:t>Traffic </a:t>
            </a:r>
            <a:r>
              <a:rPr lang="en-US" altLang="en-US" sz="2000" dirty="0" smtClean="0">
                <a:solidFill>
                  <a:srgbClr val="1F497D">
                    <a:lumMod val="60000"/>
                    <a:lumOff val="40000"/>
                  </a:srgbClr>
                </a:solidFill>
              </a:rPr>
              <a:t>(2/2</a:t>
            </a:r>
            <a:r>
              <a:rPr lang="en-US" altLang="en-US" sz="2000" dirty="0">
                <a:solidFill>
                  <a:srgbClr val="1F497D">
                    <a:lumMod val="60000"/>
                    <a:lumOff val="40000"/>
                  </a:srgbClr>
                </a:solidFill>
              </a:rPr>
              <a:t>): </a:t>
            </a:r>
            <a:r>
              <a:rPr lang="en-US" altLang="en-US" sz="2000" dirty="0" smtClean="0">
                <a:solidFill>
                  <a:srgbClr val="1F497D">
                    <a:lumMod val="60000"/>
                    <a:lumOff val="40000"/>
                  </a:srgbClr>
                </a:solidFill>
              </a:rPr>
              <a:t>Domestic</a:t>
            </a:r>
            <a:endParaRPr lang="en-US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76265A1-0085-4172-B257-78E89B106F77}" type="slidenum">
              <a:rPr lang="en-AU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43</a:t>
            </a:fld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© 2017 ACI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3869670" y="6546961"/>
            <a:ext cx="2895600" cy="324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prstClr val="white"/>
                </a:solidFill>
              </a:rPr>
              <a:t>ATL </a:t>
            </a:r>
            <a:r>
              <a:rPr lang="en-US" dirty="0">
                <a:solidFill>
                  <a:prstClr val="white"/>
                </a:solidFill>
              </a:rPr>
              <a:t>– </a:t>
            </a:r>
            <a:r>
              <a:rPr lang="en-US" dirty="0" smtClean="0">
                <a:solidFill>
                  <a:prstClr val="white"/>
                </a:solidFill>
              </a:rPr>
              <a:t>Annual Satisfaction Assessment </a:t>
            </a:r>
            <a:r>
              <a:rPr lang="en-US" dirty="0">
                <a:solidFill>
                  <a:prstClr val="white"/>
                </a:solidFill>
              </a:rPr>
              <a:t>– </a:t>
            </a:r>
            <a:r>
              <a:rPr lang="en-US" dirty="0" smtClean="0">
                <a:solidFill>
                  <a:prstClr val="white"/>
                </a:solidFill>
              </a:rPr>
              <a:t>2016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7285" y="1402373"/>
            <a:ext cx="2792929" cy="4819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00"/>
              </a:spcAft>
            </a:pPr>
            <a:r>
              <a:rPr lang="en-US" sz="850" dirty="0" smtClean="0">
                <a:latin typeface="Arial" panose="020B0604020202020204" pitchFamily="34" charset="0"/>
                <a:cs typeface="Arial" panose="020B0604020202020204" pitchFamily="34" charset="0"/>
              </a:rPr>
              <a:t>Overall Satisfaction</a:t>
            </a:r>
          </a:p>
          <a:p>
            <a:pPr>
              <a:spcAft>
                <a:spcPts val="100"/>
              </a:spcAft>
            </a:pPr>
            <a:r>
              <a:rPr lang="en-US" sz="850" dirty="0" smtClean="0">
                <a:latin typeface="Arial" panose="020B0604020202020204" pitchFamily="34" charset="0"/>
                <a:cs typeface="Arial" panose="020B0604020202020204" pitchFamily="34" charset="0"/>
              </a:rPr>
              <a:t>Ground </a:t>
            </a:r>
            <a:r>
              <a:rPr lang="en-US" sz="850" dirty="0">
                <a:latin typeface="Arial" panose="020B0604020202020204" pitchFamily="34" charset="0"/>
                <a:cs typeface="Arial" panose="020B0604020202020204" pitchFamily="34" charset="0"/>
              </a:rPr>
              <a:t>transportation to/from airport</a:t>
            </a:r>
          </a:p>
          <a:p>
            <a:pPr>
              <a:spcAft>
                <a:spcPts val="100"/>
              </a:spcAft>
            </a:pPr>
            <a:r>
              <a:rPr lang="en-US" sz="850" dirty="0">
                <a:latin typeface="Arial" panose="020B0604020202020204" pitchFamily="34" charset="0"/>
                <a:cs typeface="Arial" panose="020B0604020202020204" pitchFamily="34" charset="0"/>
              </a:rPr>
              <a:t>Parking facilities</a:t>
            </a:r>
          </a:p>
          <a:p>
            <a:pPr>
              <a:spcAft>
                <a:spcPts val="100"/>
              </a:spcAft>
            </a:pPr>
            <a:r>
              <a:rPr lang="en-US" sz="850" dirty="0">
                <a:latin typeface="Arial" panose="020B0604020202020204" pitchFamily="34" charset="0"/>
                <a:cs typeface="Arial" panose="020B0604020202020204" pitchFamily="34" charset="0"/>
              </a:rPr>
              <a:t>VfM of parking facilities</a:t>
            </a:r>
          </a:p>
          <a:p>
            <a:pPr>
              <a:spcAft>
                <a:spcPts val="100"/>
              </a:spcAft>
            </a:pPr>
            <a:r>
              <a:rPr lang="en-US" sz="850" dirty="0">
                <a:latin typeface="Arial" panose="020B0604020202020204" pitchFamily="34" charset="0"/>
                <a:cs typeface="Arial" panose="020B0604020202020204" pitchFamily="34" charset="0"/>
              </a:rPr>
              <a:t>Availability of baggage carts/trolleys</a:t>
            </a:r>
          </a:p>
          <a:p>
            <a:pPr>
              <a:spcAft>
                <a:spcPts val="100"/>
              </a:spcAft>
            </a:pPr>
            <a:r>
              <a:rPr lang="en-US" sz="850" dirty="0">
                <a:latin typeface="Arial" panose="020B0604020202020204" pitchFamily="34" charset="0"/>
                <a:cs typeface="Arial" panose="020B0604020202020204" pitchFamily="34" charset="0"/>
              </a:rPr>
              <a:t>Waiting time in check-in queue/line</a:t>
            </a:r>
          </a:p>
          <a:p>
            <a:pPr>
              <a:spcAft>
                <a:spcPts val="100"/>
              </a:spcAft>
            </a:pPr>
            <a:r>
              <a:rPr lang="en-US" sz="850" dirty="0">
                <a:latin typeface="Arial" panose="020B0604020202020204" pitchFamily="34" charset="0"/>
                <a:cs typeface="Arial" panose="020B0604020202020204" pitchFamily="34" charset="0"/>
              </a:rPr>
              <a:t>Efficiency of check-in staff</a:t>
            </a:r>
          </a:p>
          <a:p>
            <a:pPr>
              <a:spcAft>
                <a:spcPts val="100"/>
              </a:spcAft>
            </a:pPr>
            <a:r>
              <a:rPr lang="en-US" sz="850" dirty="0">
                <a:latin typeface="Arial" panose="020B0604020202020204" pitchFamily="34" charset="0"/>
                <a:cs typeface="Arial" panose="020B0604020202020204" pitchFamily="34" charset="0"/>
              </a:rPr>
              <a:t>Courtesy and helpfulness of check-in staff</a:t>
            </a:r>
          </a:p>
          <a:p>
            <a:pPr>
              <a:spcAft>
                <a:spcPts val="100"/>
              </a:spcAft>
            </a:pPr>
            <a:r>
              <a:rPr lang="en-US" sz="850" dirty="0">
                <a:latin typeface="Arial" panose="020B0604020202020204" pitchFamily="34" charset="0"/>
                <a:cs typeface="Arial" panose="020B0604020202020204" pitchFamily="34" charset="0"/>
              </a:rPr>
              <a:t>Waiting time at </a:t>
            </a:r>
            <a:r>
              <a:rPr lang="en-US" sz="850" dirty="0" smtClean="0">
                <a:latin typeface="Arial" panose="020B0604020202020204" pitchFamily="34" charset="0"/>
                <a:cs typeface="Arial" panose="020B0604020202020204" pitchFamily="34" charset="0"/>
              </a:rPr>
              <a:t>passport/ID </a:t>
            </a:r>
            <a:r>
              <a:rPr lang="en-US" sz="850" dirty="0">
                <a:latin typeface="Arial" panose="020B0604020202020204" pitchFamily="34" charset="0"/>
                <a:cs typeface="Arial" panose="020B0604020202020204" pitchFamily="34" charset="0"/>
              </a:rPr>
              <a:t>inspection</a:t>
            </a:r>
          </a:p>
          <a:p>
            <a:pPr>
              <a:spcAft>
                <a:spcPts val="100"/>
              </a:spcAft>
            </a:pPr>
            <a:r>
              <a:rPr lang="en-US" sz="850" dirty="0">
                <a:latin typeface="Arial" panose="020B0604020202020204" pitchFamily="34" charset="0"/>
                <a:cs typeface="Arial" panose="020B0604020202020204" pitchFamily="34" charset="0"/>
              </a:rPr>
              <a:t>Courtesy and helpfulness of inspection staff</a:t>
            </a:r>
          </a:p>
          <a:p>
            <a:pPr>
              <a:spcAft>
                <a:spcPts val="100"/>
              </a:spcAft>
            </a:pPr>
            <a:r>
              <a:rPr lang="en-US" sz="850" dirty="0">
                <a:latin typeface="Arial" panose="020B0604020202020204" pitchFamily="34" charset="0"/>
                <a:cs typeface="Arial" panose="020B0604020202020204" pitchFamily="34" charset="0"/>
              </a:rPr>
              <a:t>Courtesy and helpfulness of security staff</a:t>
            </a:r>
          </a:p>
          <a:p>
            <a:pPr>
              <a:spcAft>
                <a:spcPts val="100"/>
              </a:spcAft>
            </a:pPr>
            <a:r>
              <a:rPr lang="en-US" sz="850" dirty="0">
                <a:latin typeface="Arial" panose="020B0604020202020204" pitchFamily="34" charset="0"/>
                <a:cs typeface="Arial" panose="020B0604020202020204" pitchFamily="34" charset="0"/>
              </a:rPr>
              <a:t>Thoroughness of security inspection</a:t>
            </a:r>
          </a:p>
          <a:p>
            <a:pPr>
              <a:spcAft>
                <a:spcPts val="100"/>
              </a:spcAft>
            </a:pPr>
            <a:r>
              <a:rPr lang="en-US" sz="850" dirty="0">
                <a:latin typeface="Arial" panose="020B0604020202020204" pitchFamily="34" charset="0"/>
                <a:cs typeface="Arial" panose="020B0604020202020204" pitchFamily="34" charset="0"/>
              </a:rPr>
              <a:t>Waiting time at security inspection</a:t>
            </a:r>
          </a:p>
          <a:p>
            <a:pPr>
              <a:spcAft>
                <a:spcPts val="100"/>
              </a:spcAft>
            </a:pPr>
            <a:r>
              <a:rPr lang="en-US" sz="850" dirty="0">
                <a:latin typeface="Arial" panose="020B0604020202020204" pitchFamily="34" charset="0"/>
                <a:cs typeface="Arial" panose="020B0604020202020204" pitchFamily="34" charset="0"/>
              </a:rPr>
              <a:t>Feeling of being safe and secure</a:t>
            </a:r>
          </a:p>
          <a:p>
            <a:pPr>
              <a:spcAft>
                <a:spcPts val="100"/>
              </a:spcAft>
            </a:pPr>
            <a:r>
              <a:rPr lang="en-US" sz="850" dirty="0">
                <a:latin typeface="Arial" panose="020B0604020202020204" pitchFamily="34" charset="0"/>
                <a:cs typeface="Arial" panose="020B0604020202020204" pitchFamily="34" charset="0"/>
              </a:rPr>
              <a:t>Ease of finding your way through airport</a:t>
            </a:r>
          </a:p>
          <a:p>
            <a:pPr>
              <a:spcAft>
                <a:spcPts val="100"/>
              </a:spcAft>
            </a:pPr>
            <a:r>
              <a:rPr lang="en-US" sz="850" dirty="0">
                <a:latin typeface="Arial" panose="020B0604020202020204" pitchFamily="34" charset="0"/>
                <a:cs typeface="Arial" panose="020B0604020202020204" pitchFamily="34" charset="0"/>
              </a:rPr>
              <a:t>Flight information screens</a:t>
            </a:r>
          </a:p>
          <a:p>
            <a:pPr>
              <a:spcAft>
                <a:spcPts val="100"/>
              </a:spcAft>
            </a:pPr>
            <a:r>
              <a:rPr lang="en-US" sz="850" dirty="0">
                <a:latin typeface="Arial" panose="020B0604020202020204" pitchFamily="34" charset="0"/>
                <a:cs typeface="Arial" panose="020B0604020202020204" pitchFamily="34" charset="0"/>
              </a:rPr>
              <a:t>Walking distance inside the terminal</a:t>
            </a:r>
          </a:p>
          <a:p>
            <a:pPr>
              <a:spcAft>
                <a:spcPts val="100"/>
              </a:spcAft>
            </a:pPr>
            <a:r>
              <a:rPr lang="en-US" sz="850" dirty="0">
                <a:latin typeface="Arial" panose="020B0604020202020204" pitchFamily="34" charset="0"/>
                <a:cs typeface="Arial" panose="020B0604020202020204" pitchFamily="34" charset="0"/>
              </a:rPr>
              <a:t>Ease of making connections with other flights</a:t>
            </a:r>
          </a:p>
          <a:p>
            <a:pPr>
              <a:spcAft>
                <a:spcPts val="100"/>
              </a:spcAft>
            </a:pPr>
            <a:r>
              <a:rPr lang="en-US" sz="850" dirty="0">
                <a:latin typeface="Arial" panose="020B0604020202020204" pitchFamily="34" charset="0"/>
                <a:cs typeface="Arial" panose="020B0604020202020204" pitchFamily="34" charset="0"/>
              </a:rPr>
              <a:t>Courtesy and helpfulness of airport staff</a:t>
            </a:r>
          </a:p>
          <a:p>
            <a:pPr>
              <a:spcAft>
                <a:spcPts val="100"/>
              </a:spcAft>
            </a:pPr>
            <a:r>
              <a:rPr lang="en-US" sz="850" dirty="0">
                <a:latin typeface="Arial" panose="020B0604020202020204" pitchFamily="34" charset="0"/>
                <a:cs typeface="Arial" panose="020B0604020202020204" pitchFamily="34" charset="0"/>
              </a:rPr>
              <a:t>Restaurant/Eating facilities</a:t>
            </a:r>
          </a:p>
          <a:p>
            <a:pPr>
              <a:spcAft>
                <a:spcPts val="100"/>
              </a:spcAft>
            </a:pPr>
            <a:r>
              <a:rPr lang="en-US" sz="850" dirty="0">
                <a:latin typeface="Arial" panose="020B0604020202020204" pitchFamily="34" charset="0"/>
                <a:cs typeface="Arial" panose="020B0604020202020204" pitchFamily="34" charset="0"/>
              </a:rPr>
              <a:t>VfM of restaurant/eating facilities</a:t>
            </a:r>
          </a:p>
          <a:p>
            <a:pPr>
              <a:spcAft>
                <a:spcPts val="100"/>
              </a:spcAft>
            </a:pPr>
            <a:r>
              <a:rPr lang="en-US" sz="850" dirty="0">
                <a:latin typeface="Arial" panose="020B0604020202020204" pitchFamily="34" charset="0"/>
                <a:cs typeface="Arial" panose="020B0604020202020204" pitchFamily="34" charset="0"/>
              </a:rPr>
              <a:t>Availability of </a:t>
            </a:r>
            <a:r>
              <a:rPr lang="en-US" sz="850" dirty="0" smtClean="0">
                <a:latin typeface="Arial" panose="020B0604020202020204" pitchFamily="34" charset="0"/>
                <a:cs typeface="Arial" panose="020B0604020202020204" pitchFamily="34" charset="0"/>
              </a:rPr>
              <a:t>bank/ATM</a:t>
            </a:r>
            <a:endParaRPr lang="en-US" sz="8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00"/>
              </a:spcAft>
            </a:pPr>
            <a:r>
              <a:rPr lang="en-US" sz="850" dirty="0">
                <a:latin typeface="Arial" panose="020B0604020202020204" pitchFamily="34" charset="0"/>
                <a:cs typeface="Arial" panose="020B0604020202020204" pitchFamily="34" charset="0"/>
              </a:rPr>
              <a:t>Shopping facilities</a:t>
            </a:r>
          </a:p>
          <a:p>
            <a:pPr>
              <a:spcAft>
                <a:spcPts val="100"/>
              </a:spcAft>
            </a:pPr>
            <a:r>
              <a:rPr lang="en-US" sz="850" dirty="0">
                <a:latin typeface="Arial" panose="020B0604020202020204" pitchFamily="34" charset="0"/>
                <a:cs typeface="Arial" panose="020B0604020202020204" pitchFamily="34" charset="0"/>
              </a:rPr>
              <a:t>VfM of shopping facilities</a:t>
            </a:r>
          </a:p>
          <a:p>
            <a:pPr>
              <a:spcAft>
                <a:spcPts val="100"/>
              </a:spcAft>
            </a:pPr>
            <a:r>
              <a:rPr lang="en-US" sz="850" dirty="0">
                <a:latin typeface="Arial" panose="020B0604020202020204" pitchFamily="34" charset="0"/>
                <a:cs typeface="Arial" panose="020B0604020202020204" pitchFamily="34" charset="0"/>
              </a:rPr>
              <a:t>Internet access/Wi-Fi</a:t>
            </a:r>
          </a:p>
          <a:p>
            <a:pPr>
              <a:spcAft>
                <a:spcPts val="100"/>
              </a:spcAft>
            </a:pPr>
            <a:r>
              <a:rPr lang="en-US" sz="850" dirty="0">
                <a:latin typeface="Arial" panose="020B0604020202020204" pitchFamily="34" charset="0"/>
                <a:cs typeface="Arial" panose="020B0604020202020204" pitchFamily="34" charset="0"/>
              </a:rPr>
              <a:t>Business/Executive lounges</a:t>
            </a:r>
          </a:p>
          <a:p>
            <a:pPr>
              <a:spcAft>
                <a:spcPts val="100"/>
              </a:spcAft>
            </a:pPr>
            <a:r>
              <a:rPr lang="en-US" sz="850" dirty="0">
                <a:latin typeface="Arial" panose="020B0604020202020204" pitchFamily="34" charset="0"/>
                <a:cs typeface="Arial" panose="020B0604020202020204" pitchFamily="34" charset="0"/>
              </a:rPr>
              <a:t>Availability of washrooms/toilets</a:t>
            </a:r>
          </a:p>
          <a:p>
            <a:pPr>
              <a:spcAft>
                <a:spcPts val="100"/>
              </a:spcAft>
            </a:pPr>
            <a:r>
              <a:rPr lang="en-US" sz="850" dirty="0">
                <a:latin typeface="Arial" panose="020B0604020202020204" pitchFamily="34" charset="0"/>
                <a:cs typeface="Arial" panose="020B0604020202020204" pitchFamily="34" charset="0"/>
              </a:rPr>
              <a:t>Cleanliness of washrooms/toilets</a:t>
            </a:r>
          </a:p>
          <a:p>
            <a:pPr>
              <a:spcAft>
                <a:spcPts val="100"/>
              </a:spcAft>
            </a:pPr>
            <a:r>
              <a:rPr lang="en-US" sz="850" dirty="0">
                <a:latin typeface="Arial" panose="020B0604020202020204" pitchFamily="34" charset="0"/>
                <a:cs typeface="Arial" panose="020B0604020202020204" pitchFamily="34" charset="0"/>
              </a:rPr>
              <a:t>Comfort of waiting/gate areas</a:t>
            </a:r>
          </a:p>
          <a:p>
            <a:pPr>
              <a:spcAft>
                <a:spcPts val="100"/>
              </a:spcAft>
            </a:pPr>
            <a:r>
              <a:rPr lang="en-US" sz="850" dirty="0">
                <a:latin typeface="Arial" panose="020B0604020202020204" pitchFamily="34" charset="0"/>
                <a:cs typeface="Arial" panose="020B0604020202020204" pitchFamily="34" charset="0"/>
              </a:rPr>
              <a:t>Cleanliness of airport terminal</a:t>
            </a:r>
          </a:p>
          <a:p>
            <a:pPr>
              <a:spcAft>
                <a:spcPts val="100"/>
              </a:spcAft>
            </a:pPr>
            <a:r>
              <a:rPr lang="en-US" sz="850" dirty="0">
                <a:latin typeface="Arial" panose="020B0604020202020204" pitchFamily="34" charset="0"/>
                <a:cs typeface="Arial" panose="020B0604020202020204" pitchFamily="34" charset="0"/>
              </a:rPr>
              <a:t>Ambience of the airport</a:t>
            </a:r>
          </a:p>
          <a:p>
            <a:pPr>
              <a:spcAft>
                <a:spcPts val="100"/>
              </a:spcAft>
            </a:pPr>
            <a:endParaRPr lang="en-US" sz="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2934500"/>
              </p:ext>
            </p:extLst>
          </p:nvPr>
        </p:nvGraphicFramePr>
        <p:xfrm>
          <a:off x="266045" y="5973254"/>
          <a:ext cx="8128000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61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618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CA" sz="900" b="0" i="1" u="sng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How to read this chart:</a:t>
                      </a:r>
                      <a:endParaRPr lang="en-CA" sz="900" b="0" i="1" u="sng" kern="12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defTabSz="457200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CA" sz="900" b="0" i="1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 </a:t>
                      </a:r>
                      <a:r>
                        <a:rPr lang="en-CA" sz="900" b="0" i="1" dirty="0" smtClean="0">
                          <a:solidFill>
                            <a:srgbClr val="42A0FF"/>
                          </a:solidFill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blue</a:t>
                      </a:r>
                      <a:r>
                        <a:rPr lang="en-CA" sz="900" b="0" i="1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bar indicates that ATL has a higher score than the airport group it is compared to.</a:t>
                      </a:r>
                    </a:p>
                    <a:p>
                      <a:pPr marL="171450" indent="-171450" defTabSz="457200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CA" sz="900" b="0" i="1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 </a:t>
                      </a:r>
                      <a:r>
                        <a:rPr lang="en-CA" sz="900" b="0" i="1" dirty="0" smtClean="0">
                          <a:solidFill>
                            <a:srgbClr val="FF00FF"/>
                          </a:solidFill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pink</a:t>
                      </a:r>
                      <a:r>
                        <a:rPr lang="en-CA" sz="900" b="0" i="1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bar indicates that the compared group has a higher score than ATL. </a:t>
                      </a:r>
                    </a:p>
                    <a:p>
                      <a:pPr marL="171450" indent="-171450" defTabSz="457200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CA" sz="900" b="0" i="1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 </a:t>
                      </a:r>
                      <a:r>
                        <a:rPr lang="en-CA" sz="900" b="0" i="1" dirty="0" smtClean="0">
                          <a:solidFill>
                            <a:srgbClr val="00E600"/>
                          </a:solidFill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green</a:t>
                      </a:r>
                      <a:r>
                        <a:rPr lang="en-CA" sz="900" b="0" i="1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bar indicates that the result is statistically different. Testing: t-test at 95% confidence interval.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3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45291108"/>
              </p:ext>
            </p:extLst>
          </p:nvPr>
        </p:nvGraphicFramePr>
        <p:xfrm>
          <a:off x="1906933" y="1275053"/>
          <a:ext cx="3114382" cy="52782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4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32332520"/>
              </p:ext>
            </p:extLst>
          </p:nvPr>
        </p:nvGraphicFramePr>
        <p:xfrm>
          <a:off x="4018365" y="1275053"/>
          <a:ext cx="3114382" cy="52782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5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16896085"/>
              </p:ext>
            </p:extLst>
          </p:nvPr>
        </p:nvGraphicFramePr>
        <p:xfrm>
          <a:off x="6112745" y="1275053"/>
          <a:ext cx="3114382" cy="52782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0685" y="153211"/>
            <a:ext cx="792000" cy="7920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240970" y="1165693"/>
            <a:ext cx="82883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en-CA" sz="11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Base:</a:t>
            </a:r>
            <a:endParaRPr lang="en-CA" sz="9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605473" y="1178867"/>
            <a:ext cx="82883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>
              <a:defRPr/>
            </a:pPr>
            <a:r>
              <a:rPr lang="en-CA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= 3627</a:t>
            </a:r>
            <a:r>
              <a:rPr lang="en-CA" sz="9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CA" sz="9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495025" y="1178867"/>
            <a:ext cx="82883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en-CA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= 24986</a:t>
            </a:r>
            <a:r>
              <a:rPr lang="en-CA" sz="9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CA" sz="9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722404" y="1178867"/>
            <a:ext cx="82883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>
              <a:defRPr/>
            </a:pPr>
            <a:r>
              <a:rPr lang="en-CA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= 3627</a:t>
            </a:r>
            <a:r>
              <a:rPr lang="en-CA" sz="9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CA" sz="9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603140" y="1178867"/>
            <a:ext cx="82883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en-CA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= 51521</a:t>
            </a:r>
            <a:r>
              <a:rPr lang="en-CA" sz="9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CA" sz="9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809662" y="1178867"/>
            <a:ext cx="82883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>
              <a:defRPr/>
            </a:pPr>
            <a:r>
              <a:rPr lang="en-CA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= 3627</a:t>
            </a:r>
            <a:r>
              <a:rPr lang="en-CA" sz="9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CA" sz="9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690398" y="1178867"/>
            <a:ext cx="82883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en-CA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= 89692</a:t>
            </a:r>
            <a:r>
              <a:rPr lang="en-CA" sz="9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CA" sz="9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538492" y="933329"/>
            <a:ext cx="1858606" cy="215444"/>
          </a:xfrm>
          <a:prstGeom prst="rect">
            <a:avLst/>
          </a:prstGeom>
          <a:noFill/>
        </p:spPr>
        <p:txBody>
          <a:bodyPr lIns="0" tIns="0" rIns="0" bIns="0" anchor="t"/>
          <a:lstStyle/>
          <a:p>
            <a:pPr algn="ctr">
              <a:defRPr/>
            </a:pPr>
            <a:r>
              <a:rPr lang="en-US" sz="1400" u="sng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ATL vs. Custom Panel</a:t>
            </a:r>
            <a:endParaRPr lang="en-US" sz="1400" b="0" dirty="0" smtClean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646253" y="933329"/>
            <a:ext cx="1858606" cy="215444"/>
          </a:xfrm>
          <a:prstGeom prst="rect">
            <a:avLst/>
          </a:prstGeom>
          <a:noFill/>
        </p:spPr>
        <p:txBody>
          <a:bodyPr lIns="0" tIns="0" rIns="0" bIns="0" anchor="t"/>
          <a:lstStyle/>
          <a:p>
            <a:pPr algn="ctr">
              <a:defRPr/>
            </a:pPr>
            <a:r>
              <a:rPr lang="en-US" sz="1400" u="sng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ATL vs. &gt;40M</a:t>
            </a:r>
            <a:endParaRPr lang="en-US" sz="1400" b="0" dirty="0" smtClean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732768" y="933329"/>
            <a:ext cx="1858606" cy="215444"/>
          </a:xfrm>
          <a:prstGeom prst="rect">
            <a:avLst/>
          </a:prstGeom>
          <a:noFill/>
        </p:spPr>
        <p:txBody>
          <a:bodyPr lIns="0" tIns="0" rIns="0" bIns="0" anchor="t"/>
          <a:lstStyle/>
          <a:p>
            <a:pPr algn="ctr">
              <a:defRPr/>
            </a:pPr>
            <a:r>
              <a:rPr lang="en-US" sz="1400" u="sng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ATL vs. North America</a:t>
            </a:r>
            <a:endParaRPr lang="en-US" sz="1400" b="0" dirty="0" smtClean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6498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Title 5"/>
          <p:cNvSpPr>
            <a:spLocks noGrp="1"/>
          </p:cNvSpPr>
          <p:nvPr>
            <p:ph type="title"/>
          </p:nvPr>
        </p:nvSpPr>
        <p:spPr>
          <a:xfrm>
            <a:off x="457200" y="241068"/>
            <a:ext cx="6599055" cy="640451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ATL – </a:t>
            </a:r>
            <a:r>
              <a:rPr lang="en-US" altLang="en-US" dirty="0" smtClean="0"/>
              <a:t>Satisfaction Gap 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Analysis</a:t>
            </a:r>
            <a:r>
              <a:rPr lang="en-US" altLang="en-US" dirty="0">
                <a:solidFill>
                  <a:srgbClr val="1F497D">
                    <a:lumMod val="60000"/>
                    <a:lumOff val="4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en-US" dirty="0">
                <a:solidFill>
                  <a:srgbClr val="1F497D">
                    <a:lumMod val="60000"/>
                    <a:lumOff val="4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0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ATL vs. Airport Groups – Trip Reason (1/2): Business</a:t>
            </a:r>
            <a:endParaRPr lang="en-US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76265A1-0085-4172-B257-78E89B106F77}" type="slidenum">
              <a:rPr lang="en-AU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44</a:t>
            </a:fld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© 2017 ACI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3869670" y="6546961"/>
            <a:ext cx="2895600" cy="324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prstClr val="white"/>
                </a:solidFill>
              </a:rPr>
              <a:t>ATL </a:t>
            </a:r>
            <a:r>
              <a:rPr lang="en-US" dirty="0">
                <a:solidFill>
                  <a:prstClr val="white"/>
                </a:solidFill>
              </a:rPr>
              <a:t>– </a:t>
            </a:r>
            <a:r>
              <a:rPr lang="en-US" dirty="0" smtClean="0">
                <a:solidFill>
                  <a:prstClr val="white"/>
                </a:solidFill>
              </a:rPr>
              <a:t>Annual Satisfaction Assessment </a:t>
            </a:r>
            <a:r>
              <a:rPr lang="en-US" dirty="0">
                <a:solidFill>
                  <a:prstClr val="white"/>
                </a:solidFill>
              </a:rPr>
              <a:t>– </a:t>
            </a:r>
            <a:r>
              <a:rPr lang="en-US" dirty="0" smtClean="0">
                <a:solidFill>
                  <a:prstClr val="white"/>
                </a:solidFill>
              </a:rPr>
              <a:t>2016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7285" y="1402373"/>
            <a:ext cx="2792929" cy="4819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00"/>
              </a:spcAft>
            </a:pPr>
            <a:r>
              <a:rPr lang="en-US" sz="850" dirty="0" smtClean="0">
                <a:latin typeface="Arial" panose="020B0604020202020204" pitchFamily="34" charset="0"/>
                <a:cs typeface="Arial" panose="020B0604020202020204" pitchFamily="34" charset="0"/>
              </a:rPr>
              <a:t>Overall Satisfaction</a:t>
            </a:r>
          </a:p>
          <a:p>
            <a:pPr>
              <a:spcAft>
                <a:spcPts val="100"/>
              </a:spcAft>
            </a:pPr>
            <a:r>
              <a:rPr lang="en-US" sz="850" dirty="0" smtClean="0">
                <a:latin typeface="Arial" panose="020B0604020202020204" pitchFamily="34" charset="0"/>
                <a:cs typeface="Arial" panose="020B0604020202020204" pitchFamily="34" charset="0"/>
              </a:rPr>
              <a:t>Ground </a:t>
            </a:r>
            <a:r>
              <a:rPr lang="en-US" sz="850" dirty="0">
                <a:latin typeface="Arial" panose="020B0604020202020204" pitchFamily="34" charset="0"/>
                <a:cs typeface="Arial" panose="020B0604020202020204" pitchFamily="34" charset="0"/>
              </a:rPr>
              <a:t>transportation to/from airport</a:t>
            </a:r>
          </a:p>
          <a:p>
            <a:pPr>
              <a:spcAft>
                <a:spcPts val="100"/>
              </a:spcAft>
            </a:pPr>
            <a:r>
              <a:rPr lang="en-US" sz="850" dirty="0">
                <a:latin typeface="Arial" panose="020B0604020202020204" pitchFamily="34" charset="0"/>
                <a:cs typeface="Arial" panose="020B0604020202020204" pitchFamily="34" charset="0"/>
              </a:rPr>
              <a:t>Parking facilities</a:t>
            </a:r>
          </a:p>
          <a:p>
            <a:pPr>
              <a:spcAft>
                <a:spcPts val="100"/>
              </a:spcAft>
            </a:pPr>
            <a:r>
              <a:rPr lang="en-US" sz="850" dirty="0">
                <a:latin typeface="Arial" panose="020B0604020202020204" pitchFamily="34" charset="0"/>
                <a:cs typeface="Arial" panose="020B0604020202020204" pitchFamily="34" charset="0"/>
              </a:rPr>
              <a:t>VfM of parking facilities</a:t>
            </a:r>
          </a:p>
          <a:p>
            <a:pPr>
              <a:spcAft>
                <a:spcPts val="100"/>
              </a:spcAft>
            </a:pPr>
            <a:r>
              <a:rPr lang="en-US" sz="850" dirty="0">
                <a:latin typeface="Arial" panose="020B0604020202020204" pitchFamily="34" charset="0"/>
                <a:cs typeface="Arial" panose="020B0604020202020204" pitchFamily="34" charset="0"/>
              </a:rPr>
              <a:t>Availability of baggage carts/trolleys</a:t>
            </a:r>
          </a:p>
          <a:p>
            <a:pPr>
              <a:spcAft>
                <a:spcPts val="100"/>
              </a:spcAft>
            </a:pPr>
            <a:r>
              <a:rPr lang="en-US" sz="850" dirty="0">
                <a:latin typeface="Arial" panose="020B0604020202020204" pitchFamily="34" charset="0"/>
                <a:cs typeface="Arial" panose="020B0604020202020204" pitchFamily="34" charset="0"/>
              </a:rPr>
              <a:t>Waiting time in check-in queue/line</a:t>
            </a:r>
          </a:p>
          <a:p>
            <a:pPr>
              <a:spcAft>
                <a:spcPts val="100"/>
              </a:spcAft>
            </a:pPr>
            <a:r>
              <a:rPr lang="en-US" sz="850" dirty="0">
                <a:latin typeface="Arial" panose="020B0604020202020204" pitchFamily="34" charset="0"/>
                <a:cs typeface="Arial" panose="020B0604020202020204" pitchFamily="34" charset="0"/>
              </a:rPr>
              <a:t>Efficiency of check-in staff</a:t>
            </a:r>
          </a:p>
          <a:p>
            <a:pPr>
              <a:spcAft>
                <a:spcPts val="100"/>
              </a:spcAft>
            </a:pPr>
            <a:r>
              <a:rPr lang="en-US" sz="850" dirty="0">
                <a:latin typeface="Arial" panose="020B0604020202020204" pitchFamily="34" charset="0"/>
                <a:cs typeface="Arial" panose="020B0604020202020204" pitchFamily="34" charset="0"/>
              </a:rPr>
              <a:t>Courtesy and helpfulness of check-in staff</a:t>
            </a:r>
          </a:p>
          <a:p>
            <a:pPr>
              <a:spcAft>
                <a:spcPts val="100"/>
              </a:spcAft>
            </a:pPr>
            <a:r>
              <a:rPr lang="en-US" sz="850" dirty="0">
                <a:latin typeface="Arial" panose="020B0604020202020204" pitchFamily="34" charset="0"/>
                <a:cs typeface="Arial" panose="020B0604020202020204" pitchFamily="34" charset="0"/>
              </a:rPr>
              <a:t>Waiting time at </a:t>
            </a:r>
            <a:r>
              <a:rPr lang="en-US" sz="850" dirty="0" smtClean="0">
                <a:latin typeface="Arial" panose="020B0604020202020204" pitchFamily="34" charset="0"/>
                <a:cs typeface="Arial" panose="020B0604020202020204" pitchFamily="34" charset="0"/>
              </a:rPr>
              <a:t>passport/ID </a:t>
            </a:r>
            <a:r>
              <a:rPr lang="en-US" sz="850" dirty="0">
                <a:latin typeface="Arial" panose="020B0604020202020204" pitchFamily="34" charset="0"/>
                <a:cs typeface="Arial" panose="020B0604020202020204" pitchFamily="34" charset="0"/>
              </a:rPr>
              <a:t>inspection</a:t>
            </a:r>
          </a:p>
          <a:p>
            <a:pPr>
              <a:spcAft>
                <a:spcPts val="100"/>
              </a:spcAft>
            </a:pPr>
            <a:r>
              <a:rPr lang="en-US" sz="850" dirty="0">
                <a:latin typeface="Arial" panose="020B0604020202020204" pitchFamily="34" charset="0"/>
                <a:cs typeface="Arial" panose="020B0604020202020204" pitchFamily="34" charset="0"/>
              </a:rPr>
              <a:t>Courtesy and helpfulness of inspection staff</a:t>
            </a:r>
          </a:p>
          <a:p>
            <a:pPr>
              <a:spcAft>
                <a:spcPts val="100"/>
              </a:spcAft>
            </a:pPr>
            <a:r>
              <a:rPr lang="en-US" sz="850" dirty="0">
                <a:latin typeface="Arial" panose="020B0604020202020204" pitchFamily="34" charset="0"/>
                <a:cs typeface="Arial" panose="020B0604020202020204" pitchFamily="34" charset="0"/>
              </a:rPr>
              <a:t>Courtesy and helpfulness of security staff</a:t>
            </a:r>
          </a:p>
          <a:p>
            <a:pPr>
              <a:spcAft>
                <a:spcPts val="100"/>
              </a:spcAft>
            </a:pPr>
            <a:r>
              <a:rPr lang="en-US" sz="850" dirty="0">
                <a:latin typeface="Arial" panose="020B0604020202020204" pitchFamily="34" charset="0"/>
                <a:cs typeface="Arial" panose="020B0604020202020204" pitchFamily="34" charset="0"/>
              </a:rPr>
              <a:t>Thoroughness of security inspection</a:t>
            </a:r>
          </a:p>
          <a:p>
            <a:pPr>
              <a:spcAft>
                <a:spcPts val="100"/>
              </a:spcAft>
            </a:pPr>
            <a:r>
              <a:rPr lang="en-US" sz="850" dirty="0">
                <a:latin typeface="Arial" panose="020B0604020202020204" pitchFamily="34" charset="0"/>
                <a:cs typeface="Arial" panose="020B0604020202020204" pitchFamily="34" charset="0"/>
              </a:rPr>
              <a:t>Waiting time at security inspection</a:t>
            </a:r>
          </a:p>
          <a:p>
            <a:pPr>
              <a:spcAft>
                <a:spcPts val="100"/>
              </a:spcAft>
            </a:pPr>
            <a:r>
              <a:rPr lang="en-US" sz="850" dirty="0">
                <a:latin typeface="Arial" panose="020B0604020202020204" pitchFamily="34" charset="0"/>
                <a:cs typeface="Arial" panose="020B0604020202020204" pitchFamily="34" charset="0"/>
              </a:rPr>
              <a:t>Feeling of being safe and secure</a:t>
            </a:r>
          </a:p>
          <a:p>
            <a:pPr>
              <a:spcAft>
                <a:spcPts val="100"/>
              </a:spcAft>
            </a:pPr>
            <a:r>
              <a:rPr lang="en-US" sz="850" dirty="0">
                <a:latin typeface="Arial" panose="020B0604020202020204" pitchFamily="34" charset="0"/>
                <a:cs typeface="Arial" panose="020B0604020202020204" pitchFamily="34" charset="0"/>
              </a:rPr>
              <a:t>Ease of finding your way through airport</a:t>
            </a:r>
          </a:p>
          <a:p>
            <a:pPr>
              <a:spcAft>
                <a:spcPts val="100"/>
              </a:spcAft>
            </a:pPr>
            <a:r>
              <a:rPr lang="en-US" sz="850" dirty="0">
                <a:latin typeface="Arial" panose="020B0604020202020204" pitchFamily="34" charset="0"/>
                <a:cs typeface="Arial" panose="020B0604020202020204" pitchFamily="34" charset="0"/>
              </a:rPr>
              <a:t>Flight information screens</a:t>
            </a:r>
          </a:p>
          <a:p>
            <a:pPr>
              <a:spcAft>
                <a:spcPts val="100"/>
              </a:spcAft>
            </a:pPr>
            <a:r>
              <a:rPr lang="en-US" sz="850" dirty="0">
                <a:latin typeface="Arial" panose="020B0604020202020204" pitchFamily="34" charset="0"/>
                <a:cs typeface="Arial" panose="020B0604020202020204" pitchFamily="34" charset="0"/>
              </a:rPr>
              <a:t>Walking distance inside the terminal</a:t>
            </a:r>
          </a:p>
          <a:p>
            <a:pPr>
              <a:spcAft>
                <a:spcPts val="100"/>
              </a:spcAft>
            </a:pPr>
            <a:r>
              <a:rPr lang="en-US" sz="850" dirty="0">
                <a:latin typeface="Arial" panose="020B0604020202020204" pitchFamily="34" charset="0"/>
                <a:cs typeface="Arial" panose="020B0604020202020204" pitchFamily="34" charset="0"/>
              </a:rPr>
              <a:t>Ease of making connections with other flights</a:t>
            </a:r>
          </a:p>
          <a:p>
            <a:pPr>
              <a:spcAft>
                <a:spcPts val="100"/>
              </a:spcAft>
            </a:pPr>
            <a:r>
              <a:rPr lang="en-US" sz="850" dirty="0">
                <a:latin typeface="Arial" panose="020B0604020202020204" pitchFamily="34" charset="0"/>
                <a:cs typeface="Arial" panose="020B0604020202020204" pitchFamily="34" charset="0"/>
              </a:rPr>
              <a:t>Courtesy and helpfulness of airport staff</a:t>
            </a:r>
          </a:p>
          <a:p>
            <a:pPr>
              <a:spcAft>
                <a:spcPts val="100"/>
              </a:spcAft>
            </a:pPr>
            <a:r>
              <a:rPr lang="en-US" sz="850" dirty="0">
                <a:latin typeface="Arial" panose="020B0604020202020204" pitchFamily="34" charset="0"/>
                <a:cs typeface="Arial" panose="020B0604020202020204" pitchFamily="34" charset="0"/>
              </a:rPr>
              <a:t>Restaurant/Eating facilities</a:t>
            </a:r>
          </a:p>
          <a:p>
            <a:pPr>
              <a:spcAft>
                <a:spcPts val="100"/>
              </a:spcAft>
            </a:pPr>
            <a:r>
              <a:rPr lang="en-US" sz="850" dirty="0">
                <a:latin typeface="Arial" panose="020B0604020202020204" pitchFamily="34" charset="0"/>
                <a:cs typeface="Arial" panose="020B0604020202020204" pitchFamily="34" charset="0"/>
              </a:rPr>
              <a:t>VfM of restaurant/eating facilities</a:t>
            </a:r>
          </a:p>
          <a:p>
            <a:pPr>
              <a:spcAft>
                <a:spcPts val="100"/>
              </a:spcAft>
            </a:pPr>
            <a:r>
              <a:rPr lang="en-US" sz="850" dirty="0">
                <a:latin typeface="Arial" panose="020B0604020202020204" pitchFamily="34" charset="0"/>
                <a:cs typeface="Arial" panose="020B0604020202020204" pitchFamily="34" charset="0"/>
              </a:rPr>
              <a:t>Availability of </a:t>
            </a:r>
            <a:r>
              <a:rPr lang="en-US" sz="850" dirty="0" smtClean="0">
                <a:latin typeface="Arial" panose="020B0604020202020204" pitchFamily="34" charset="0"/>
                <a:cs typeface="Arial" panose="020B0604020202020204" pitchFamily="34" charset="0"/>
              </a:rPr>
              <a:t>bank/ATM</a:t>
            </a:r>
            <a:endParaRPr lang="en-US" sz="8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00"/>
              </a:spcAft>
            </a:pPr>
            <a:r>
              <a:rPr lang="en-US" sz="850" dirty="0">
                <a:latin typeface="Arial" panose="020B0604020202020204" pitchFamily="34" charset="0"/>
                <a:cs typeface="Arial" panose="020B0604020202020204" pitchFamily="34" charset="0"/>
              </a:rPr>
              <a:t>Shopping facilities</a:t>
            </a:r>
          </a:p>
          <a:p>
            <a:pPr>
              <a:spcAft>
                <a:spcPts val="100"/>
              </a:spcAft>
            </a:pPr>
            <a:r>
              <a:rPr lang="en-US" sz="850" dirty="0">
                <a:latin typeface="Arial" panose="020B0604020202020204" pitchFamily="34" charset="0"/>
                <a:cs typeface="Arial" panose="020B0604020202020204" pitchFamily="34" charset="0"/>
              </a:rPr>
              <a:t>VfM of shopping facilities</a:t>
            </a:r>
          </a:p>
          <a:p>
            <a:pPr>
              <a:spcAft>
                <a:spcPts val="100"/>
              </a:spcAft>
            </a:pPr>
            <a:r>
              <a:rPr lang="en-US" sz="850" dirty="0">
                <a:latin typeface="Arial" panose="020B0604020202020204" pitchFamily="34" charset="0"/>
                <a:cs typeface="Arial" panose="020B0604020202020204" pitchFamily="34" charset="0"/>
              </a:rPr>
              <a:t>Internet access/Wi-Fi</a:t>
            </a:r>
          </a:p>
          <a:p>
            <a:pPr>
              <a:spcAft>
                <a:spcPts val="100"/>
              </a:spcAft>
            </a:pPr>
            <a:r>
              <a:rPr lang="en-US" sz="850" dirty="0">
                <a:latin typeface="Arial" panose="020B0604020202020204" pitchFamily="34" charset="0"/>
                <a:cs typeface="Arial" panose="020B0604020202020204" pitchFamily="34" charset="0"/>
              </a:rPr>
              <a:t>Business/Executive lounges</a:t>
            </a:r>
          </a:p>
          <a:p>
            <a:pPr>
              <a:spcAft>
                <a:spcPts val="100"/>
              </a:spcAft>
            </a:pPr>
            <a:r>
              <a:rPr lang="en-US" sz="850" dirty="0">
                <a:latin typeface="Arial" panose="020B0604020202020204" pitchFamily="34" charset="0"/>
                <a:cs typeface="Arial" panose="020B0604020202020204" pitchFamily="34" charset="0"/>
              </a:rPr>
              <a:t>Availability of washrooms/toilets</a:t>
            </a:r>
          </a:p>
          <a:p>
            <a:pPr>
              <a:spcAft>
                <a:spcPts val="100"/>
              </a:spcAft>
            </a:pPr>
            <a:r>
              <a:rPr lang="en-US" sz="850" dirty="0">
                <a:latin typeface="Arial" panose="020B0604020202020204" pitchFamily="34" charset="0"/>
                <a:cs typeface="Arial" panose="020B0604020202020204" pitchFamily="34" charset="0"/>
              </a:rPr>
              <a:t>Cleanliness of washrooms/toilets</a:t>
            </a:r>
          </a:p>
          <a:p>
            <a:pPr>
              <a:spcAft>
                <a:spcPts val="100"/>
              </a:spcAft>
            </a:pPr>
            <a:r>
              <a:rPr lang="en-US" sz="850" dirty="0">
                <a:latin typeface="Arial" panose="020B0604020202020204" pitchFamily="34" charset="0"/>
                <a:cs typeface="Arial" panose="020B0604020202020204" pitchFamily="34" charset="0"/>
              </a:rPr>
              <a:t>Comfort of waiting/gate areas</a:t>
            </a:r>
          </a:p>
          <a:p>
            <a:pPr>
              <a:spcAft>
                <a:spcPts val="100"/>
              </a:spcAft>
            </a:pPr>
            <a:r>
              <a:rPr lang="en-US" sz="850" dirty="0">
                <a:latin typeface="Arial" panose="020B0604020202020204" pitchFamily="34" charset="0"/>
                <a:cs typeface="Arial" panose="020B0604020202020204" pitchFamily="34" charset="0"/>
              </a:rPr>
              <a:t>Cleanliness of airport terminal</a:t>
            </a:r>
          </a:p>
          <a:p>
            <a:pPr>
              <a:spcAft>
                <a:spcPts val="100"/>
              </a:spcAft>
            </a:pPr>
            <a:r>
              <a:rPr lang="en-US" sz="850" dirty="0">
                <a:latin typeface="Arial" panose="020B0604020202020204" pitchFamily="34" charset="0"/>
                <a:cs typeface="Arial" panose="020B0604020202020204" pitchFamily="34" charset="0"/>
              </a:rPr>
              <a:t>Ambience of the airport</a:t>
            </a:r>
          </a:p>
          <a:p>
            <a:pPr>
              <a:spcAft>
                <a:spcPts val="100"/>
              </a:spcAft>
            </a:pPr>
            <a:endParaRPr lang="en-US" sz="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765104"/>
              </p:ext>
            </p:extLst>
          </p:nvPr>
        </p:nvGraphicFramePr>
        <p:xfrm>
          <a:off x="266045" y="5973254"/>
          <a:ext cx="8128000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61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618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CA" sz="900" b="0" i="1" u="sng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How to read this chart:</a:t>
                      </a:r>
                      <a:endParaRPr lang="en-CA" sz="900" b="0" i="1" u="sng" kern="12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defTabSz="457200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CA" sz="900" b="0" i="1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 </a:t>
                      </a:r>
                      <a:r>
                        <a:rPr lang="en-CA" sz="900" b="0" i="1" dirty="0" smtClean="0">
                          <a:solidFill>
                            <a:srgbClr val="42A0FF"/>
                          </a:solidFill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blue</a:t>
                      </a:r>
                      <a:r>
                        <a:rPr lang="en-CA" sz="900" b="0" i="1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bar indicates that ATL has a higher score than the airport group it is compared to.</a:t>
                      </a:r>
                    </a:p>
                    <a:p>
                      <a:pPr marL="171450" indent="-171450" defTabSz="457200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CA" sz="900" b="0" i="1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 </a:t>
                      </a:r>
                      <a:r>
                        <a:rPr lang="en-CA" sz="900" b="0" i="1" dirty="0" smtClean="0">
                          <a:solidFill>
                            <a:srgbClr val="FF00FF"/>
                          </a:solidFill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pink</a:t>
                      </a:r>
                      <a:r>
                        <a:rPr lang="en-CA" sz="900" b="0" i="1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bar indicates that the compared group has a higher score than ATL. </a:t>
                      </a:r>
                    </a:p>
                    <a:p>
                      <a:pPr marL="171450" indent="-171450" defTabSz="457200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CA" sz="900" b="0" i="1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 </a:t>
                      </a:r>
                      <a:r>
                        <a:rPr lang="en-CA" sz="900" b="0" i="1" dirty="0" smtClean="0">
                          <a:solidFill>
                            <a:srgbClr val="00E600"/>
                          </a:solidFill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green</a:t>
                      </a:r>
                      <a:r>
                        <a:rPr lang="en-CA" sz="900" b="0" i="1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bar indicates that the result is statistically different. Testing: t-test at 95% confidence interval.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4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3107282"/>
              </p:ext>
            </p:extLst>
          </p:nvPr>
        </p:nvGraphicFramePr>
        <p:xfrm>
          <a:off x="4018365" y="1275053"/>
          <a:ext cx="3114382" cy="52782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5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75679761"/>
              </p:ext>
            </p:extLst>
          </p:nvPr>
        </p:nvGraphicFramePr>
        <p:xfrm>
          <a:off x="6112745" y="1275053"/>
          <a:ext cx="3114382" cy="52782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6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4447280"/>
              </p:ext>
            </p:extLst>
          </p:nvPr>
        </p:nvGraphicFramePr>
        <p:xfrm>
          <a:off x="1906933" y="1275053"/>
          <a:ext cx="3114382" cy="52782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9915" y="282660"/>
            <a:ext cx="594000" cy="5940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240970" y="1165693"/>
            <a:ext cx="82883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en-CA" sz="11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Base:</a:t>
            </a:r>
            <a:endParaRPr lang="en-CA" sz="9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605473" y="1178867"/>
            <a:ext cx="82883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>
              <a:defRPr/>
            </a:pPr>
            <a:r>
              <a:rPr lang="en-CA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= 1499</a:t>
            </a:r>
            <a:r>
              <a:rPr lang="en-CA" sz="9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CA" sz="9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495025" y="1178867"/>
            <a:ext cx="82883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en-CA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= 21667</a:t>
            </a:r>
            <a:r>
              <a:rPr lang="en-CA" sz="9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CA" sz="9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722404" y="1178867"/>
            <a:ext cx="82883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>
              <a:defRPr/>
            </a:pPr>
            <a:r>
              <a:rPr lang="en-CA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= </a:t>
            </a:r>
            <a:r>
              <a:rPr lang="en-CA" sz="9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1499 </a:t>
            </a:r>
            <a:endParaRPr lang="en-CA" sz="9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603140" y="1178867"/>
            <a:ext cx="82883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en-CA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= 32256</a:t>
            </a:r>
            <a:r>
              <a:rPr lang="en-CA" sz="9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CA" sz="9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809662" y="1178867"/>
            <a:ext cx="82883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>
              <a:defRPr/>
            </a:pPr>
            <a:r>
              <a:rPr lang="en-CA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= </a:t>
            </a:r>
            <a:r>
              <a:rPr lang="en-CA" sz="9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1499 </a:t>
            </a:r>
            <a:endParaRPr lang="en-CA" sz="9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690398" y="1178867"/>
            <a:ext cx="82883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en-CA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= 32617</a:t>
            </a:r>
            <a:r>
              <a:rPr lang="en-CA" sz="9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CA" sz="9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538492" y="933329"/>
            <a:ext cx="1858606" cy="215444"/>
          </a:xfrm>
          <a:prstGeom prst="rect">
            <a:avLst/>
          </a:prstGeom>
          <a:noFill/>
        </p:spPr>
        <p:txBody>
          <a:bodyPr lIns="0" tIns="0" rIns="0" bIns="0" anchor="t"/>
          <a:lstStyle/>
          <a:p>
            <a:pPr algn="ctr">
              <a:defRPr/>
            </a:pPr>
            <a:r>
              <a:rPr lang="en-US" sz="1400" u="sng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ATL vs. Custom Panel</a:t>
            </a:r>
            <a:endParaRPr lang="en-US" sz="1400" b="0" dirty="0" smtClean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646253" y="933329"/>
            <a:ext cx="1858606" cy="215444"/>
          </a:xfrm>
          <a:prstGeom prst="rect">
            <a:avLst/>
          </a:prstGeom>
          <a:noFill/>
        </p:spPr>
        <p:txBody>
          <a:bodyPr lIns="0" tIns="0" rIns="0" bIns="0" anchor="t"/>
          <a:lstStyle/>
          <a:p>
            <a:pPr algn="ctr">
              <a:defRPr/>
            </a:pPr>
            <a:r>
              <a:rPr lang="en-US" sz="1400" u="sng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ATL vs. &gt;40M</a:t>
            </a:r>
            <a:endParaRPr lang="en-US" sz="1400" b="0" dirty="0" smtClean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732768" y="933329"/>
            <a:ext cx="1858606" cy="215444"/>
          </a:xfrm>
          <a:prstGeom prst="rect">
            <a:avLst/>
          </a:prstGeom>
          <a:noFill/>
        </p:spPr>
        <p:txBody>
          <a:bodyPr lIns="0" tIns="0" rIns="0" bIns="0" anchor="t"/>
          <a:lstStyle/>
          <a:p>
            <a:pPr algn="ctr">
              <a:defRPr/>
            </a:pPr>
            <a:r>
              <a:rPr lang="en-US" sz="1400" u="sng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ATL vs. North America</a:t>
            </a:r>
            <a:endParaRPr lang="en-US" sz="1400" b="0" dirty="0" smtClean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6498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Title 5"/>
          <p:cNvSpPr>
            <a:spLocks noGrp="1"/>
          </p:cNvSpPr>
          <p:nvPr>
            <p:ph type="title"/>
          </p:nvPr>
        </p:nvSpPr>
        <p:spPr>
          <a:xfrm>
            <a:off x="457200" y="241068"/>
            <a:ext cx="6599055" cy="640451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ATL – </a:t>
            </a:r>
            <a:r>
              <a:rPr lang="en-US" altLang="en-US" dirty="0" smtClean="0"/>
              <a:t>Satisfaction Gap 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Analysis</a:t>
            </a:r>
            <a:r>
              <a:rPr lang="en-US" altLang="en-US" dirty="0">
                <a:solidFill>
                  <a:srgbClr val="1F497D">
                    <a:lumMod val="60000"/>
                    <a:lumOff val="4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en-US" dirty="0">
                <a:solidFill>
                  <a:srgbClr val="1F497D">
                    <a:lumMod val="60000"/>
                    <a:lumOff val="4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0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ATL vs. Airport Groups – </a:t>
            </a:r>
            <a:r>
              <a:rPr lang="en-US" altLang="en-US" sz="2000" dirty="0">
                <a:solidFill>
                  <a:srgbClr val="1F497D">
                    <a:lumMod val="60000"/>
                    <a:lumOff val="40000"/>
                  </a:srgbClr>
                </a:solidFill>
              </a:rPr>
              <a:t>Trip</a:t>
            </a:r>
            <a:r>
              <a:rPr lang="en-US" altLang="en-US" sz="2000" dirty="0" smtClean="0">
                <a:solidFill>
                  <a:srgbClr val="1F497D">
                    <a:lumMod val="60000"/>
                    <a:lumOff val="40000"/>
                  </a:srgbClr>
                </a:solidFill>
              </a:rPr>
              <a:t> Reason (2/2</a:t>
            </a:r>
            <a:r>
              <a:rPr lang="en-US" altLang="en-US" sz="2000" dirty="0">
                <a:solidFill>
                  <a:srgbClr val="1F497D">
                    <a:lumMod val="60000"/>
                    <a:lumOff val="40000"/>
                  </a:srgbClr>
                </a:solidFill>
              </a:rPr>
              <a:t>): Leisure</a:t>
            </a:r>
            <a:endParaRPr lang="en-US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76265A1-0085-4172-B257-78E89B106F77}" type="slidenum">
              <a:rPr lang="en-AU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45</a:t>
            </a:fld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© 2017 ACI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3869670" y="6546961"/>
            <a:ext cx="2895600" cy="324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prstClr val="white"/>
                </a:solidFill>
              </a:rPr>
              <a:t>ATL </a:t>
            </a:r>
            <a:r>
              <a:rPr lang="en-US" dirty="0">
                <a:solidFill>
                  <a:prstClr val="white"/>
                </a:solidFill>
              </a:rPr>
              <a:t>– </a:t>
            </a:r>
            <a:r>
              <a:rPr lang="en-US" dirty="0" smtClean="0">
                <a:solidFill>
                  <a:prstClr val="white"/>
                </a:solidFill>
              </a:rPr>
              <a:t>Annual Satisfaction Assessment </a:t>
            </a:r>
            <a:r>
              <a:rPr lang="en-US" dirty="0">
                <a:solidFill>
                  <a:prstClr val="white"/>
                </a:solidFill>
              </a:rPr>
              <a:t>– </a:t>
            </a:r>
            <a:r>
              <a:rPr lang="en-US" dirty="0" smtClean="0">
                <a:solidFill>
                  <a:prstClr val="white"/>
                </a:solidFill>
              </a:rPr>
              <a:t>2016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7285" y="1402373"/>
            <a:ext cx="2792929" cy="4819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00"/>
              </a:spcAft>
            </a:pPr>
            <a:r>
              <a:rPr lang="en-US" sz="850" dirty="0" smtClean="0">
                <a:latin typeface="Arial" panose="020B0604020202020204" pitchFamily="34" charset="0"/>
                <a:cs typeface="Arial" panose="020B0604020202020204" pitchFamily="34" charset="0"/>
              </a:rPr>
              <a:t>Overall Satisfaction</a:t>
            </a:r>
          </a:p>
          <a:p>
            <a:pPr>
              <a:spcAft>
                <a:spcPts val="100"/>
              </a:spcAft>
            </a:pPr>
            <a:r>
              <a:rPr lang="en-US" sz="850" dirty="0" smtClean="0">
                <a:latin typeface="Arial" panose="020B0604020202020204" pitchFamily="34" charset="0"/>
                <a:cs typeface="Arial" panose="020B0604020202020204" pitchFamily="34" charset="0"/>
              </a:rPr>
              <a:t>Ground </a:t>
            </a:r>
            <a:r>
              <a:rPr lang="en-US" sz="850" dirty="0">
                <a:latin typeface="Arial" panose="020B0604020202020204" pitchFamily="34" charset="0"/>
                <a:cs typeface="Arial" panose="020B0604020202020204" pitchFamily="34" charset="0"/>
              </a:rPr>
              <a:t>transportation to/from airport</a:t>
            </a:r>
          </a:p>
          <a:p>
            <a:pPr>
              <a:spcAft>
                <a:spcPts val="100"/>
              </a:spcAft>
            </a:pPr>
            <a:r>
              <a:rPr lang="en-US" sz="850" dirty="0">
                <a:latin typeface="Arial" panose="020B0604020202020204" pitchFamily="34" charset="0"/>
                <a:cs typeface="Arial" panose="020B0604020202020204" pitchFamily="34" charset="0"/>
              </a:rPr>
              <a:t>Parking facilities</a:t>
            </a:r>
          </a:p>
          <a:p>
            <a:pPr>
              <a:spcAft>
                <a:spcPts val="100"/>
              </a:spcAft>
            </a:pPr>
            <a:r>
              <a:rPr lang="en-US" sz="850" dirty="0">
                <a:latin typeface="Arial" panose="020B0604020202020204" pitchFamily="34" charset="0"/>
                <a:cs typeface="Arial" panose="020B0604020202020204" pitchFamily="34" charset="0"/>
              </a:rPr>
              <a:t>VfM of parking facilities</a:t>
            </a:r>
          </a:p>
          <a:p>
            <a:pPr>
              <a:spcAft>
                <a:spcPts val="100"/>
              </a:spcAft>
            </a:pPr>
            <a:r>
              <a:rPr lang="en-US" sz="850" dirty="0">
                <a:latin typeface="Arial" panose="020B0604020202020204" pitchFamily="34" charset="0"/>
                <a:cs typeface="Arial" panose="020B0604020202020204" pitchFamily="34" charset="0"/>
              </a:rPr>
              <a:t>Availability of baggage carts/trolleys</a:t>
            </a:r>
          </a:p>
          <a:p>
            <a:pPr>
              <a:spcAft>
                <a:spcPts val="100"/>
              </a:spcAft>
            </a:pPr>
            <a:r>
              <a:rPr lang="en-US" sz="850" dirty="0">
                <a:latin typeface="Arial" panose="020B0604020202020204" pitchFamily="34" charset="0"/>
                <a:cs typeface="Arial" panose="020B0604020202020204" pitchFamily="34" charset="0"/>
              </a:rPr>
              <a:t>Waiting time in check-in queue/line</a:t>
            </a:r>
          </a:p>
          <a:p>
            <a:pPr>
              <a:spcAft>
                <a:spcPts val="100"/>
              </a:spcAft>
            </a:pPr>
            <a:r>
              <a:rPr lang="en-US" sz="850" dirty="0">
                <a:latin typeface="Arial" panose="020B0604020202020204" pitchFamily="34" charset="0"/>
                <a:cs typeface="Arial" panose="020B0604020202020204" pitchFamily="34" charset="0"/>
              </a:rPr>
              <a:t>Efficiency of check-in staff</a:t>
            </a:r>
          </a:p>
          <a:p>
            <a:pPr>
              <a:spcAft>
                <a:spcPts val="100"/>
              </a:spcAft>
            </a:pPr>
            <a:r>
              <a:rPr lang="en-US" sz="850" dirty="0">
                <a:latin typeface="Arial" panose="020B0604020202020204" pitchFamily="34" charset="0"/>
                <a:cs typeface="Arial" panose="020B0604020202020204" pitchFamily="34" charset="0"/>
              </a:rPr>
              <a:t>Courtesy and helpfulness of check-in staff</a:t>
            </a:r>
          </a:p>
          <a:p>
            <a:pPr>
              <a:spcAft>
                <a:spcPts val="100"/>
              </a:spcAft>
            </a:pPr>
            <a:r>
              <a:rPr lang="en-US" sz="850" dirty="0">
                <a:latin typeface="Arial" panose="020B0604020202020204" pitchFamily="34" charset="0"/>
                <a:cs typeface="Arial" panose="020B0604020202020204" pitchFamily="34" charset="0"/>
              </a:rPr>
              <a:t>Waiting time at </a:t>
            </a:r>
            <a:r>
              <a:rPr lang="en-US" sz="850" dirty="0" smtClean="0">
                <a:latin typeface="Arial" panose="020B0604020202020204" pitchFamily="34" charset="0"/>
                <a:cs typeface="Arial" panose="020B0604020202020204" pitchFamily="34" charset="0"/>
              </a:rPr>
              <a:t>passport/ID </a:t>
            </a:r>
            <a:r>
              <a:rPr lang="en-US" sz="850" dirty="0">
                <a:latin typeface="Arial" panose="020B0604020202020204" pitchFamily="34" charset="0"/>
                <a:cs typeface="Arial" panose="020B0604020202020204" pitchFamily="34" charset="0"/>
              </a:rPr>
              <a:t>inspection</a:t>
            </a:r>
          </a:p>
          <a:p>
            <a:pPr>
              <a:spcAft>
                <a:spcPts val="100"/>
              </a:spcAft>
            </a:pPr>
            <a:r>
              <a:rPr lang="en-US" sz="850" dirty="0">
                <a:latin typeface="Arial" panose="020B0604020202020204" pitchFamily="34" charset="0"/>
                <a:cs typeface="Arial" panose="020B0604020202020204" pitchFamily="34" charset="0"/>
              </a:rPr>
              <a:t>Courtesy and helpfulness of inspection staff</a:t>
            </a:r>
          </a:p>
          <a:p>
            <a:pPr>
              <a:spcAft>
                <a:spcPts val="100"/>
              </a:spcAft>
            </a:pPr>
            <a:r>
              <a:rPr lang="en-US" sz="850" dirty="0">
                <a:latin typeface="Arial" panose="020B0604020202020204" pitchFamily="34" charset="0"/>
                <a:cs typeface="Arial" panose="020B0604020202020204" pitchFamily="34" charset="0"/>
              </a:rPr>
              <a:t>Courtesy and helpfulness of security staff</a:t>
            </a:r>
          </a:p>
          <a:p>
            <a:pPr>
              <a:spcAft>
                <a:spcPts val="100"/>
              </a:spcAft>
            </a:pPr>
            <a:r>
              <a:rPr lang="en-US" sz="850" dirty="0">
                <a:latin typeface="Arial" panose="020B0604020202020204" pitchFamily="34" charset="0"/>
                <a:cs typeface="Arial" panose="020B0604020202020204" pitchFamily="34" charset="0"/>
              </a:rPr>
              <a:t>Thoroughness of security inspection</a:t>
            </a:r>
          </a:p>
          <a:p>
            <a:pPr>
              <a:spcAft>
                <a:spcPts val="100"/>
              </a:spcAft>
            </a:pPr>
            <a:r>
              <a:rPr lang="en-US" sz="850" dirty="0">
                <a:latin typeface="Arial" panose="020B0604020202020204" pitchFamily="34" charset="0"/>
                <a:cs typeface="Arial" panose="020B0604020202020204" pitchFamily="34" charset="0"/>
              </a:rPr>
              <a:t>Waiting time at security inspection</a:t>
            </a:r>
          </a:p>
          <a:p>
            <a:pPr>
              <a:spcAft>
                <a:spcPts val="100"/>
              </a:spcAft>
            </a:pPr>
            <a:r>
              <a:rPr lang="en-US" sz="850" dirty="0">
                <a:latin typeface="Arial" panose="020B0604020202020204" pitchFamily="34" charset="0"/>
                <a:cs typeface="Arial" panose="020B0604020202020204" pitchFamily="34" charset="0"/>
              </a:rPr>
              <a:t>Feeling of being safe and secure</a:t>
            </a:r>
          </a:p>
          <a:p>
            <a:pPr>
              <a:spcAft>
                <a:spcPts val="100"/>
              </a:spcAft>
            </a:pPr>
            <a:r>
              <a:rPr lang="en-US" sz="850" dirty="0">
                <a:latin typeface="Arial" panose="020B0604020202020204" pitchFamily="34" charset="0"/>
                <a:cs typeface="Arial" panose="020B0604020202020204" pitchFamily="34" charset="0"/>
              </a:rPr>
              <a:t>Ease of finding your way through airport</a:t>
            </a:r>
          </a:p>
          <a:p>
            <a:pPr>
              <a:spcAft>
                <a:spcPts val="100"/>
              </a:spcAft>
            </a:pPr>
            <a:r>
              <a:rPr lang="en-US" sz="850" dirty="0">
                <a:latin typeface="Arial" panose="020B0604020202020204" pitchFamily="34" charset="0"/>
                <a:cs typeface="Arial" panose="020B0604020202020204" pitchFamily="34" charset="0"/>
              </a:rPr>
              <a:t>Flight information screens</a:t>
            </a:r>
          </a:p>
          <a:p>
            <a:pPr>
              <a:spcAft>
                <a:spcPts val="100"/>
              </a:spcAft>
            </a:pPr>
            <a:r>
              <a:rPr lang="en-US" sz="850" dirty="0">
                <a:latin typeface="Arial" panose="020B0604020202020204" pitchFamily="34" charset="0"/>
                <a:cs typeface="Arial" panose="020B0604020202020204" pitchFamily="34" charset="0"/>
              </a:rPr>
              <a:t>Walking distance inside the terminal</a:t>
            </a:r>
          </a:p>
          <a:p>
            <a:pPr>
              <a:spcAft>
                <a:spcPts val="100"/>
              </a:spcAft>
            </a:pPr>
            <a:r>
              <a:rPr lang="en-US" sz="850" dirty="0">
                <a:latin typeface="Arial" panose="020B0604020202020204" pitchFamily="34" charset="0"/>
                <a:cs typeface="Arial" panose="020B0604020202020204" pitchFamily="34" charset="0"/>
              </a:rPr>
              <a:t>Ease of making connections with other flights</a:t>
            </a:r>
          </a:p>
          <a:p>
            <a:pPr>
              <a:spcAft>
                <a:spcPts val="100"/>
              </a:spcAft>
            </a:pPr>
            <a:r>
              <a:rPr lang="en-US" sz="850" dirty="0">
                <a:latin typeface="Arial" panose="020B0604020202020204" pitchFamily="34" charset="0"/>
                <a:cs typeface="Arial" panose="020B0604020202020204" pitchFamily="34" charset="0"/>
              </a:rPr>
              <a:t>Courtesy and helpfulness of airport staff</a:t>
            </a:r>
          </a:p>
          <a:p>
            <a:pPr>
              <a:spcAft>
                <a:spcPts val="100"/>
              </a:spcAft>
            </a:pPr>
            <a:r>
              <a:rPr lang="en-US" sz="850" dirty="0">
                <a:latin typeface="Arial" panose="020B0604020202020204" pitchFamily="34" charset="0"/>
                <a:cs typeface="Arial" panose="020B0604020202020204" pitchFamily="34" charset="0"/>
              </a:rPr>
              <a:t>Restaurant/Eating facilities</a:t>
            </a:r>
          </a:p>
          <a:p>
            <a:pPr>
              <a:spcAft>
                <a:spcPts val="100"/>
              </a:spcAft>
            </a:pPr>
            <a:r>
              <a:rPr lang="en-US" sz="850" dirty="0">
                <a:latin typeface="Arial" panose="020B0604020202020204" pitchFamily="34" charset="0"/>
                <a:cs typeface="Arial" panose="020B0604020202020204" pitchFamily="34" charset="0"/>
              </a:rPr>
              <a:t>VfM of restaurant/eating facilities</a:t>
            </a:r>
          </a:p>
          <a:p>
            <a:pPr>
              <a:spcAft>
                <a:spcPts val="100"/>
              </a:spcAft>
            </a:pPr>
            <a:r>
              <a:rPr lang="en-US" sz="850" dirty="0">
                <a:latin typeface="Arial" panose="020B0604020202020204" pitchFamily="34" charset="0"/>
                <a:cs typeface="Arial" panose="020B0604020202020204" pitchFamily="34" charset="0"/>
              </a:rPr>
              <a:t>Availability of </a:t>
            </a:r>
            <a:r>
              <a:rPr lang="en-US" sz="850" dirty="0" smtClean="0">
                <a:latin typeface="Arial" panose="020B0604020202020204" pitchFamily="34" charset="0"/>
                <a:cs typeface="Arial" panose="020B0604020202020204" pitchFamily="34" charset="0"/>
              </a:rPr>
              <a:t>bank/ATM</a:t>
            </a:r>
            <a:endParaRPr lang="en-US" sz="8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00"/>
              </a:spcAft>
            </a:pPr>
            <a:r>
              <a:rPr lang="en-US" sz="850" dirty="0">
                <a:latin typeface="Arial" panose="020B0604020202020204" pitchFamily="34" charset="0"/>
                <a:cs typeface="Arial" panose="020B0604020202020204" pitchFamily="34" charset="0"/>
              </a:rPr>
              <a:t>Shopping facilities</a:t>
            </a:r>
          </a:p>
          <a:p>
            <a:pPr>
              <a:spcAft>
                <a:spcPts val="100"/>
              </a:spcAft>
            </a:pPr>
            <a:r>
              <a:rPr lang="en-US" sz="850" dirty="0">
                <a:latin typeface="Arial" panose="020B0604020202020204" pitchFamily="34" charset="0"/>
                <a:cs typeface="Arial" panose="020B0604020202020204" pitchFamily="34" charset="0"/>
              </a:rPr>
              <a:t>VfM of shopping facilities</a:t>
            </a:r>
          </a:p>
          <a:p>
            <a:pPr>
              <a:spcAft>
                <a:spcPts val="100"/>
              </a:spcAft>
            </a:pPr>
            <a:r>
              <a:rPr lang="en-US" sz="850" dirty="0">
                <a:latin typeface="Arial" panose="020B0604020202020204" pitchFamily="34" charset="0"/>
                <a:cs typeface="Arial" panose="020B0604020202020204" pitchFamily="34" charset="0"/>
              </a:rPr>
              <a:t>Internet access/Wi-Fi</a:t>
            </a:r>
          </a:p>
          <a:p>
            <a:pPr>
              <a:spcAft>
                <a:spcPts val="100"/>
              </a:spcAft>
            </a:pPr>
            <a:r>
              <a:rPr lang="en-US" sz="850" dirty="0">
                <a:latin typeface="Arial" panose="020B0604020202020204" pitchFamily="34" charset="0"/>
                <a:cs typeface="Arial" panose="020B0604020202020204" pitchFamily="34" charset="0"/>
              </a:rPr>
              <a:t>Business/Executive lounges</a:t>
            </a:r>
          </a:p>
          <a:p>
            <a:pPr>
              <a:spcAft>
                <a:spcPts val="100"/>
              </a:spcAft>
            </a:pPr>
            <a:r>
              <a:rPr lang="en-US" sz="850" dirty="0">
                <a:latin typeface="Arial" panose="020B0604020202020204" pitchFamily="34" charset="0"/>
                <a:cs typeface="Arial" panose="020B0604020202020204" pitchFamily="34" charset="0"/>
              </a:rPr>
              <a:t>Availability of washrooms/toilets</a:t>
            </a:r>
          </a:p>
          <a:p>
            <a:pPr>
              <a:spcAft>
                <a:spcPts val="100"/>
              </a:spcAft>
            </a:pPr>
            <a:r>
              <a:rPr lang="en-US" sz="850" dirty="0">
                <a:latin typeface="Arial" panose="020B0604020202020204" pitchFamily="34" charset="0"/>
                <a:cs typeface="Arial" panose="020B0604020202020204" pitchFamily="34" charset="0"/>
              </a:rPr>
              <a:t>Cleanliness of washrooms/toilets</a:t>
            </a:r>
          </a:p>
          <a:p>
            <a:pPr>
              <a:spcAft>
                <a:spcPts val="100"/>
              </a:spcAft>
            </a:pPr>
            <a:r>
              <a:rPr lang="en-US" sz="850" dirty="0">
                <a:latin typeface="Arial" panose="020B0604020202020204" pitchFamily="34" charset="0"/>
                <a:cs typeface="Arial" panose="020B0604020202020204" pitchFamily="34" charset="0"/>
              </a:rPr>
              <a:t>Comfort of waiting/gate areas</a:t>
            </a:r>
          </a:p>
          <a:p>
            <a:pPr>
              <a:spcAft>
                <a:spcPts val="100"/>
              </a:spcAft>
            </a:pPr>
            <a:r>
              <a:rPr lang="en-US" sz="850" dirty="0">
                <a:latin typeface="Arial" panose="020B0604020202020204" pitchFamily="34" charset="0"/>
                <a:cs typeface="Arial" panose="020B0604020202020204" pitchFamily="34" charset="0"/>
              </a:rPr>
              <a:t>Cleanliness of airport terminal</a:t>
            </a:r>
          </a:p>
          <a:p>
            <a:pPr>
              <a:spcAft>
                <a:spcPts val="100"/>
              </a:spcAft>
            </a:pPr>
            <a:r>
              <a:rPr lang="en-US" sz="850" dirty="0">
                <a:latin typeface="Arial" panose="020B0604020202020204" pitchFamily="34" charset="0"/>
                <a:cs typeface="Arial" panose="020B0604020202020204" pitchFamily="34" charset="0"/>
              </a:rPr>
              <a:t>Ambience of the airport</a:t>
            </a:r>
          </a:p>
          <a:p>
            <a:pPr>
              <a:spcAft>
                <a:spcPts val="100"/>
              </a:spcAft>
            </a:pPr>
            <a:endParaRPr lang="en-US" sz="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3629463"/>
              </p:ext>
            </p:extLst>
          </p:nvPr>
        </p:nvGraphicFramePr>
        <p:xfrm>
          <a:off x="266045" y="5973254"/>
          <a:ext cx="8128000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61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618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CA" sz="900" b="0" i="1" u="sng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How to read this chart:</a:t>
                      </a:r>
                      <a:endParaRPr lang="en-CA" sz="900" b="0" i="1" u="sng" kern="12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defTabSz="457200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CA" sz="900" b="0" i="1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 </a:t>
                      </a:r>
                      <a:r>
                        <a:rPr lang="en-CA" sz="900" b="0" i="1" dirty="0" smtClean="0">
                          <a:solidFill>
                            <a:srgbClr val="42A0FF"/>
                          </a:solidFill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blue</a:t>
                      </a:r>
                      <a:r>
                        <a:rPr lang="en-CA" sz="900" b="0" i="1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bar indicates that ATL has a higher score than the airport group it is compared to.</a:t>
                      </a:r>
                    </a:p>
                    <a:p>
                      <a:pPr marL="171450" indent="-171450" defTabSz="457200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CA" sz="900" b="0" i="1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 </a:t>
                      </a:r>
                      <a:r>
                        <a:rPr lang="en-CA" sz="900" b="0" i="1" dirty="0" smtClean="0">
                          <a:solidFill>
                            <a:srgbClr val="FF00FF"/>
                          </a:solidFill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pink</a:t>
                      </a:r>
                      <a:r>
                        <a:rPr lang="en-CA" sz="900" b="0" i="1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bar indicates that the compared group has a higher score than ATL. </a:t>
                      </a:r>
                    </a:p>
                    <a:p>
                      <a:pPr marL="171450" indent="-171450" defTabSz="457200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CA" sz="900" b="0" i="1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 </a:t>
                      </a:r>
                      <a:r>
                        <a:rPr lang="en-CA" sz="900" b="0" i="1" dirty="0" smtClean="0">
                          <a:solidFill>
                            <a:srgbClr val="00E600"/>
                          </a:solidFill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green</a:t>
                      </a:r>
                      <a:r>
                        <a:rPr lang="en-CA" sz="900" b="0" i="1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bar indicates that the result is statistically different. Testing: t-test at 95% confidence interval.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3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0227218"/>
              </p:ext>
            </p:extLst>
          </p:nvPr>
        </p:nvGraphicFramePr>
        <p:xfrm>
          <a:off x="1906933" y="1275053"/>
          <a:ext cx="3114382" cy="52782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4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47353941"/>
              </p:ext>
            </p:extLst>
          </p:nvPr>
        </p:nvGraphicFramePr>
        <p:xfrm>
          <a:off x="4018365" y="1275053"/>
          <a:ext cx="3114382" cy="52782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5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6009122"/>
              </p:ext>
            </p:extLst>
          </p:nvPr>
        </p:nvGraphicFramePr>
        <p:xfrm>
          <a:off x="6112745" y="1275053"/>
          <a:ext cx="3114382" cy="52782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522" y="274366"/>
            <a:ext cx="619256" cy="61200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240970" y="1165693"/>
            <a:ext cx="82883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en-CA" sz="11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Base:</a:t>
            </a:r>
            <a:endParaRPr lang="en-CA" sz="9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605473" y="1178867"/>
            <a:ext cx="82883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>
              <a:defRPr/>
            </a:pPr>
            <a:r>
              <a:rPr lang="en-CA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= 2045</a:t>
            </a:r>
            <a:r>
              <a:rPr lang="en-CA" sz="9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CA" sz="9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495025" y="1178867"/>
            <a:ext cx="82883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en-CA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= 42246</a:t>
            </a:r>
            <a:r>
              <a:rPr lang="en-CA" sz="9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CA" sz="9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722404" y="1178867"/>
            <a:ext cx="82883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>
              <a:defRPr/>
            </a:pPr>
            <a:r>
              <a:rPr lang="en-CA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= 2045</a:t>
            </a:r>
            <a:r>
              <a:rPr lang="en-CA" sz="9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CA" sz="9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603140" y="1178867"/>
            <a:ext cx="82883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en-CA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= 66843</a:t>
            </a:r>
            <a:r>
              <a:rPr lang="en-CA" sz="9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CA" sz="9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809662" y="1178867"/>
            <a:ext cx="82883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>
              <a:defRPr/>
            </a:pPr>
            <a:r>
              <a:rPr lang="en-CA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= 2045</a:t>
            </a:r>
            <a:r>
              <a:rPr lang="en-CA" sz="9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CA" sz="9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690398" y="1178867"/>
            <a:ext cx="82883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en-CA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= 58954</a:t>
            </a:r>
            <a:r>
              <a:rPr lang="en-CA" sz="9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CA" sz="9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538492" y="933329"/>
            <a:ext cx="1858606" cy="215444"/>
          </a:xfrm>
          <a:prstGeom prst="rect">
            <a:avLst/>
          </a:prstGeom>
          <a:noFill/>
        </p:spPr>
        <p:txBody>
          <a:bodyPr lIns="0" tIns="0" rIns="0" bIns="0" anchor="t"/>
          <a:lstStyle/>
          <a:p>
            <a:pPr algn="ctr">
              <a:defRPr/>
            </a:pPr>
            <a:r>
              <a:rPr lang="en-US" sz="1400" u="sng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ATL vs. Custom Panel</a:t>
            </a:r>
            <a:endParaRPr lang="en-US" sz="1400" b="0" dirty="0" smtClean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646253" y="933329"/>
            <a:ext cx="1858606" cy="215444"/>
          </a:xfrm>
          <a:prstGeom prst="rect">
            <a:avLst/>
          </a:prstGeom>
          <a:noFill/>
        </p:spPr>
        <p:txBody>
          <a:bodyPr lIns="0" tIns="0" rIns="0" bIns="0" anchor="t"/>
          <a:lstStyle/>
          <a:p>
            <a:pPr algn="ctr">
              <a:defRPr/>
            </a:pPr>
            <a:r>
              <a:rPr lang="en-US" sz="1400" u="sng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ATL vs. &gt;40M</a:t>
            </a:r>
            <a:endParaRPr lang="en-US" sz="1400" b="0" dirty="0" smtClean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732768" y="933329"/>
            <a:ext cx="1858606" cy="215444"/>
          </a:xfrm>
          <a:prstGeom prst="rect">
            <a:avLst/>
          </a:prstGeom>
          <a:noFill/>
        </p:spPr>
        <p:txBody>
          <a:bodyPr lIns="0" tIns="0" rIns="0" bIns="0" anchor="t"/>
          <a:lstStyle/>
          <a:p>
            <a:pPr algn="ctr">
              <a:defRPr/>
            </a:pPr>
            <a:r>
              <a:rPr lang="en-US" sz="1400" u="sng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ATL vs. North America</a:t>
            </a:r>
            <a:endParaRPr lang="en-US" sz="1400" b="0" dirty="0" smtClean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6498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Title 5"/>
          <p:cNvSpPr>
            <a:spLocks noGrp="1"/>
          </p:cNvSpPr>
          <p:nvPr>
            <p:ph type="title"/>
          </p:nvPr>
        </p:nvSpPr>
        <p:spPr>
          <a:xfrm>
            <a:off x="457200" y="241068"/>
            <a:ext cx="6599055" cy="640451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ATL – </a:t>
            </a:r>
            <a:r>
              <a:rPr lang="en-US" altLang="en-US" dirty="0" smtClean="0"/>
              <a:t>Satisfaction Gap 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Analysis</a:t>
            </a:r>
            <a:r>
              <a:rPr lang="en-US" altLang="en-US" dirty="0">
                <a:solidFill>
                  <a:srgbClr val="1F497D">
                    <a:lumMod val="60000"/>
                    <a:lumOff val="4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en-US" dirty="0">
                <a:solidFill>
                  <a:srgbClr val="1F497D">
                    <a:lumMod val="60000"/>
                    <a:lumOff val="4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0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ATL vs. Airport Groups – Connection (1/2): Connecting</a:t>
            </a:r>
            <a:endParaRPr lang="en-US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76265A1-0085-4172-B257-78E89B106F77}" type="slidenum">
              <a:rPr lang="en-AU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46</a:t>
            </a:fld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© 2017 ACI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3869670" y="6546961"/>
            <a:ext cx="2895600" cy="324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prstClr val="white"/>
                </a:solidFill>
              </a:rPr>
              <a:t>ATL </a:t>
            </a:r>
            <a:r>
              <a:rPr lang="en-US" dirty="0">
                <a:solidFill>
                  <a:prstClr val="white"/>
                </a:solidFill>
              </a:rPr>
              <a:t>– </a:t>
            </a:r>
            <a:r>
              <a:rPr lang="en-US" dirty="0" smtClean="0">
                <a:solidFill>
                  <a:prstClr val="white"/>
                </a:solidFill>
              </a:rPr>
              <a:t>Annual Satisfaction Assessment </a:t>
            </a:r>
            <a:r>
              <a:rPr lang="en-US" dirty="0">
                <a:solidFill>
                  <a:prstClr val="white"/>
                </a:solidFill>
              </a:rPr>
              <a:t>– </a:t>
            </a:r>
            <a:r>
              <a:rPr lang="en-US" dirty="0" smtClean="0">
                <a:solidFill>
                  <a:prstClr val="white"/>
                </a:solidFill>
              </a:rPr>
              <a:t>2016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7285" y="1402373"/>
            <a:ext cx="2792929" cy="4819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00"/>
              </a:spcAft>
            </a:pPr>
            <a:r>
              <a:rPr lang="en-US" sz="850" dirty="0" smtClean="0">
                <a:latin typeface="Arial" panose="020B0604020202020204" pitchFamily="34" charset="0"/>
                <a:cs typeface="Arial" panose="020B0604020202020204" pitchFamily="34" charset="0"/>
              </a:rPr>
              <a:t>Overall Satisfaction</a:t>
            </a:r>
          </a:p>
          <a:p>
            <a:pPr>
              <a:spcAft>
                <a:spcPts val="100"/>
              </a:spcAft>
            </a:pPr>
            <a:r>
              <a:rPr lang="en-US" sz="850" dirty="0" smtClean="0">
                <a:latin typeface="Arial" panose="020B0604020202020204" pitchFamily="34" charset="0"/>
                <a:cs typeface="Arial" panose="020B0604020202020204" pitchFamily="34" charset="0"/>
              </a:rPr>
              <a:t>Ground </a:t>
            </a:r>
            <a:r>
              <a:rPr lang="en-US" sz="850" dirty="0">
                <a:latin typeface="Arial" panose="020B0604020202020204" pitchFamily="34" charset="0"/>
                <a:cs typeface="Arial" panose="020B0604020202020204" pitchFamily="34" charset="0"/>
              </a:rPr>
              <a:t>transportation to/from airport</a:t>
            </a:r>
          </a:p>
          <a:p>
            <a:pPr>
              <a:spcAft>
                <a:spcPts val="100"/>
              </a:spcAft>
            </a:pPr>
            <a:r>
              <a:rPr lang="en-US" sz="850" dirty="0">
                <a:latin typeface="Arial" panose="020B0604020202020204" pitchFamily="34" charset="0"/>
                <a:cs typeface="Arial" panose="020B0604020202020204" pitchFamily="34" charset="0"/>
              </a:rPr>
              <a:t>Parking facilities</a:t>
            </a:r>
          </a:p>
          <a:p>
            <a:pPr>
              <a:spcAft>
                <a:spcPts val="100"/>
              </a:spcAft>
            </a:pPr>
            <a:r>
              <a:rPr lang="en-US" sz="850" dirty="0">
                <a:latin typeface="Arial" panose="020B0604020202020204" pitchFamily="34" charset="0"/>
                <a:cs typeface="Arial" panose="020B0604020202020204" pitchFamily="34" charset="0"/>
              </a:rPr>
              <a:t>VfM of parking facilities</a:t>
            </a:r>
          </a:p>
          <a:p>
            <a:pPr>
              <a:spcAft>
                <a:spcPts val="100"/>
              </a:spcAft>
            </a:pPr>
            <a:r>
              <a:rPr lang="en-US" sz="850" dirty="0">
                <a:latin typeface="Arial" panose="020B0604020202020204" pitchFamily="34" charset="0"/>
                <a:cs typeface="Arial" panose="020B0604020202020204" pitchFamily="34" charset="0"/>
              </a:rPr>
              <a:t>Availability of baggage carts/trolleys</a:t>
            </a:r>
          </a:p>
          <a:p>
            <a:pPr>
              <a:spcAft>
                <a:spcPts val="100"/>
              </a:spcAft>
            </a:pPr>
            <a:r>
              <a:rPr lang="en-US" sz="850" dirty="0">
                <a:latin typeface="Arial" panose="020B0604020202020204" pitchFamily="34" charset="0"/>
                <a:cs typeface="Arial" panose="020B0604020202020204" pitchFamily="34" charset="0"/>
              </a:rPr>
              <a:t>Waiting time in check-in queue/line</a:t>
            </a:r>
          </a:p>
          <a:p>
            <a:pPr>
              <a:spcAft>
                <a:spcPts val="100"/>
              </a:spcAft>
            </a:pPr>
            <a:r>
              <a:rPr lang="en-US" sz="850" dirty="0">
                <a:latin typeface="Arial" panose="020B0604020202020204" pitchFamily="34" charset="0"/>
                <a:cs typeface="Arial" panose="020B0604020202020204" pitchFamily="34" charset="0"/>
              </a:rPr>
              <a:t>Efficiency of check-in staff</a:t>
            </a:r>
          </a:p>
          <a:p>
            <a:pPr>
              <a:spcAft>
                <a:spcPts val="100"/>
              </a:spcAft>
            </a:pPr>
            <a:r>
              <a:rPr lang="en-US" sz="850" dirty="0">
                <a:latin typeface="Arial" panose="020B0604020202020204" pitchFamily="34" charset="0"/>
                <a:cs typeface="Arial" panose="020B0604020202020204" pitchFamily="34" charset="0"/>
              </a:rPr>
              <a:t>Courtesy and helpfulness of check-in staff</a:t>
            </a:r>
          </a:p>
          <a:p>
            <a:pPr>
              <a:spcAft>
                <a:spcPts val="100"/>
              </a:spcAft>
            </a:pPr>
            <a:r>
              <a:rPr lang="en-US" sz="850" dirty="0">
                <a:latin typeface="Arial" panose="020B0604020202020204" pitchFamily="34" charset="0"/>
                <a:cs typeface="Arial" panose="020B0604020202020204" pitchFamily="34" charset="0"/>
              </a:rPr>
              <a:t>Waiting time at </a:t>
            </a:r>
            <a:r>
              <a:rPr lang="en-US" sz="850" dirty="0" smtClean="0">
                <a:latin typeface="Arial" panose="020B0604020202020204" pitchFamily="34" charset="0"/>
                <a:cs typeface="Arial" panose="020B0604020202020204" pitchFamily="34" charset="0"/>
              </a:rPr>
              <a:t>passport/ID </a:t>
            </a:r>
            <a:r>
              <a:rPr lang="en-US" sz="850" dirty="0">
                <a:latin typeface="Arial" panose="020B0604020202020204" pitchFamily="34" charset="0"/>
                <a:cs typeface="Arial" panose="020B0604020202020204" pitchFamily="34" charset="0"/>
              </a:rPr>
              <a:t>inspection</a:t>
            </a:r>
          </a:p>
          <a:p>
            <a:pPr>
              <a:spcAft>
                <a:spcPts val="100"/>
              </a:spcAft>
            </a:pPr>
            <a:r>
              <a:rPr lang="en-US" sz="850" dirty="0">
                <a:latin typeface="Arial" panose="020B0604020202020204" pitchFamily="34" charset="0"/>
                <a:cs typeface="Arial" panose="020B0604020202020204" pitchFamily="34" charset="0"/>
              </a:rPr>
              <a:t>Courtesy and helpfulness of inspection staff</a:t>
            </a:r>
          </a:p>
          <a:p>
            <a:pPr>
              <a:spcAft>
                <a:spcPts val="100"/>
              </a:spcAft>
            </a:pPr>
            <a:r>
              <a:rPr lang="en-US" sz="850" dirty="0">
                <a:latin typeface="Arial" panose="020B0604020202020204" pitchFamily="34" charset="0"/>
                <a:cs typeface="Arial" panose="020B0604020202020204" pitchFamily="34" charset="0"/>
              </a:rPr>
              <a:t>Courtesy and helpfulness of security staff</a:t>
            </a:r>
          </a:p>
          <a:p>
            <a:pPr>
              <a:spcAft>
                <a:spcPts val="100"/>
              </a:spcAft>
            </a:pPr>
            <a:r>
              <a:rPr lang="en-US" sz="850" dirty="0">
                <a:latin typeface="Arial" panose="020B0604020202020204" pitchFamily="34" charset="0"/>
                <a:cs typeface="Arial" panose="020B0604020202020204" pitchFamily="34" charset="0"/>
              </a:rPr>
              <a:t>Thoroughness of security inspection</a:t>
            </a:r>
          </a:p>
          <a:p>
            <a:pPr>
              <a:spcAft>
                <a:spcPts val="100"/>
              </a:spcAft>
            </a:pPr>
            <a:r>
              <a:rPr lang="en-US" sz="850" dirty="0">
                <a:latin typeface="Arial" panose="020B0604020202020204" pitchFamily="34" charset="0"/>
                <a:cs typeface="Arial" panose="020B0604020202020204" pitchFamily="34" charset="0"/>
              </a:rPr>
              <a:t>Waiting time at security inspection</a:t>
            </a:r>
          </a:p>
          <a:p>
            <a:pPr>
              <a:spcAft>
                <a:spcPts val="100"/>
              </a:spcAft>
            </a:pPr>
            <a:r>
              <a:rPr lang="en-US" sz="850" dirty="0">
                <a:latin typeface="Arial" panose="020B0604020202020204" pitchFamily="34" charset="0"/>
                <a:cs typeface="Arial" panose="020B0604020202020204" pitchFamily="34" charset="0"/>
              </a:rPr>
              <a:t>Feeling of being safe and secure</a:t>
            </a:r>
          </a:p>
          <a:p>
            <a:pPr>
              <a:spcAft>
                <a:spcPts val="100"/>
              </a:spcAft>
            </a:pPr>
            <a:r>
              <a:rPr lang="en-US" sz="850" dirty="0">
                <a:latin typeface="Arial" panose="020B0604020202020204" pitchFamily="34" charset="0"/>
                <a:cs typeface="Arial" panose="020B0604020202020204" pitchFamily="34" charset="0"/>
              </a:rPr>
              <a:t>Ease of finding your way through airport</a:t>
            </a:r>
          </a:p>
          <a:p>
            <a:pPr>
              <a:spcAft>
                <a:spcPts val="100"/>
              </a:spcAft>
            </a:pPr>
            <a:r>
              <a:rPr lang="en-US" sz="850" dirty="0">
                <a:latin typeface="Arial" panose="020B0604020202020204" pitchFamily="34" charset="0"/>
                <a:cs typeface="Arial" panose="020B0604020202020204" pitchFamily="34" charset="0"/>
              </a:rPr>
              <a:t>Flight information screens</a:t>
            </a:r>
          </a:p>
          <a:p>
            <a:pPr>
              <a:spcAft>
                <a:spcPts val="100"/>
              </a:spcAft>
            </a:pPr>
            <a:r>
              <a:rPr lang="en-US" sz="850" dirty="0">
                <a:latin typeface="Arial" panose="020B0604020202020204" pitchFamily="34" charset="0"/>
                <a:cs typeface="Arial" panose="020B0604020202020204" pitchFamily="34" charset="0"/>
              </a:rPr>
              <a:t>Walking distance inside the terminal</a:t>
            </a:r>
          </a:p>
          <a:p>
            <a:pPr>
              <a:spcAft>
                <a:spcPts val="100"/>
              </a:spcAft>
            </a:pPr>
            <a:r>
              <a:rPr lang="en-US" sz="850" dirty="0">
                <a:latin typeface="Arial" panose="020B0604020202020204" pitchFamily="34" charset="0"/>
                <a:cs typeface="Arial" panose="020B0604020202020204" pitchFamily="34" charset="0"/>
              </a:rPr>
              <a:t>Ease of making connections with other flights</a:t>
            </a:r>
          </a:p>
          <a:p>
            <a:pPr>
              <a:spcAft>
                <a:spcPts val="100"/>
              </a:spcAft>
            </a:pPr>
            <a:r>
              <a:rPr lang="en-US" sz="850" dirty="0">
                <a:latin typeface="Arial" panose="020B0604020202020204" pitchFamily="34" charset="0"/>
                <a:cs typeface="Arial" panose="020B0604020202020204" pitchFamily="34" charset="0"/>
              </a:rPr>
              <a:t>Courtesy and helpfulness of airport staff</a:t>
            </a:r>
          </a:p>
          <a:p>
            <a:pPr>
              <a:spcAft>
                <a:spcPts val="100"/>
              </a:spcAft>
            </a:pPr>
            <a:r>
              <a:rPr lang="en-US" sz="850" dirty="0">
                <a:latin typeface="Arial" panose="020B0604020202020204" pitchFamily="34" charset="0"/>
                <a:cs typeface="Arial" panose="020B0604020202020204" pitchFamily="34" charset="0"/>
              </a:rPr>
              <a:t>Restaurant/Eating facilities</a:t>
            </a:r>
          </a:p>
          <a:p>
            <a:pPr>
              <a:spcAft>
                <a:spcPts val="100"/>
              </a:spcAft>
            </a:pPr>
            <a:r>
              <a:rPr lang="en-US" sz="850" dirty="0">
                <a:latin typeface="Arial" panose="020B0604020202020204" pitchFamily="34" charset="0"/>
                <a:cs typeface="Arial" panose="020B0604020202020204" pitchFamily="34" charset="0"/>
              </a:rPr>
              <a:t>VfM of restaurant/eating facilities</a:t>
            </a:r>
          </a:p>
          <a:p>
            <a:pPr>
              <a:spcAft>
                <a:spcPts val="100"/>
              </a:spcAft>
            </a:pPr>
            <a:r>
              <a:rPr lang="en-US" sz="850" dirty="0">
                <a:latin typeface="Arial" panose="020B0604020202020204" pitchFamily="34" charset="0"/>
                <a:cs typeface="Arial" panose="020B0604020202020204" pitchFamily="34" charset="0"/>
              </a:rPr>
              <a:t>Availability of </a:t>
            </a:r>
            <a:r>
              <a:rPr lang="en-US" sz="850" dirty="0" smtClean="0">
                <a:latin typeface="Arial" panose="020B0604020202020204" pitchFamily="34" charset="0"/>
                <a:cs typeface="Arial" panose="020B0604020202020204" pitchFamily="34" charset="0"/>
              </a:rPr>
              <a:t>bank/ATM</a:t>
            </a:r>
            <a:endParaRPr lang="en-US" sz="8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00"/>
              </a:spcAft>
            </a:pPr>
            <a:r>
              <a:rPr lang="en-US" sz="850" dirty="0">
                <a:latin typeface="Arial" panose="020B0604020202020204" pitchFamily="34" charset="0"/>
                <a:cs typeface="Arial" panose="020B0604020202020204" pitchFamily="34" charset="0"/>
              </a:rPr>
              <a:t>Shopping facilities</a:t>
            </a:r>
          </a:p>
          <a:p>
            <a:pPr>
              <a:spcAft>
                <a:spcPts val="100"/>
              </a:spcAft>
            </a:pPr>
            <a:r>
              <a:rPr lang="en-US" sz="850" dirty="0">
                <a:latin typeface="Arial" panose="020B0604020202020204" pitchFamily="34" charset="0"/>
                <a:cs typeface="Arial" panose="020B0604020202020204" pitchFamily="34" charset="0"/>
              </a:rPr>
              <a:t>VfM of shopping facilities</a:t>
            </a:r>
          </a:p>
          <a:p>
            <a:pPr>
              <a:spcAft>
                <a:spcPts val="100"/>
              </a:spcAft>
            </a:pPr>
            <a:r>
              <a:rPr lang="en-US" sz="850" dirty="0">
                <a:latin typeface="Arial" panose="020B0604020202020204" pitchFamily="34" charset="0"/>
                <a:cs typeface="Arial" panose="020B0604020202020204" pitchFamily="34" charset="0"/>
              </a:rPr>
              <a:t>Internet access/Wi-Fi</a:t>
            </a:r>
          </a:p>
          <a:p>
            <a:pPr>
              <a:spcAft>
                <a:spcPts val="100"/>
              </a:spcAft>
            </a:pPr>
            <a:r>
              <a:rPr lang="en-US" sz="850" dirty="0">
                <a:latin typeface="Arial" panose="020B0604020202020204" pitchFamily="34" charset="0"/>
                <a:cs typeface="Arial" panose="020B0604020202020204" pitchFamily="34" charset="0"/>
              </a:rPr>
              <a:t>Business/Executive lounges</a:t>
            </a:r>
          </a:p>
          <a:p>
            <a:pPr>
              <a:spcAft>
                <a:spcPts val="100"/>
              </a:spcAft>
            </a:pPr>
            <a:r>
              <a:rPr lang="en-US" sz="850" dirty="0">
                <a:latin typeface="Arial" panose="020B0604020202020204" pitchFamily="34" charset="0"/>
                <a:cs typeface="Arial" panose="020B0604020202020204" pitchFamily="34" charset="0"/>
              </a:rPr>
              <a:t>Availability of washrooms/toilets</a:t>
            </a:r>
          </a:p>
          <a:p>
            <a:pPr>
              <a:spcAft>
                <a:spcPts val="100"/>
              </a:spcAft>
            </a:pPr>
            <a:r>
              <a:rPr lang="en-US" sz="850" dirty="0">
                <a:latin typeface="Arial" panose="020B0604020202020204" pitchFamily="34" charset="0"/>
                <a:cs typeface="Arial" panose="020B0604020202020204" pitchFamily="34" charset="0"/>
              </a:rPr>
              <a:t>Cleanliness of washrooms/toilets</a:t>
            </a:r>
          </a:p>
          <a:p>
            <a:pPr>
              <a:spcAft>
                <a:spcPts val="100"/>
              </a:spcAft>
            </a:pPr>
            <a:r>
              <a:rPr lang="en-US" sz="850" dirty="0">
                <a:latin typeface="Arial" panose="020B0604020202020204" pitchFamily="34" charset="0"/>
                <a:cs typeface="Arial" panose="020B0604020202020204" pitchFamily="34" charset="0"/>
              </a:rPr>
              <a:t>Comfort of waiting/gate areas</a:t>
            </a:r>
          </a:p>
          <a:p>
            <a:pPr>
              <a:spcAft>
                <a:spcPts val="100"/>
              </a:spcAft>
            </a:pPr>
            <a:r>
              <a:rPr lang="en-US" sz="850" dirty="0">
                <a:latin typeface="Arial" panose="020B0604020202020204" pitchFamily="34" charset="0"/>
                <a:cs typeface="Arial" panose="020B0604020202020204" pitchFamily="34" charset="0"/>
              </a:rPr>
              <a:t>Cleanliness of airport terminal</a:t>
            </a:r>
          </a:p>
          <a:p>
            <a:pPr>
              <a:spcAft>
                <a:spcPts val="100"/>
              </a:spcAft>
            </a:pPr>
            <a:r>
              <a:rPr lang="en-US" sz="850" dirty="0">
                <a:latin typeface="Arial" panose="020B0604020202020204" pitchFamily="34" charset="0"/>
                <a:cs typeface="Arial" panose="020B0604020202020204" pitchFamily="34" charset="0"/>
              </a:rPr>
              <a:t>Ambience of the airport</a:t>
            </a:r>
          </a:p>
          <a:p>
            <a:pPr>
              <a:spcAft>
                <a:spcPts val="100"/>
              </a:spcAft>
            </a:pPr>
            <a:endParaRPr lang="en-US" sz="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1087095"/>
              </p:ext>
            </p:extLst>
          </p:nvPr>
        </p:nvGraphicFramePr>
        <p:xfrm>
          <a:off x="266045" y="5973254"/>
          <a:ext cx="8128000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61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618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CA" sz="900" b="0" i="1" u="sng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How to read this chart:</a:t>
                      </a:r>
                      <a:endParaRPr lang="en-CA" sz="900" b="0" i="1" u="sng" kern="12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defTabSz="457200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CA" sz="900" b="0" i="1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 </a:t>
                      </a:r>
                      <a:r>
                        <a:rPr lang="en-CA" sz="900" b="0" i="1" dirty="0" smtClean="0">
                          <a:solidFill>
                            <a:srgbClr val="42A0FF"/>
                          </a:solidFill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blue</a:t>
                      </a:r>
                      <a:r>
                        <a:rPr lang="en-CA" sz="900" b="0" i="1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bar indicates that ATL has a higher score than the airport group it is compared to.</a:t>
                      </a:r>
                    </a:p>
                    <a:p>
                      <a:pPr marL="171450" indent="-171450" defTabSz="457200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CA" sz="900" b="0" i="1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 </a:t>
                      </a:r>
                      <a:r>
                        <a:rPr lang="en-CA" sz="900" b="0" i="1" dirty="0" smtClean="0">
                          <a:solidFill>
                            <a:srgbClr val="FF00FF"/>
                          </a:solidFill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pink</a:t>
                      </a:r>
                      <a:r>
                        <a:rPr lang="en-CA" sz="900" b="0" i="1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bar indicates that the compared group has a higher score than ATL. </a:t>
                      </a:r>
                    </a:p>
                    <a:p>
                      <a:pPr marL="171450" indent="-171450" defTabSz="457200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CA" sz="900" b="0" i="1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 </a:t>
                      </a:r>
                      <a:r>
                        <a:rPr lang="en-CA" sz="900" b="0" i="1" dirty="0" smtClean="0">
                          <a:solidFill>
                            <a:srgbClr val="00E600"/>
                          </a:solidFill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green</a:t>
                      </a:r>
                      <a:r>
                        <a:rPr lang="en-CA" sz="900" b="0" i="1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bar indicates that the result is statistically different. Testing: t-test at 95% confidence interval.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3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0500598"/>
              </p:ext>
            </p:extLst>
          </p:nvPr>
        </p:nvGraphicFramePr>
        <p:xfrm>
          <a:off x="1906933" y="1275053"/>
          <a:ext cx="3114382" cy="52782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4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7343066"/>
              </p:ext>
            </p:extLst>
          </p:nvPr>
        </p:nvGraphicFramePr>
        <p:xfrm>
          <a:off x="4018365" y="1275053"/>
          <a:ext cx="3114382" cy="52782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5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27999345"/>
              </p:ext>
            </p:extLst>
          </p:nvPr>
        </p:nvGraphicFramePr>
        <p:xfrm>
          <a:off x="6112745" y="1275053"/>
          <a:ext cx="3114382" cy="52782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8671" y="119742"/>
            <a:ext cx="728537" cy="72000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240970" y="1165693"/>
            <a:ext cx="82883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en-CA" sz="11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Base:</a:t>
            </a:r>
            <a:endParaRPr lang="en-CA" sz="9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605473" y="1178867"/>
            <a:ext cx="82883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>
              <a:defRPr/>
            </a:pPr>
            <a:r>
              <a:rPr lang="en-CA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= 2319</a:t>
            </a:r>
            <a:r>
              <a:rPr lang="en-CA" sz="9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CA" sz="9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495025" y="1178867"/>
            <a:ext cx="82883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en-CA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= 28760</a:t>
            </a:r>
            <a:r>
              <a:rPr lang="en-CA" sz="9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CA" sz="9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722404" y="1178867"/>
            <a:ext cx="82883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>
              <a:defRPr/>
            </a:pPr>
            <a:r>
              <a:rPr lang="en-CA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= 2319</a:t>
            </a:r>
            <a:r>
              <a:rPr lang="en-CA" sz="9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CA" sz="9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603140" y="1178867"/>
            <a:ext cx="82883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en-CA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= 42004</a:t>
            </a:r>
            <a:r>
              <a:rPr lang="en-CA" sz="9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CA" sz="9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809662" y="1178867"/>
            <a:ext cx="82883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>
              <a:defRPr/>
            </a:pPr>
            <a:r>
              <a:rPr lang="en-CA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= 2319</a:t>
            </a:r>
            <a:r>
              <a:rPr lang="en-CA" sz="9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CA" sz="9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690398" y="1178867"/>
            <a:ext cx="82883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en-CA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= 22337</a:t>
            </a:r>
            <a:r>
              <a:rPr lang="en-CA" sz="9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CA" sz="9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538492" y="933329"/>
            <a:ext cx="1858606" cy="215444"/>
          </a:xfrm>
          <a:prstGeom prst="rect">
            <a:avLst/>
          </a:prstGeom>
          <a:noFill/>
        </p:spPr>
        <p:txBody>
          <a:bodyPr lIns="0" tIns="0" rIns="0" bIns="0" anchor="t"/>
          <a:lstStyle/>
          <a:p>
            <a:pPr algn="ctr">
              <a:defRPr/>
            </a:pPr>
            <a:r>
              <a:rPr lang="en-US" sz="1400" u="sng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ATL vs. Custom Panel</a:t>
            </a:r>
            <a:endParaRPr lang="en-US" sz="1400" b="0" dirty="0" smtClean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646253" y="933329"/>
            <a:ext cx="1858606" cy="215444"/>
          </a:xfrm>
          <a:prstGeom prst="rect">
            <a:avLst/>
          </a:prstGeom>
          <a:noFill/>
        </p:spPr>
        <p:txBody>
          <a:bodyPr lIns="0" tIns="0" rIns="0" bIns="0" anchor="t"/>
          <a:lstStyle/>
          <a:p>
            <a:pPr algn="ctr">
              <a:defRPr/>
            </a:pPr>
            <a:r>
              <a:rPr lang="en-US" sz="1400" u="sng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ATL vs. &gt;40M</a:t>
            </a:r>
            <a:endParaRPr lang="en-US" sz="1400" b="0" dirty="0" smtClean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732768" y="933329"/>
            <a:ext cx="1858606" cy="215444"/>
          </a:xfrm>
          <a:prstGeom prst="rect">
            <a:avLst/>
          </a:prstGeom>
          <a:noFill/>
        </p:spPr>
        <p:txBody>
          <a:bodyPr lIns="0" tIns="0" rIns="0" bIns="0" anchor="t"/>
          <a:lstStyle/>
          <a:p>
            <a:pPr algn="ctr">
              <a:defRPr/>
            </a:pPr>
            <a:r>
              <a:rPr lang="en-US" sz="1400" u="sng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ATL vs. North America</a:t>
            </a:r>
            <a:endParaRPr lang="en-US" sz="1400" b="0" dirty="0" smtClean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6498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Title 5"/>
          <p:cNvSpPr>
            <a:spLocks noGrp="1"/>
          </p:cNvSpPr>
          <p:nvPr>
            <p:ph type="title"/>
          </p:nvPr>
        </p:nvSpPr>
        <p:spPr>
          <a:xfrm>
            <a:off x="457200" y="241068"/>
            <a:ext cx="6866092" cy="640451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ATL – </a:t>
            </a:r>
            <a:r>
              <a:rPr lang="en-US" altLang="en-US" dirty="0" smtClean="0"/>
              <a:t>Satisfaction Gap 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Analysis</a:t>
            </a:r>
            <a:r>
              <a:rPr lang="en-US" altLang="en-US" dirty="0">
                <a:solidFill>
                  <a:srgbClr val="1F497D">
                    <a:lumMod val="60000"/>
                    <a:lumOff val="4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en-US" dirty="0">
                <a:solidFill>
                  <a:srgbClr val="1F497D">
                    <a:lumMod val="60000"/>
                    <a:lumOff val="4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0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ATL vs. Airport Groups – </a:t>
            </a:r>
            <a:r>
              <a:rPr lang="en-US" altLang="en-US" sz="2000" dirty="0">
                <a:solidFill>
                  <a:srgbClr val="1F497D">
                    <a:lumMod val="60000"/>
                    <a:lumOff val="40000"/>
                  </a:srgbClr>
                </a:solidFill>
              </a:rPr>
              <a:t>Connection </a:t>
            </a:r>
            <a:r>
              <a:rPr lang="en-US" altLang="en-US" sz="2000" dirty="0" smtClean="0">
                <a:solidFill>
                  <a:srgbClr val="1F497D">
                    <a:lumMod val="60000"/>
                    <a:lumOff val="40000"/>
                  </a:srgbClr>
                </a:solidFill>
              </a:rPr>
              <a:t>(2/2</a:t>
            </a:r>
            <a:r>
              <a:rPr lang="en-US" altLang="en-US" sz="2000" dirty="0">
                <a:solidFill>
                  <a:srgbClr val="1F497D">
                    <a:lumMod val="60000"/>
                    <a:lumOff val="40000"/>
                  </a:srgbClr>
                </a:solidFill>
              </a:rPr>
              <a:t>): </a:t>
            </a:r>
            <a:r>
              <a:rPr lang="en-US" altLang="en-US" sz="2000" dirty="0" smtClean="0">
                <a:solidFill>
                  <a:srgbClr val="1F497D">
                    <a:lumMod val="60000"/>
                    <a:lumOff val="40000"/>
                  </a:srgbClr>
                </a:solidFill>
              </a:rPr>
              <a:t>O&amp;D</a:t>
            </a:r>
            <a:endParaRPr lang="en-US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76265A1-0085-4172-B257-78E89B106F77}" type="slidenum">
              <a:rPr lang="en-AU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47</a:t>
            </a:fld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© 2017 ACI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3869670" y="6546961"/>
            <a:ext cx="2895600" cy="324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prstClr val="white"/>
                </a:solidFill>
              </a:rPr>
              <a:t>ATL </a:t>
            </a:r>
            <a:r>
              <a:rPr lang="en-US" dirty="0">
                <a:solidFill>
                  <a:prstClr val="white"/>
                </a:solidFill>
              </a:rPr>
              <a:t>– </a:t>
            </a:r>
            <a:r>
              <a:rPr lang="en-US" dirty="0" smtClean="0">
                <a:solidFill>
                  <a:prstClr val="white"/>
                </a:solidFill>
              </a:rPr>
              <a:t>Annual Satisfaction Assessment </a:t>
            </a:r>
            <a:r>
              <a:rPr lang="en-US" dirty="0">
                <a:solidFill>
                  <a:prstClr val="white"/>
                </a:solidFill>
              </a:rPr>
              <a:t>– </a:t>
            </a:r>
            <a:r>
              <a:rPr lang="en-US" dirty="0" smtClean="0">
                <a:solidFill>
                  <a:prstClr val="white"/>
                </a:solidFill>
              </a:rPr>
              <a:t>2016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7285" y="1402373"/>
            <a:ext cx="2792929" cy="4819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00"/>
              </a:spcAft>
            </a:pPr>
            <a:r>
              <a:rPr lang="en-US" sz="850" dirty="0" smtClean="0">
                <a:latin typeface="Arial" panose="020B0604020202020204" pitchFamily="34" charset="0"/>
                <a:cs typeface="Arial" panose="020B0604020202020204" pitchFamily="34" charset="0"/>
              </a:rPr>
              <a:t>Overall Satisfaction</a:t>
            </a:r>
          </a:p>
          <a:p>
            <a:pPr>
              <a:spcAft>
                <a:spcPts val="100"/>
              </a:spcAft>
            </a:pPr>
            <a:r>
              <a:rPr lang="en-US" sz="850" dirty="0" smtClean="0">
                <a:latin typeface="Arial" panose="020B0604020202020204" pitchFamily="34" charset="0"/>
                <a:cs typeface="Arial" panose="020B0604020202020204" pitchFamily="34" charset="0"/>
              </a:rPr>
              <a:t>Ground </a:t>
            </a:r>
            <a:r>
              <a:rPr lang="en-US" sz="850" dirty="0">
                <a:latin typeface="Arial" panose="020B0604020202020204" pitchFamily="34" charset="0"/>
                <a:cs typeface="Arial" panose="020B0604020202020204" pitchFamily="34" charset="0"/>
              </a:rPr>
              <a:t>transportation to/from airport</a:t>
            </a:r>
          </a:p>
          <a:p>
            <a:pPr>
              <a:spcAft>
                <a:spcPts val="100"/>
              </a:spcAft>
            </a:pPr>
            <a:r>
              <a:rPr lang="en-US" sz="850" dirty="0">
                <a:latin typeface="Arial" panose="020B0604020202020204" pitchFamily="34" charset="0"/>
                <a:cs typeface="Arial" panose="020B0604020202020204" pitchFamily="34" charset="0"/>
              </a:rPr>
              <a:t>Parking facilities</a:t>
            </a:r>
          </a:p>
          <a:p>
            <a:pPr>
              <a:spcAft>
                <a:spcPts val="100"/>
              </a:spcAft>
            </a:pPr>
            <a:r>
              <a:rPr lang="en-US" sz="850" dirty="0">
                <a:latin typeface="Arial" panose="020B0604020202020204" pitchFamily="34" charset="0"/>
                <a:cs typeface="Arial" panose="020B0604020202020204" pitchFamily="34" charset="0"/>
              </a:rPr>
              <a:t>VfM of parking facilities</a:t>
            </a:r>
          </a:p>
          <a:p>
            <a:pPr>
              <a:spcAft>
                <a:spcPts val="100"/>
              </a:spcAft>
            </a:pPr>
            <a:r>
              <a:rPr lang="en-US" sz="850" dirty="0">
                <a:latin typeface="Arial" panose="020B0604020202020204" pitchFamily="34" charset="0"/>
                <a:cs typeface="Arial" panose="020B0604020202020204" pitchFamily="34" charset="0"/>
              </a:rPr>
              <a:t>Availability of baggage carts/trolleys</a:t>
            </a:r>
          </a:p>
          <a:p>
            <a:pPr>
              <a:spcAft>
                <a:spcPts val="100"/>
              </a:spcAft>
            </a:pPr>
            <a:r>
              <a:rPr lang="en-US" sz="850" dirty="0">
                <a:latin typeface="Arial" panose="020B0604020202020204" pitchFamily="34" charset="0"/>
                <a:cs typeface="Arial" panose="020B0604020202020204" pitchFamily="34" charset="0"/>
              </a:rPr>
              <a:t>Waiting time in check-in queue/line</a:t>
            </a:r>
          </a:p>
          <a:p>
            <a:pPr>
              <a:spcAft>
                <a:spcPts val="100"/>
              </a:spcAft>
            </a:pPr>
            <a:r>
              <a:rPr lang="en-US" sz="850" dirty="0">
                <a:latin typeface="Arial" panose="020B0604020202020204" pitchFamily="34" charset="0"/>
                <a:cs typeface="Arial" panose="020B0604020202020204" pitchFamily="34" charset="0"/>
              </a:rPr>
              <a:t>Efficiency of check-in staff</a:t>
            </a:r>
          </a:p>
          <a:p>
            <a:pPr>
              <a:spcAft>
                <a:spcPts val="100"/>
              </a:spcAft>
            </a:pPr>
            <a:r>
              <a:rPr lang="en-US" sz="850" dirty="0">
                <a:latin typeface="Arial" panose="020B0604020202020204" pitchFamily="34" charset="0"/>
                <a:cs typeface="Arial" panose="020B0604020202020204" pitchFamily="34" charset="0"/>
              </a:rPr>
              <a:t>Courtesy and helpfulness of check-in staff</a:t>
            </a:r>
          </a:p>
          <a:p>
            <a:pPr>
              <a:spcAft>
                <a:spcPts val="100"/>
              </a:spcAft>
            </a:pPr>
            <a:r>
              <a:rPr lang="en-US" sz="850" dirty="0">
                <a:latin typeface="Arial" panose="020B0604020202020204" pitchFamily="34" charset="0"/>
                <a:cs typeface="Arial" panose="020B0604020202020204" pitchFamily="34" charset="0"/>
              </a:rPr>
              <a:t>Waiting time at </a:t>
            </a:r>
            <a:r>
              <a:rPr lang="en-US" sz="850" dirty="0" smtClean="0">
                <a:latin typeface="Arial" panose="020B0604020202020204" pitchFamily="34" charset="0"/>
                <a:cs typeface="Arial" panose="020B0604020202020204" pitchFamily="34" charset="0"/>
              </a:rPr>
              <a:t>passport/ID </a:t>
            </a:r>
            <a:r>
              <a:rPr lang="en-US" sz="850" dirty="0">
                <a:latin typeface="Arial" panose="020B0604020202020204" pitchFamily="34" charset="0"/>
                <a:cs typeface="Arial" panose="020B0604020202020204" pitchFamily="34" charset="0"/>
              </a:rPr>
              <a:t>inspection</a:t>
            </a:r>
          </a:p>
          <a:p>
            <a:pPr>
              <a:spcAft>
                <a:spcPts val="100"/>
              </a:spcAft>
            </a:pPr>
            <a:r>
              <a:rPr lang="en-US" sz="850" dirty="0">
                <a:latin typeface="Arial" panose="020B0604020202020204" pitchFamily="34" charset="0"/>
                <a:cs typeface="Arial" panose="020B0604020202020204" pitchFamily="34" charset="0"/>
              </a:rPr>
              <a:t>Courtesy and helpfulness of inspection staff</a:t>
            </a:r>
          </a:p>
          <a:p>
            <a:pPr>
              <a:spcAft>
                <a:spcPts val="100"/>
              </a:spcAft>
            </a:pPr>
            <a:r>
              <a:rPr lang="en-US" sz="850" dirty="0">
                <a:latin typeface="Arial" panose="020B0604020202020204" pitchFamily="34" charset="0"/>
                <a:cs typeface="Arial" panose="020B0604020202020204" pitchFamily="34" charset="0"/>
              </a:rPr>
              <a:t>Courtesy and helpfulness of security staff</a:t>
            </a:r>
          </a:p>
          <a:p>
            <a:pPr>
              <a:spcAft>
                <a:spcPts val="100"/>
              </a:spcAft>
            </a:pPr>
            <a:r>
              <a:rPr lang="en-US" sz="850" dirty="0">
                <a:latin typeface="Arial" panose="020B0604020202020204" pitchFamily="34" charset="0"/>
                <a:cs typeface="Arial" panose="020B0604020202020204" pitchFamily="34" charset="0"/>
              </a:rPr>
              <a:t>Thoroughness of security inspection</a:t>
            </a:r>
          </a:p>
          <a:p>
            <a:pPr>
              <a:spcAft>
                <a:spcPts val="100"/>
              </a:spcAft>
            </a:pPr>
            <a:r>
              <a:rPr lang="en-US" sz="850" dirty="0">
                <a:latin typeface="Arial" panose="020B0604020202020204" pitchFamily="34" charset="0"/>
                <a:cs typeface="Arial" panose="020B0604020202020204" pitchFamily="34" charset="0"/>
              </a:rPr>
              <a:t>Waiting time at security inspection</a:t>
            </a:r>
          </a:p>
          <a:p>
            <a:pPr>
              <a:spcAft>
                <a:spcPts val="100"/>
              </a:spcAft>
            </a:pPr>
            <a:r>
              <a:rPr lang="en-US" sz="850" dirty="0">
                <a:latin typeface="Arial" panose="020B0604020202020204" pitchFamily="34" charset="0"/>
                <a:cs typeface="Arial" panose="020B0604020202020204" pitchFamily="34" charset="0"/>
              </a:rPr>
              <a:t>Feeling of being safe and secure</a:t>
            </a:r>
          </a:p>
          <a:p>
            <a:pPr>
              <a:spcAft>
                <a:spcPts val="100"/>
              </a:spcAft>
            </a:pPr>
            <a:r>
              <a:rPr lang="en-US" sz="850" dirty="0">
                <a:latin typeface="Arial" panose="020B0604020202020204" pitchFamily="34" charset="0"/>
                <a:cs typeface="Arial" panose="020B0604020202020204" pitchFamily="34" charset="0"/>
              </a:rPr>
              <a:t>Ease of finding your way through airport</a:t>
            </a:r>
          </a:p>
          <a:p>
            <a:pPr>
              <a:spcAft>
                <a:spcPts val="100"/>
              </a:spcAft>
            </a:pPr>
            <a:r>
              <a:rPr lang="en-US" sz="850" dirty="0">
                <a:latin typeface="Arial" panose="020B0604020202020204" pitchFamily="34" charset="0"/>
                <a:cs typeface="Arial" panose="020B0604020202020204" pitchFamily="34" charset="0"/>
              </a:rPr>
              <a:t>Flight information screens</a:t>
            </a:r>
          </a:p>
          <a:p>
            <a:pPr>
              <a:spcAft>
                <a:spcPts val="100"/>
              </a:spcAft>
            </a:pPr>
            <a:r>
              <a:rPr lang="en-US" sz="850" dirty="0">
                <a:latin typeface="Arial" panose="020B0604020202020204" pitchFamily="34" charset="0"/>
                <a:cs typeface="Arial" panose="020B0604020202020204" pitchFamily="34" charset="0"/>
              </a:rPr>
              <a:t>Walking distance inside the terminal</a:t>
            </a:r>
          </a:p>
          <a:p>
            <a:pPr>
              <a:spcAft>
                <a:spcPts val="100"/>
              </a:spcAft>
            </a:pPr>
            <a:r>
              <a:rPr lang="en-US" sz="850" dirty="0">
                <a:latin typeface="Arial" panose="020B0604020202020204" pitchFamily="34" charset="0"/>
                <a:cs typeface="Arial" panose="020B0604020202020204" pitchFamily="34" charset="0"/>
              </a:rPr>
              <a:t>Ease of making connections with other flights</a:t>
            </a:r>
          </a:p>
          <a:p>
            <a:pPr>
              <a:spcAft>
                <a:spcPts val="100"/>
              </a:spcAft>
            </a:pPr>
            <a:r>
              <a:rPr lang="en-US" sz="850" dirty="0">
                <a:latin typeface="Arial" panose="020B0604020202020204" pitchFamily="34" charset="0"/>
                <a:cs typeface="Arial" panose="020B0604020202020204" pitchFamily="34" charset="0"/>
              </a:rPr>
              <a:t>Courtesy and helpfulness of airport staff</a:t>
            </a:r>
          </a:p>
          <a:p>
            <a:pPr>
              <a:spcAft>
                <a:spcPts val="100"/>
              </a:spcAft>
            </a:pPr>
            <a:r>
              <a:rPr lang="en-US" sz="850" dirty="0">
                <a:latin typeface="Arial" panose="020B0604020202020204" pitchFamily="34" charset="0"/>
                <a:cs typeface="Arial" panose="020B0604020202020204" pitchFamily="34" charset="0"/>
              </a:rPr>
              <a:t>Restaurant/Eating facilities</a:t>
            </a:r>
          </a:p>
          <a:p>
            <a:pPr>
              <a:spcAft>
                <a:spcPts val="100"/>
              </a:spcAft>
            </a:pPr>
            <a:r>
              <a:rPr lang="en-US" sz="850" dirty="0">
                <a:latin typeface="Arial" panose="020B0604020202020204" pitchFamily="34" charset="0"/>
                <a:cs typeface="Arial" panose="020B0604020202020204" pitchFamily="34" charset="0"/>
              </a:rPr>
              <a:t>VfM of restaurant/eating facilities</a:t>
            </a:r>
          </a:p>
          <a:p>
            <a:pPr>
              <a:spcAft>
                <a:spcPts val="100"/>
              </a:spcAft>
            </a:pPr>
            <a:r>
              <a:rPr lang="en-US" sz="850" dirty="0">
                <a:latin typeface="Arial" panose="020B0604020202020204" pitchFamily="34" charset="0"/>
                <a:cs typeface="Arial" panose="020B0604020202020204" pitchFamily="34" charset="0"/>
              </a:rPr>
              <a:t>Availability of </a:t>
            </a:r>
            <a:r>
              <a:rPr lang="en-US" sz="850" dirty="0" smtClean="0">
                <a:latin typeface="Arial" panose="020B0604020202020204" pitchFamily="34" charset="0"/>
                <a:cs typeface="Arial" panose="020B0604020202020204" pitchFamily="34" charset="0"/>
              </a:rPr>
              <a:t>bank/ATM</a:t>
            </a:r>
            <a:endParaRPr lang="en-US" sz="8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00"/>
              </a:spcAft>
            </a:pPr>
            <a:r>
              <a:rPr lang="en-US" sz="850" dirty="0">
                <a:latin typeface="Arial" panose="020B0604020202020204" pitchFamily="34" charset="0"/>
                <a:cs typeface="Arial" panose="020B0604020202020204" pitchFamily="34" charset="0"/>
              </a:rPr>
              <a:t>Shopping facilities</a:t>
            </a:r>
          </a:p>
          <a:p>
            <a:pPr>
              <a:spcAft>
                <a:spcPts val="100"/>
              </a:spcAft>
            </a:pPr>
            <a:r>
              <a:rPr lang="en-US" sz="850" dirty="0">
                <a:latin typeface="Arial" panose="020B0604020202020204" pitchFamily="34" charset="0"/>
                <a:cs typeface="Arial" panose="020B0604020202020204" pitchFamily="34" charset="0"/>
              </a:rPr>
              <a:t>VfM of shopping facilities</a:t>
            </a:r>
          </a:p>
          <a:p>
            <a:pPr>
              <a:spcAft>
                <a:spcPts val="100"/>
              </a:spcAft>
            </a:pPr>
            <a:r>
              <a:rPr lang="en-US" sz="850" dirty="0">
                <a:latin typeface="Arial" panose="020B0604020202020204" pitchFamily="34" charset="0"/>
                <a:cs typeface="Arial" panose="020B0604020202020204" pitchFamily="34" charset="0"/>
              </a:rPr>
              <a:t>Internet access/Wi-Fi</a:t>
            </a:r>
          </a:p>
          <a:p>
            <a:pPr>
              <a:spcAft>
                <a:spcPts val="100"/>
              </a:spcAft>
            </a:pPr>
            <a:r>
              <a:rPr lang="en-US" sz="850" dirty="0">
                <a:latin typeface="Arial" panose="020B0604020202020204" pitchFamily="34" charset="0"/>
                <a:cs typeface="Arial" panose="020B0604020202020204" pitchFamily="34" charset="0"/>
              </a:rPr>
              <a:t>Business/Executive lounges</a:t>
            </a:r>
          </a:p>
          <a:p>
            <a:pPr>
              <a:spcAft>
                <a:spcPts val="100"/>
              </a:spcAft>
            </a:pPr>
            <a:r>
              <a:rPr lang="en-US" sz="850" dirty="0">
                <a:latin typeface="Arial" panose="020B0604020202020204" pitchFamily="34" charset="0"/>
                <a:cs typeface="Arial" panose="020B0604020202020204" pitchFamily="34" charset="0"/>
              </a:rPr>
              <a:t>Availability of washrooms/toilets</a:t>
            </a:r>
          </a:p>
          <a:p>
            <a:pPr>
              <a:spcAft>
                <a:spcPts val="100"/>
              </a:spcAft>
            </a:pPr>
            <a:r>
              <a:rPr lang="en-US" sz="850" dirty="0">
                <a:latin typeface="Arial" panose="020B0604020202020204" pitchFamily="34" charset="0"/>
                <a:cs typeface="Arial" panose="020B0604020202020204" pitchFamily="34" charset="0"/>
              </a:rPr>
              <a:t>Cleanliness of washrooms/toilets</a:t>
            </a:r>
          </a:p>
          <a:p>
            <a:pPr>
              <a:spcAft>
                <a:spcPts val="100"/>
              </a:spcAft>
            </a:pPr>
            <a:r>
              <a:rPr lang="en-US" sz="850" dirty="0">
                <a:latin typeface="Arial" panose="020B0604020202020204" pitchFamily="34" charset="0"/>
                <a:cs typeface="Arial" panose="020B0604020202020204" pitchFamily="34" charset="0"/>
              </a:rPr>
              <a:t>Comfort of waiting/gate areas</a:t>
            </a:r>
          </a:p>
          <a:p>
            <a:pPr>
              <a:spcAft>
                <a:spcPts val="100"/>
              </a:spcAft>
            </a:pPr>
            <a:r>
              <a:rPr lang="en-US" sz="850" dirty="0">
                <a:latin typeface="Arial" panose="020B0604020202020204" pitchFamily="34" charset="0"/>
                <a:cs typeface="Arial" panose="020B0604020202020204" pitchFamily="34" charset="0"/>
              </a:rPr>
              <a:t>Cleanliness of airport terminal</a:t>
            </a:r>
          </a:p>
          <a:p>
            <a:pPr>
              <a:spcAft>
                <a:spcPts val="100"/>
              </a:spcAft>
            </a:pPr>
            <a:r>
              <a:rPr lang="en-US" sz="850" dirty="0">
                <a:latin typeface="Arial" panose="020B0604020202020204" pitchFamily="34" charset="0"/>
                <a:cs typeface="Arial" panose="020B0604020202020204" pitchFamily="34" charset="0"/>
              </a:rPr>
              <a:t>Ambience of the airport</a:t>
            </a:r>
          </a:p>
          <a:p>
            <a:pPr>
              <a:spcAft>
                <a:spcPts val="100"/>
              </a:spcAft>
            </a:pPr>
            <a:endParaRPr lang="en-US" sz="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5776997"/>
              </p:ext>
            </p:extLst>
          </p:nvPr>
        </p:nvGraphicFramePr>
        <p:xfrm>
          <a:off x="266045" y="5973254"/>
          <a:ext cx="8128000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61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618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CA" sz="900" b="0" i="1" u="sng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How to read this chart:</a:t>
                      </a:r>
                      <a:endParaRPr lang="en-CA" sz="900" b="0" i="1" u="sng" kern="12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defTabSz="457200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CA" sz="900" b="0" i="1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 </a:t>
                      </a:r>
                      <a:r>
                        <a:rPr lang="en-CA" sz="900" b="0" i="1" dirty="0" smtClean="0">
                          <a:solidFill>
                            <a:srgbClr val="42A0FF"/>
                          </a:solidFill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blue</a:t>
                      </a:r>
                      <a:r>
                        <a:rPr lang="en-CA" sz="900" b="0" i="1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bar indicates that ATL has a higher score than the airport group it is compared to.</a:t>
                      </a:r>
                    </a:p>
                    <a:p>
                      <a:pPr marL="171450" indent="-171450" defTabSz="457200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CA" sz="900" b="0" i="1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 </a:t>
                      </a:r>
                      <a:r>
                        <a:rPr lang="en-CA" sz="900" b="0" i="1" dirty="0" smtClean="0">
                          <a:solidFill>
                            <a:srgbClr val="FF00FF"/>
                          </a:solidFill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pink</a:t>
                      </a:r>
                      <a:r>
                        <a:rPr lang="en-CA" sz="900" b="0" i="1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bar indicates that the compared group has a higher score than ATL. </a:t>
                      </a:r>
                    </a:p>
                    <a:p>
                      <a:pPr marL="171450" indent="-171450" defTabSz="457200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CA" sz="900" b="0" i="1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 </a:t>
                      </a:r>
                      <a:r>
                        <a:rPr lang="en-CA" sz="900" b="0" i="1" dirty="0" smtClean="0">
                          <a:solidFill>
                            <a:srgbClr val="00E600"/>
                          </a:solidFill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green</a:t>
                      </a:r>
                      <a:r>
                        <a:rPr lang="en-CA" sz="900" b="0" i="1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bar indicates that the result is statistically different. Testing: t-test at 95% confidence interval.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3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50540983"/>
              </p:ext>
            </p:extLst>
          </p:nvPr>
        </p:nvGraphicFramePr>
        <p:xfrm>
          <a:off x="1906933" y="1275053"/>
          <a:ext cx="3114382" cy="52782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4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8906236"/>
              </p:ext>
            </p:extLst>
          </p:nvPr>
        </p:nvGraphicFramePr>
        <p:xfrm>
          <a:off x="4018365" y="1275053"/>
          <a:ext cx="3114382" cy="52782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5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9976727"/>
              </p:ext>
            </p:extLst>
          </p:nvPr>
        </p:nvGraphicFramePr>
        <p:xfrm>
          <a:off x="6112745" y="1275053"/>
          <a:ext cx="3114382" cy="52782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693" y="212659"/>
            <a:ext cx="655683" cy="64800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240970" y="1165693"/>
            <a:ext cx="82883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en-CA" sz="11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Base:</a:t>
            </a:r>
            <a:endParaRPr lang="en-CA" sz="9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605473" y="1178867"/>
            <a:ext cx="82883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>
              <a:defRPr/>
            </a:pPr>
            <a:r>
              <a:rPr lang="en-CA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= 1566</a:t>
            </a:r>
            <a:r>
              <a:rPr lang="en-CA" sz="9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CA" sz="9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495025" y="1178867"/>
            <a:ext cx="82883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en-CA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= 47192</a:t>
            </a:r>
            <a:r>
              <a:rPr lang="en-CA" sz="9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CA" sz="9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722404" y="1178867"/>
            <a:ext cx="82883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>
              <a:defRPr/>
            </a:pPr>
            <a:r>
              <a:rPr lang="en-CA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= 1566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603140" y="1178867"/>
            <a:ext cx="82883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en-CA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= 79927</a:t>
            </a:r>
            <a:r>
              <a:rPr lang="en-CA" sz="9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CA" sz="9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809662" y="1178867"/>
            <a:ext cx="82883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>
              <a:defRPr/>
            </a:pPr>
            <a:r>
              <a:rPr lang="en-CA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= 1566 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690398" y="1178867"/>
            <a:ext cx="82883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en-CA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= 76456</a:t>
            </a:r>
            <a:r>
              <a:rPr lang="en-CA" sz="9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CA" sz="9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538492" y="933329"/>
            <a:ext cx="1858606" cy="215444"/>
          </a:xfrm>
          <a:prstGeom prst="rect">
            <a:avLst/>
          </a:prstGeom>
          <a:noFill/>
        </p:spPr>
        <p:txBody>
          <a:bodyPr lIns="0" tIns="0" rIns="0" bIns="0" anchor="t"/>
          <a:lstStyle/>
          <a:p>
            <a:pPr algn="ctr">
              <a:defRPr/>
            </a:pPr>
            <a:r>
              <a:rPr lang="en-US" sz="1400" u="sng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ATL vs. Custom Panel</a:t>
            </a:r>
            <a:endParaRPr lang="en-US" sz="1400" b="0" dirty="0" smtClean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646253" y="933329"/>
            <a:ext cx="1858606" cy="215444"/>
          </a:xfrm>
          <a:prstGeom prst="rect">
            <a:avLst/>
          </a:prstGeom>
          <a:noFill/>
        </p:spPr>
        <p:txBody>
          <a:bodyPr lIns="0" tIns="0" rIns="0" bIns="0" anchor="t"/>
          <a:lstStyle/>
          <a:p>
            <a:pPr algn="ctr">
              <a:defRPr/>
            </a:pPr>
            <a:r>
              <a:rPr lang="en-US" sz="1400" u="sng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ATL vs. &gt;40M</a:t>
            </a:r>
            <a:endParaRPr lang="en-US" sz="1400" b="0" dirty="0" smtClean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732768" y="933329"/>
            <a:ext cx="1858606" cy="215444"/>
          </a:xfrm>
          <a:prstGeom prst="rect">
            <a:avLst/>
          </a:prstGeom>
          <a:noFill/>
        </p:spPr>
        <p:txBody>
          <a:bodyPr lIns="0" tIns="0" rIns="0" bIns="0" anchor="t"/>
          <a:lstStyle/>
          <a:p>
            <a:pPr algn="ctr">
              <a:defRPr/>
            </a:pPr>
            <a:r>
              <a:rPr lang="en-US" sz="1400" u="sng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ATL vs. North America</a:t>
            </a:r>
            <a:endParaRPr lang="en-US" sz="1400" b="0" dirty="0" smtClean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6498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3DAD56E-802A-2646-A8DB-6610A51D0FC3}" type="slidenum">
              <a:rPr lang="en-US" smtClean="0"/>
              <a:pPr/>
              <a:t>48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869670" y="6546961"/>
            <a:ext cx="2895600" cy="324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prstClr val="white"/>
                </a:solidFill>
              </a:rPr>
              <a:t>ATL </a:t>
            </a:r>
            <a:r>
              <a:rPr lang="en-US" dirty="0">
                <a:solidFill>
                  <a:prstClr val="white"/>
                </a:solidFill>
              </a:rPr>
              <a:t>– </a:t>
            </a:r>
            <a:r>
              <a:rPr lang="en-US" dirty="0" smtClean="0">
                <a:solidFill>
                  <a:prstClr val="white"/>
                </a:solidFill>
              </a:rPr>
              <a:t>Annual Satisfaction Assessment </a:t>
            </a:r>
            <a:r>
              <a:rPr lang="en-US" dirty="0">
                <a:solidFill>
                  <a:prstClr val="white"/>
                </a:solidFill>
              </a:rPr>
              <a:t>– </a:t>
            </a:r>
            <a:r>
              <a:rPr lang="en-US" dirty="0" smtClean="0">
                <a:solidFill>
                  <a:prstClr val="white"/>
                </a:solidFill>
              </a:rPr>
              <a:t>2016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defTabSz="457200"/>
            <a:r>
              <a:rPr lang="en-US" dirty="0" smtClean="0">
                <a:solidFill>
                  <a:prstClr val="white"/>
                </a:solidFill>
              </a:rPr>
              <a:t>© 2017 ACI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Title 6"/>
          <p:cNvSpPr>
            <a:spLocks noGrp="1"/>
          </p:cNvSpPr>
          <p:nvPr>
            <p:ph type="ctrTitle"/>
          </p:nvPr>
        </p:nvSpPr>
        <p:spPr>
          <a:xfrm>
            <a:off x="450138" y="2706498"/>
            <a:ext cx="8508538" cy="739487"/>
          </a:xfrm>
        </p:spPr>
        <p:txBody>
          <a:bodyPr/>
          <a:lstStyle/>
          <a:p>
            <a:r>
              <a:rPr lang="en-US" dirty="0"/>
              <a:t>3</a:t>
            </a:r>
            <a:r>
              <a:rPr lang="en-US" dirty="0" smtClean="0"/>
              <a:t>. </a:t>
            </a:r>
            <a:r>
              <a:rPr lang="en-US" dirty="0"/>
              <a:t>Appendices</a:t>
            </a:r>
          </a:p>
        </p:txBody>
      </p:sp>
      <p:sp>
        <p:nvSpPr>
          <p:cNvPr id="13" name="Subtitle 7"/>
          <p:cNvSpPr>
            <a:spLocks noGrp="1"/>
          </p:cNvSpPr>
          <p:nvPr>
            <p:ph type="subTitle" idx="1"/>
          </p:nvPr>
        </p:nvSpPr>
        <p:spPr>
          <a:xfrm>
            <a:off x="463193" y="3584951"/>
            <a:ext cx="8495483" cy="49244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Appendix </a:t>
            </a:r>
            <a:r>
              <a:rPr lang="en-US" dirty="0" smtClean="0"/>
              <a:t>3: </a:t>
            </a:r>
            <a:r>
              <a:rPr lang="en-US" dirty="0"/>
              <a:t>Additional Stated Importance Results</a:t>
            </a:r>
          </a:p>
        </p:txBody>
      </p:sp>
    </p:spTree>
    <p:extLst>
      <p:ext uri="{BB962C8B-B14F-4D97-AF65-F5344CB8AC3E}">
        <p14:creationId xmlns:p14="http://schemas.microsoft.com/office/powerpoint/2010/main" val="1963936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27883577"/>
              </p:ext>
            </p:extLst>
          </p:nvPr>
        </p:nvGraphicFramePr>
        <p:xfrm>
          <a:off x="4289439" y="1152144"/>
          <a:ext cx="4838231" cy="51150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4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1996511"/>
              </p:ext>
            </p:extLst>
          </p:nvPr>
        </p:nvGraphicFramePr>
        <p:xfrm>
          <a:off x="85998" y="1152144"/>
          <a:ext cx="4951365" cy="51150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622225" y="6537534"/>
            <a:ext cx="2255768" cy="324000"/>
          </a:xfrm>
        </p:spPr>
        <p:txBody>
          <a:bodyPr/>
          <a:lstStyle/>
          <a:p>
            <a:fld id="{F76265A1-0085-4172-B257-78E89B106F77}" type="slidenum">
              <a:rPr lang="en-AU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49</a:t>
            </a:fld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© 2017 ACI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88720" y="5749266"/>
            <a:ext cx="1664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defRPr/>
            </a:pPr>
            <a:r>
              <a:rPr lang="en-CA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Base</a:t>
            </a:r>
            <a:endParaRPr lang="en-CA" sz="1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457200">
              <a:defRPr/>
            </a:pPr>
            <a:r>
              <a:rPr lang="en-CA" sz="1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= 358</a:t>
            </a:r>
            <a:endParaRPr lang="en-CA" sz="1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3869670" y="6546961"/>
            <a:ext cx="2895600" cy="324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prstClr val="white"/>
                </a:solidFill>
              </a:rPr>
              <a:t>ATL </a:t>
            </a:r>
            <a:r>
              <a:rPr lang="en-US" dirty="0">
                <a:solidFill>
                  <a:prstClr val="white"/>
                </a:solidFill>
              </a:rPr>
              <a:t>– </a:t>
            </a:r>
            <a:r>
              <a:rPr lang="en-US" dirty="0" smtClean="0">
                <a:solidFill>
                  <a:prstClr val="white"/>
                </a:solidFill>
              </a:rPr>
              <a:t>Annual Satisfaction Assessment </a:t>
            </a:r>
            <a:r>
              <a:rPr lang="en-US" dirty="0">
                <a:solidFill>
                  <a:prstClr val="white"/>
                </a:solidFill>
              </a:rPr>
              <a:t>– </a:t>
            </a:r>
            <a:r>
              <a:rPr lang="en-US" dirty="0" smtClean="0">
                <a:solidFill>
                  <a:prstClr val="white"/>
                </a:solidFill>
              </a:rPr>
              <a:t>2016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650992" y="5749266"/>
            <a:ext cx="1664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defRPr/>
            </a:pPr>
            <a:r>
              <a:rPr lang="en-CA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Base</a:t>
            </a:r>
            <a:endParaRPr lang="en-CA" sz="1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457200">
              <a:defRPr/>
            </a:pPr>
            <a:r>
              <a:rPr lang="en-CA" sz="1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= 2676</a:t>
            </a:r>
            <a:endParaRPr lang="en-CA" sz="1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"/>
          <p:cNvSpPr txBox="1"/>
          <p:nvPr/>
        </p:nvSpPr>
        <p:spPr>
          <a:xfrm>
            <a:off x="322201" y="6173210"/>
            <a:ext cx="8233664" cy="3693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defTabSz="457200">
              <a:spcBef>
                <a:spcPts val="300"/>
              </a:spcBef>
            </a:pPr>
            <a:r>
              <a:rPr lang="en-CA" sz="900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Notes: </a:t>
            </a:r>
            <a:br>
              <a:rPr lang="en-CA" sz="900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US" sz="900" i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Percentages </a:t>
            </a:r>
            <a:r>
              <a:rPr lang="en-US" sz="900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are based on </a:t>
            </a:r>
            <a:r>
              <a:rPr lang="en-US" sz="900" i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stated importance of each service attribute. </a:t>
            </a:r>
            <a:r>
              <a:rPr lang="en-CA" sz="900" i="1" dirty="0">
                <a:latin typeface="Arial" panose="020B0604020202020204" pitchFamily="34" charset="0"/>
                <a:cs typeface="Arial" panose="020B0604020202020204" pitchFamily="34" charset="0"/>
              </a:rPr>
              <a:t>Base is </a:t>
            </a:r>
            <a:r>
              <a:rPr lang="en-US" sz="900" i="1" dirty="0" smtClean="0">
                <a:latin typeface="Arial" panose="020B0604020202020204" pitchFamily="34" charset="0"/>
                <a:cs typeface="Arial" panose="020B0604020202020204" pitchFamily="34" charset="0"/>
              </a:rPr>
              <a:t>respondents 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providing a valid response</a:t>
            </a:r>
            <a:r>
              <a:rPr lang="en-US" sz="9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CA" sz="900" i="1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2" name="Title 5"/>
          <p:cNvSpPr>
            <a:spLocks noGrp="1"/>
          </p:cNvSpPr>
          <p:nvPr>
            <p:ph type="title"/>
          </p:nvPr>
        </p:nvSpPr>
        <p:spPr>
          <a:xfrm>
            <a:off x="457200" y="241068"/>
            <a:ext cx="6293381" cy="640451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ATL – Stated Importance - Traffic</a:t>
            </a:r>
            <a:r>
              <a:rPr lang="en-US" altLang="en-US" dirty="0">
                <a:solidFill>
                  <a:srgbClr val="1F497D">
                    <a:lumMod val="60000"/>
                    <a:lumOff val="4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en-US" dirty="0">
                <a:solidFill>
                  <a:srgbClr val="1F497D">
                    <a:lumMod val="60000"/>
                    <a:lumOff val="4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900" dirty="0" smtClean="0">
                <a:solidFill>
                  <a:srgbClr val="1F497D">
                    <a:lumMod val="60000"/>
                    <a:lumOff val="40000"/>
                  </a:srgbClr>
                </a:solidFill>
              </a:rPr>
              <a:t>Top 10 </a:t>
            </a:r>
            <a:r>
              <a:rPr lang="en-US" sz="1900" dirty="0">
                <a:solidFill>
                  <a:srgbClr val="1F497D">
                    <a:lumMod val="60000"/>
                    <a:lumOff val="40000"/>
                  </a:srgbClr>
                </a:solidFill>
              </a:rPr>
              <a:t>m</a:t>
            </a:r>
            <a:r>
              <a:rPr lang="en-US" sz="1900" dirty="0" smtClean="0">
                <a:solidFill>
                  <a:srgbClr val="1F497D">
                    <a:lumMod val="60000"/>
                    <a:lumOff val="40000"/>
                  </a:srgbClr>
                </a:solidFill>
              </a:rPr>
              <a:t>ost relevant items, based on Stated Importance</a:t>
            </a:r>
            <a:endParaRPr lang="en-US" altLang="en-US" sz="1900" dirty="0" smtClean="0"/>
          </a:p>
        </p:txBody>
      </p:sp>
      <p:grpSp>
        <p:nvGrpSpPr>
          <p:cNvPr id="23" name="Group 22"/>
          <p:cNvGrpSpPr/>
          <p:nvPr/>
        </p:nvGrpSpPr>
        <p:grpSpPr>
          <a:xfrm>
            <a:off x="6235943" y="153962"/>
            <a:ext cx="825563" cy="688256"/>
            <a:chOff x="6166885" y="5743877"/>
            <a:chExt cx="825563" cy="688256"/>
          </a:xfrm>
        </p:grpSpPr>
        <p:sp>
          <p:nvSpPr>
            <p:cNvPr id="26" name="Rounded Rectangle 25"/>
            <p:cNvSpPr>
              <a:spLocks noChangeAspect="1"/>
            </p:cNvSpPr>
            <p:nvPr/>
          </p:nvSpPr>
          <p:spPr>
            <a:xfrm>
              <a:off x="6166885" y="5806377"/>
              <a:ext cx="820800" cy="620993"/>
            </a:xfrm>
            <a:prstGeom prst="roundRect">
              <a:avLst>
                <a:gd name="adj" fmla="val 9542"/>
              </a:avLst>
            </a:prstGeom>
            <a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CA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173196" y="5743877"/>
              <a:ext cx="819252" cy="688256"/>
            </a:xfrm>
            <a:prstGeom prst="rect">
              <a:avLst/>
            </a:prstGeom>
            <a:noFill/>
          </p:spPr>
          <p:txBody>
            <a:bodyPr wrap="square" lIns="36000" tIns="72000" rIns="36000" bIns="0" rtlCol="0">
              <a:spAutoFit/>
            </a:bodyPr>
            <a:lstStyle/>
            <a:p>
              <a:pPr algn="ctr"/>
              <a:r>
                <a:rPr lang="en-CA" sz="11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Stated</a:t>
              </a:r>
              <a:endParaRPr lang="en-CA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CA" sz="900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CA" sz="9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CA" sz="10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Importance</a:t>
              </a:r>
              <a:endParaRPr lang="en-CA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1448427" y="1473087"/>
            <a:ext cx="16031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International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772792" y="1473086"/>
            <a:ext cx="16031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Domestic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5277" y="1154202"/>
            <a:ext cx="696965" cy="69696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2945" y="1190460"/>
            <a:ext cx="792000" cy="7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66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1. ATL – 2016 </a:t>
            </a:r>
            <a:r>
              <a:rPr lang="en-US" dirty="0"/>
              <a:t>at a Glance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3DAD56E-802A-2646-A8DB-6610A51D0FC3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869670" y="6546961"/>
            <a:ext cx="2895600" cy="324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prstClr val="white"/>
                </a:solidFill>
              </a:rPr>
              <a:t>ATL </a:t>
            </a:r>
            <a:r>
              <a:rPr lang="en-US" dirty="0">
                <a:solidFill>
                  <a:prstClr val="white"/>
                </a:solidFill>
              </a:rPr>
              <a:t>– </a:t>
            </a:r>
            <a:r>
              <a:rPr lang="en-US" dirty="0" smtClean="0">
                <a:solidFill>
                  <a:prstClr val="white"/>
                </a:solidFill>
              </a:rPr>
              <a:t>Annual Satisfaction Assessment </a:t>
            </a:r>
            <a:r>
              <a:rPr lang="en-US" dirty="0">
                <a:solidFill>
                  <a:prstClr val="white"/>
                </a:solidFill>
              </a:rPr>
              <a:t>– </a:t>
            </a:r>
            <a:r>
              <a:rPr lang="en-US" dirty="0" smtClean="0">
                <a:solidFill>
                  <a:prstClr val="white"/>
                </a:solidFill>
              </a:rPr>
              <a:t>2016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defTabSz="457200"/>
            <a:r>
              <a:rPr lang="en-US" dirty="0" smtClean="0">
                <a:solidFill>
                  <a:prstClr val="white"/>
                </a:solidFill>
              </a:rPr>
              <a:t>© 2017 ACI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283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ATL – Stated Importance - Traffic</a:t>
            </a:r>
            <a:r>
              <a:rPr lang="en-US" altLang="en-US" dirty="0">
                <a:solidFill>
                  <a:srgbClr val="1F497D">
                    <a:lumMod val="60000"/>
                    <a:lumOff val="4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en-US" dirty="0">
                <a:solidFill>
                  <a:srgbClr val="1F497D">
                    <a:lumMod val="60000"/>
                    <a:lumOff val="4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900" dirty="0">
                <a:solidFill>
                  <a:srgbClr val="1F497D">
                    <a:lumMod val="60000"/>
                    <a:lumOff val="40000"/>
                  </a:srgbClr>
                </a:solidFill>
              </a:rPr>
              <a:t>All Attributes, ranked by Stated Importance</a:t>
            </a:r>
            <a:endParaRPr lang="en-US" altLang="en-US" sz="19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622225" y="6537534"/>
            <a:ext cx="2255768" cy="324000"/>
          </a:xfrm>
        </p:spPr>
        <p:txBody>
          <a:bodyPr/>
          <a:lstStyle/>
          <a:p>
            <a:fld id="{F76265A1-0085-4172-B257-78E89B106F77}" type="slidenum">
              <a:rPr lang="en-AU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50</a:t>
            </a:fld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© 2017 ACI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3869670" y="6546961"/>
            <a:ext cx="2895600" cy="324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prstClr val="white"/>
                </a:solidFill>
              </a:rPr>
              <a:t>ATL </a:t>
            </a:r>
            <a:r>
              <a:rPr lang="en-US" dirty="0">
                <a:solidFill>
                  <a:prstClr val="white"/>
                </a:solidFill>
              </a:rPr>
              <a:t>– </a:t>
            </a:r>
            <a:r>
              <a:rPr lang="en-US" dirty="0" smtClean="0">
                <a:solidFill>
                  <a:prstClr val="white"/>
                </a:solidFill>
              </a:rPr>
              <a:t>Annual Satisfaction Assessment </a:t>
            </a:r>
            <a:r>
              <a:rPr lang="en-US" dirty="0">
                <a:solidFill>
                  <a:prstClr val="white"/>
                </a:solidFill>
              </a:rPr>
              <a:t>– </a:t>
            </a:r>
            <a:r>
              <a:rPr lang="en-US" dirty="0" smtClean="0">
                <a:solidFill>
                  <a:prstClr val="white"/>
                </a:solidFill>
              </a:rPr>
              <a:t>2016</a:t>
            </a:r>
            <a:endParaRPr lang="en-US" dirty="0">
              <a:solidFill>
                <a:prstClr val="white"/>
              </a:solidFill>
            </a:endParaRPr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5852686"/>
              </p:ext>
            </p:extLst>
          </p:nvPr>
        </p:nvGraphicFramePr>
        <p:xfrm>
          <a:off x="347876" y="1157701"/>
          <a:ext cx="4132923" cy="50375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29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111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88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2681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en-US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Base</a:t>
                      </a:r>
                      <a:r>
                        <a:rPr lang="en-US" sz="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= 358</a:t>
                      </a:r>
                      <a:endParaRPr lang="en-US" sz="8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Stated</a:t>
                      </a:r>
                      <a:r>
                        <a:rPr lang="en-US" sz="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importance (%)</a:t>
                      </a:r>
                    </a:p>
                  </a:txBody>
                  <a:tcPr marL="18288" marR="18288" marT="18288" marB="18288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2899"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</a:t>
                      </a: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Ease of finding your way through airport</a:t>
                      </a:r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32.4</a:t>
                      </a:r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288" marB="1828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2899"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</a:t>
                      </a:r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Cleanliness of washrooms/toilets</a:t>
                      </a:r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25.5</a:t>
                      </a:r>
                    </a:p>
                  </a:txBody>
                  <a:tcPr marL="45720" marR="45720" marT="18288" marB="1828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2899"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</a:t>
                      </a:r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Internet access/Wi-Fi</a:t>
                      </a:r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21.8</a:t>
                      </a:r>
                    </a:p>
                  </a:txBody>
                  <a:tcPr marL="45720" marR="45720" marT="18288" marB="18288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2899"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</a:t>
                      </a:r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Availability of washrooms/toilets</a:t>
                      </a:r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17.7</a:t>
                      </a:r>
                    </a:p>
                  </a:txBody>
                  <a:tcPr marL="45720" marR="45720" marT="18288" marB="18288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2899"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</a:t>
                      </a:r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Waiting time in check-in queue/line</a:t>
                      </a:r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17.6</a:t>
                      </a:r>
                    </a:p>
                  </a:txBody>
                  <a:tcPr marL="45720" marR="45720" marT="18288" marB="18288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2899"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</a:t>
                      </a:r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Comfort of waiting/gate areas</a:t>
                      </a:r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16.5</a:t>
                      </a:r>
                    </a:p>
                  </a:txBody>
                  <a:tcPr marL="45720" marR="45720" marT="18288" marB="18288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2899"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</a:t>
                      </a:r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Courtesy and helpfulness of airport staff</a:t>
                      </a:r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14.7</a:t>
                      </a:r>
                    </a:p>
                  </a:txBody>
                  <a:tcPr marL="45720" marR="45720" marT="18288" marB="18288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52899"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</a:t>
                      </a:r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Ease of making connections with other flights</a:t>
                      </a:r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14.5</a:t>
                      </a:r>
                    </a:p>
                  </a:txBody>
                  <a:tcPr marL="45720" marR="45720" marT="18288" marB="18288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52899"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</a:t>
                      </a:r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Restaurant/Eating facilities</a:t>
                      </a:r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12.6</a:t>
                      </a:r>
                    </a:p>
                  </a:txBody>
                  <a:tcPr marL="45720" marR="45720" marT="18288" marB="18288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52899"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</a:t>
                      </a:r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Waiting time at passport/ID inspection</a:t>
                      </a:r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12.5</a:t>
                      </a:r>
                    </a:p>
                  </a:txBody>
                  <a:tcPr marL="45720" marR="45720" marT="18288" marB="18288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52899"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</a:t>
                      </a:r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Feeling of being safe and secure</a:t>
                      </a:r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11.0</a:t>
                      </a:r>
                    </a:p>
                  </a:txBody>
                  <a:tcPr marL="45720" marR="45720" marT="18288" marB="18288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52899"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</a:t>
                      </a:r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Waiting time at security inspection</a:t>
                      </a:r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10.7</a:t>
                      </a:r>
                    </a:p>
                  </a:txBody>
                  <a:tcPr marL="45720" marR="45720" marT="18288" marB="18288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52899"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</a:t>
                      </a:r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Courtesy and helpfulness of security staff</a:t>
                      </a:r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9.5</a:t>
                      </a:r>
                    </a:p>
                  </a:txBody>
                  <a:tcPr marL="45720" marR="45720" marT="18288" marB="18288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52899"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</a:t>
                      </a:r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Cleanliness of airport terminal</a:t>
                      </a:r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9.2</a:t>
                      </a:r>
                    </a:p>
                  </a:txBody>
                  <a:tcPr marL="45720" marR="45720" marT="18288" marB="18288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52899"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</a:t>
                      </a:r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Flight information screens</a:t>
                      </a:r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8.0</a:t>
                      </a:r>
                    </a:p>
                  </a:txBody>
                  <a:tcPr marL="45720" marR="45720" marT="18288" marB="18288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52899"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16.</a:t>
                      </a: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Efficiency of check-in staff</a:t>
                      </a:r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52899"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17.</a:t>
                      </a:r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Walking distance inside the terminal</a:t>
                      </a:r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52899"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18.</a:t>
                      </a:r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Thoroughness of security inspection</a:t>
                      </a:r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52899"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19.</a:t>
                      </a:r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Shopping facilities</a:t>
                      </a:r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52899"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20.</a:t>
                      </a:r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Courtesy and helpfulness of check-in staff</a:t>
                      </a:r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52899"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21.</a:t>
                      </a:r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Ground transportation to/from airport</a:t>
                      </a:r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52899"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22.</a:t>
                      </a:r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VfM of restaurant/eating facilities</a:t>
                      </a:r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52899"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23.</a:t>
                      </a:r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Courtesy and helpfulness of inspection staff</a:t>
                      </a:r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52899"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24.</a:t>
                      </a:r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Parking facilities</a:t>
                      </a:r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52899"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25.</a:t>
                      </a:r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VfM of shopping facilities</a:t>
                      </a:r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52899"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26.</a:t>
                      </a:r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Availability of bank/ATM</a:t>
                      </a:r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52899"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27.</a:t>
                      </a:r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Business/Executive lounges</a:t>
                      </a:r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52899"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28.</a:t>
                      </a:r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Availability of baggage carts/trolleys</a:t>
                      </a:r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52899"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29.</a:t>
                      </a:r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Ambience of the airport</a:t>
                      </a:r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152899"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30.</a:t>
                      </a:r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VfM of parking facilities</a:t>
                      </a:r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1116750"/>
              </p:ext>
            </p:extLst>
          </p:nvPr>
        </p:nvGraphicFramePr>
        <p:xfrm>
          <a:off x="4697713" y="1157701"/>
          <a:ext cx="4132923" cy="50375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29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111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88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2681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en-US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Base</a:t>
                      </a:r>
                      <a:r>
                        <a:rPr lang="en-US" sz="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= 2676</a:t>
                      </a:r>
                      <a:endParaRPr lang="en-US" sz="8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Stated</a:t>
                      </a:r>
                      <a:r>
                        <a:rPr lang="en-US" sz="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importance (%)</a:t>
                      </a:r>
                    </a:p>
                  </a:txBody>
                  <a:tcPr marL="18288" marR="18288" marT="18288" marB="18288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2899"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</a:t>
                      </a: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Ease of finding your way through airport</a:t>
                      </a:r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30.2</a:t>
                      </a:r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288" marB="1828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2899"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</a:t>
                      </a:r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Cleanliness of washrooms/toilets</a:t>
                      </a:r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25.7</a:t>
                      </a:r>
                    </a:p>
                  </a:txBody>
                  <a:tcPr marL="45720" marR="45720" marT="18288" marB="1828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2899"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</a:t>
                      </a:r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Waiting time at security inspection</a:t>
                      </a:r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20.1</a:t>
                      </a:r>
                    </a:p>
                  </a:txBody>
                  <a:tcPr marL="45720" marR="45720" marT="18288" marB="18288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2899"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</a:t>
                      </a:r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Comfort of waiting/gate areas</a:t>
                      </a:r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19.3</a:t>
                      </a:r>
                    </a:p>
                  </a:txBody>
                  <a:tcPr marL="45720" marR="45720" marT="18288" marB="18288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2899"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</a:t>
                      </a:r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Availability of washrooms/toilets</a:t>
                      </a:r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16.6</a:t>
                      </a:r>
                    </a:p>
                  </a:txBody>
                  <a:tcPr marL="45720" marR="45720" marT="18288" marB="18288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2899"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</a:t>
                      </a:r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Internet access/Wi-Fi</a:t>
                      </a:r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15.7</a:t>
                      </a:r>
                    </a:p>
                  </a:txBody>
                  <a:tcPr marL="45720" marR="45720" marT="18288" marB="18288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2899"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</a:t>
                      </a:r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Restaurant/Eating facilities</a:t>
                      </a:r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15.5</a:t>
                      </a:r>
                    </a:p>
                  </a:txBody>
                  <a:tcPr marL="45720" marR="45720" marT="18288" marB="18288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52899"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</a:t>
                      </a:r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Ease of making connections with other flights</a:t>
                      </a:r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15.4</a:t>
                      </a:r>
                    </a:p>
                  </a:txBody>
                  <a:tcPr marL="45720" marR="45720" marT="18288" marB="18288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52899"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</a:t>
                      </a:r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Waiting time in check-in queue/line</a:t>
                      </a:r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14.0</a:t>
                      </a:r>
                    </a:p>
                  </a:txBody>
                  <a:tcPr marL="45720" marR="45720" marT="18288" marB="18288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52899"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</a:t>
                      </a:r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Feeling of being safe and secure</a:t>
                      </a:r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12.5</a:t>
                      </a:r>
                    </a:p>
                  </a:txBody>
                  <a:tcPr marL="45720" marR="45720" marT="18288" marB="18288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52899"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</a:t>
                      </a:r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Walking distance inside the terminal</a:t>
                      </a:r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11.7</a:t>
                      </a:r>
                    </a:p>
                  </a:txBody>
                  <a:tcPr marL="45720" marR="45720" marT="18288" marB="18288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52899"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</a:t>
                      </a:r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Flight information screens</a:t>
                      </a:r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11.0</a:t>
                      </a:r>
                    </a:p>
                  </a:txBody>
                  <a:tcPr marL="45720" marR="45720" marT="18288" marB="18288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52899"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</a:t>
                      </a:r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Courtesy and helpfulness of airport staff</a:t>
                      </a:r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10.8</a:t>
                      </a:r>
                    </a:p>
                  </a:txBody>
                  <a:tcPr marL="45720" marR="45720" marT="18288" marB="18288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52899"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</a:t>
                      </a:r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Cleanliness of airport terminal</a:t>
                      </a:r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10.2</a:t>
                      </a:r>
                    </a:p>
                  </a:txBody>
                  <a:tcPr marL="45720" marR="45720" marT="18288" marB="18288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52899"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</a:t>
                      </a:r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Courtesy and helpfulness of security staff</a:t>
                      </a:r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7.6</a:t>
                      </a:r>
                    </a:p>
                  </a:txBody>
                  <a:tcPr marL="45720" marR="45720" marT="18288" marB="18288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52899"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16.</a:t>
                      </a: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VfM of restaurant/eating facilities</a:t>
                      </a:r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52899"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17.</a:t>
                      </a:r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Thoroughness of security inspection</a:t>
                      </a:r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52899"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18.</a:t>
                      </a:r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Efficiency of check-in staff</a:t>
                      </a:r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52899"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19.</a:t>
                      </a:r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Ground transportation to/from airport</a:t>
                      </a:r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52899"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20.</a:t>
                      </a:r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Courtesy and helpfulness of check-in staff</a:t>
                      </a:r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52899"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21.</a:t>
                      </a:r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Ambience of the airport</a:t>
                      </a:r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52899"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22.</a:t>
                      </a:r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Parking facilities</a:t>
                      </a:r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52899"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23.</a:t>
                      </a:r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VfM of shopping facilities</a:t>
                      </a:r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52899"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24.</a:t>
                      </a:r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Shopping facilities</a:t>
                      </a:r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52899"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25.</a:t>
                      </a:r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VfM of parking facilities</a:t>
                      </a:r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52899"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26.</a:t>
                      </a:r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Business/Executive lounges</a:t>
                      </a:r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52899"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27.</a:t>
                      </a:r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Availability of baggage carts/trolleys</a:t>
                      </a:r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52899"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28.</a:t>
                      </a:r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Availability of bank/ATM</a:t>
                      </a:r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52899"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29.</a:t>
                      </a:r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Courtesy and helpfulness of inspection staff</a:t>
                      </a:r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152899"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30.</a:t>
                      </a:r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Waiting time at passport/ID inspection</a:t>
                      </a:r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</a:tbl>
          </a:graphicData>
        </a:graphic>
      </p:graphicFrame>
      <p:grpSp>
        <p:nvGrpSpPr>
          <p:cNvPr id="15" name="Group 14"/>
          <p:cNvGrpSpPr/>
          <p:nvPr/>
        </p:nvGrpSpPr>
        <p:grpSpPr>
          <a:xfrm>
            <a:off x="6235943" y="153962"/>
            <a:ext cx="825563" cy="688256"/>
            <a:chOff x="6166885" y="5743877"/>
            <a:chExt cx="825563" cy="688256"/>
          </a:xfrm>
        </p:grpSpPr>
        <p:sp>
          <p:nvSpPr>
            <p:cNvPr id="20" name="Rounded Rectangle 19"/>
            <p:cNvSpPr>
              <a:spLocks noChangeAspect="1"/>
            </p:cNvSpPr>
            <p:nvPr/>
          </p:nvSpPr>
          <p:spPr>
            <a:xfrm>
              <a:off x="6166885" y="5806377"/>
              <a:ext cx="820800" cy="620993"/>
            </a:xfrm>
            <a:prstGeom prst="roundRect">
              <a:avLst>
                <a:gd name="adj" fmla="val 9542"/>
              </a:avLst>
            </a:prstGeom>
            <a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CA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173196" y="5743877"/>
              <a:ext cx="819252" cy="688256"/>
            </a:xfrm>
            <a:prstGeom prst="rect">
              <a:avLst/>
            </a:prstGeom>
            <a:noFill/>
          </p:spPr>
          <p:txBody>
            <a:bodyPr wrap="square" lIns="36000" tIns="72000" rIns="36000" bIns="0" rtlCol="0">
              <a:spAutoFit/>
            </a:bodyPr>
            <a:lstStyle/>
            <a:p>
              <a:pPr algn="ctr"/>
              <a:r>
                <a:rPr lang="en-CA" sz="11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Stated</a:t>
              </a:r>
              <a:endParaRPr lang="en-CA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CA" sz="900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CA" sz="9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CA" sz="10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Importance</a:t>
              </a:r>
              <a:endParaRPr lang="en-CA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576390" y="894121"/>
            <a:ext cx="16031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International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858226" y="894121"/>
            <a:ext cx="16031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Domestic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"/>
          <p:cNvSpPr txBox="1"/>
          <p:nvPr/>
        </p:nvSpPr>
        <p:spPr>
          <a:xfrm>
            <a:off x="322201" y="6183370"/>
            <a:ext cx="8233664" cy="3693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defTabSz="457200">
              <a:spcBef>
                <a:spcPts val="300"/>
              </a:spcBef>
            </a:pPr>
            <a:r>
              <a:rPr lang="en-CA" sz="900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Notes: </a:t>
            </a:r>
            <a:br>
              <a:rPr lang="en-CA" sz="900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US" sz="900" i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Percentages </a:t>
            </a:r>
            <a:r>
              <a:rPr lang="en-US" sz="900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are based on </a:t>
            </a:r>
            <a:r>
              <a:rPr lang="en-US" sz="900" i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stated importance of each service attribute. </a:t>
            </a:r>
            <a:r>
              <a:rPr lang="en-CA" sz="900" i="1" dirty="0">
                <a:latin typeface="Arial" panose="020B0604020202020204" pitchFamily="34" charset="0"/>
                <a:cs typeface="Arial" panose="020B0604020202020204" pitchFamily="34" charset="0"/>
              </a:rPr>
              <a:t>Base is </a:t>
            </a:r>
            <a:r>
              <a:rPr lang="en-US" sz="900" i="1" dirty="0" smtClean="0">
                <a:latin typeface="Arial" panose="020B0604020202020204" pitchFamily="34" charset="0"/>
                <a:cs typeface="Arial" panose="020B0604020202020204" pitchFamily="34" charset="0"/>
              </a:rPr>
              <a:t>respondents 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providing a valid response</a:t>
            </a:r>
            <a:r>
              <a:rPr lang="en-US" sz="9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CA" sz="900" i="1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7781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0282903"/>
              </p:ext>
            </p:extLst>
          </p:nvPr>
        </p:nvGraphicFramePr>
        <p:xfrm>
          <a:off x="4230479" y="1152144"/>
          <a:ext cx="4946178" cy="51150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6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7023184"/>
              </p:ext>
            </p:extLst>
          </p:nvPr>
        </p:nvGraphicFramePr>
        <p:xfrm>
          <a:off x="137103" y="1152144"/>
          <a:ext cx="4818617" cy="51150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622225" y="6537534"/>
            <a:ext cx="2255768" cy="324000"/>
          </a:xfrm>
        </p:spPr>
        <p:txBody>
          <a:bodyPr/>
          <a:lstStyle/>
          <a:p>
            <a:fld id="{F76265A1-0085-4172-B257-78E89B106F77}" type="slidenum">
              <a:rPr lang="en-AU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51</a:t>
            </a:fld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© 2017 ACI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34440" y="5749266"/>
            <a:ext cx="1664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defRPr/>
            </a:pPr>
            <a:r>
              <a:rPr lang="en-CA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Base</a:t>
            </a:r>
            <a:endParaRPr lang="en-CA" sz="1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457200">
              <a:defRPr/>
            </a:pPr>
            <a:r>
              <a:rPr lang="en-CA" sz="1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= 1162</a:t>
            </a:r>
            <a:endParaRPr lang="en-CA" sz="1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3869670" y="6546961"/>
            <a:ext cx="2895600" cy="324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prstClr val="white"/>
                </a:solidFill>
              </a:rPr>
              <a:t>ATL </a:t>
            </a:r>
            <a:r>
              <a:rPr lang="en-US" dirty="0">
                <a:solidFill>
                  <a:prstClr val="white"/>
                </a:solidFill>
              </a:rPr>
              <a:t>– </a:t>
            </a:r>
            <a:r>
              <a:rPr lang="en-US" dirty="0" smtClean="0">
                <a:solidFill>
                  <a:prstClr val="white"/>
                </a:solidFill>
              </a:rPr>
              <a:t>Annual Satisfaction Assessment </a:t>
            </a:r>
            <a:r>
              <a:rPr lang="en-US" dirty="0">
                <a:solidFill>
                  <a:prstClr val="white"/>
                </a:solidFill>
              </a:rPr>
              <a:t>– </a:t>
            </a:r>
            <a:r>
              <a:rPr lang="en-US" dirty="0" smtClean="0">
                <a:solidFill>
                  <a:prstClr val="white"/>
                </a:solidFill>
              </a:rPr>
              <a:t>2016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05856" y="5749266"/>
            <a:ext cx="1664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defRPr/>
            </a:pPr>
            <a:r>
              <a:rPr lang="en-CA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Base</a:t>
            </a:r>
            <a:endParaRPr lang="en-CA" sz="1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457200">
              <a:defRPr/>
            </a:pPr>
            <a:r>
              <a:rPr lang="en-CA" sz="1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= 1532</a:t>
            </a:r>
            <a:endParaRPr lang="en-CA" sz="1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"/>
          <p:cNvSpPr txBox="1"/>
          <p:nvPr/>
        </p:nvSpPr>
        <p:spPr>
          <a:xfrm>
            <a:off x="322201" y="6173210"/>
            <a:ext cx="8233664" cy="3693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defTabSz="457200">
              <a:spcBef>
                <a:spcPts val="300"/>
              </a:spcBef>
            </a:pPr>
            <a:r>
              <a:rPr lang="en-CA" sz="900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Notes: </a:t>
            </a:r>
            <a:br>
              <a:rPr lang="en-CA" sz="900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US" sz="900" i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Percentages </a:t>
            </a:r>
            <a:r>
              <a:rPr lang="en-US" sz="900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are based on </a:t>
            </a:r>
            <a:r>
              <a:rPr lang="en-US" sz="900" i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stated importance of each service attribute. </a:t>
            </a:r>
            <a:r>
              <a:rPr lang="en-CA" sz="900" i="1" dirty="0">
                <a:latin typeface="Arial" panose="020B0604020202020204" pitchFamily="34" charset="0"/>
                <a:cs typeface="Arial" panose="020B0604020202020204" pitchFamily="34" charset="0"/>
              </a:rPr>
              <a:t>Base is </a:t>
            </a:r>
            <a:r>
              <a:rPr lang="en-US" sz="900" i="1" dirty="0" smtClean="0">
                <a:latin typeface="Arial" panose="020B0604020202020204" pitchFamily="34" charset="0"/>
                <a:cs typeface="Arial" panose="020B0604020202020204" pitchFamily="34" charset="0"/>
              </a:rPr>
              <a:t>respondents 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providing a valid response</a:t>
            </a:r>
            <a:r>
              <a:rPr lang="en-US" sz="9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CA" sz="900" i="1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2" name="Title 5"/>
          <p:cNvSpPr>
            <a:spLocks noGrp="1"/>
          </p:cNvSpPr>
          <p:nvPr>
            <p:ph type="title"/>
          </p:nvPr>
        </p:nvSpPr>
        <p:spPr>
          <a:xfrm>
            <a:off x="457200" y="241068"/>
            <a:ext cx="6293381" cy="640451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ATL – Stated Importance – Trip Reason</a:t>
            </a:r>
            <a:r>
              <a:rPr lang="en-US" altLang="en-US" dirty="0">
                <a:solidFill>
                  <a:srgbClr val="1F497D">
                    <a:lumMod val="60000"/>
                    <a:lumOff val="4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en-US" dirty="0">
                <a:solidFill>
                  <a:srgbClr val="1F497D">
                    <a:lumMod val="60000"/>
                    <a:lumOff val="4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900" dirty="0" smtClean="0">
                <a:solidFill>
                  <a:srgbClr val="1F497D">
                    <a:lumMod val="60000"/>
                    <a:lumOff val="40000"/>
                  </a:srgbClr>
                </a:solidFill>
              </a:rPr>
              <a:t>Top 10 </a:t>
            </a:r>
            <a:r>
              <a:rPr lang="en-US" sz="1900" dirty="0">
                <a:solidFill>
                  <a:srgbClr val="1F497D">
                    <a:lumMod val="60000"/>
                    <a:lumOff val="40000"/>
                  </a:srgbClr>
                </a:solidFill>
              </a:rPr>
              <a:t>m</a:t>
            </a:r>
            <a:r>
              <a:rPr lang="en-US" sz="1900" dirty="0" smtClean="0">
                <a:solidFill>
                  <a:srgbClr val="1F497D">
                    <a:lumMod val="60000"/>
                    <a:lumOff val="40000"/>
                  </a:srgbClr>
                </a:solidFill>
              </a:rPr>
              <a:t>ost relevant items, based on Stated Importance</a:t>
            </a:r>
            <a:endParaRPr lang="en-US" altLang="en-US" sz="1900" dirty="0" smtClean="0"/>
          </a:p>
        </p:txBody>
      </p:sp>
      <p:grpSp>
        <p:nvGrpSpPr>
          <p:cNvPr id="24" name="Group 23"/>
          <p:cNvGrpSpPr/>
          <p:nvPr/>
        </p:nvGrpSpPr>
        <p:grpSpPr>
          <a:xfrm>
            <a:off x="6235943" y="153962"/>
            <a:ext cx="825563" cy="688256"/>
            <a:chOff x="6166885" y="5743877"/>
            <a:chExt cx="825563" cy="688256"/>
          </a:xfrm>
        </p:grpSpPr>
        <p:sp>
          <p:nvSpPr>
            <p:cNvPr id="25" name="Rounded Rectangle 24"/>
            <p:cNvSpPr>
              <a:spLocks noChangeAspect="1"/>
            </p:cNvSpPr>
            <p:nvPr/>
          </p:nvSpPr>
          <p:spPr>
            <a:xfrm>
              <a:off x="6166885" y="5806377"/>
              <a:ext cx="820800" cy="620993"/>
            </a:xfrm>
            <a:prstGeom prst="roundRect">
              <a:avLst>
                <a:gd name="adj" fmla="val 9542"/>
              </a:avLst>
            </a:prstGeom>
            <a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CA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173196" y="5743877"/>
              <a:ext cx="819252" cy="688256"/>
            </a:xfrm>
            <a:prstGeom prst="rect">
              <a:avLst/>
            </a:prstGeom>
            <a:noFill/>
          </p:spPr>
          <p:txBody>
            <a:bodyPr wrap="square" lIns="36000" tIns="72000" rIns="36000" bIns="0" rtlCol="0">
              <a:spAutoFit/>
            </a:bodyPr>
            <a:lstStyle/>
            <a:p>
              <a:pPr algn="ctr"/>
              <a:r>
                <a:rPr lang="en-CA" sz="11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Stated</a:t>
              </a:r>
              <a:endParaRPr lang="en-CA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CA" sz="900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CA" sz="9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CA" sz="10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Importance</a:t>
              </a:r>
              <a:endParaRPr lang="en-CA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1384631" y="1473087"/>
            <a:ext cx="16031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Business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762159" y="1473086"/>
            <a:ext cx="16031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Leisure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689" y="1204136"/>
            <a:ext cx="576000" cy="5760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2825" y="1186991"/>
            <a:ext cx="619256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90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ATL – Stated Importance – Trip Reason</a:t>
            </a:r>
            <a:r>
              <a:rPr lang="en-US" altLang="en-US" dirty="0">
                <a:solidFill>
                  <a:srgbClr val="1F497D">
                    <a:lumMod val="60000"/>
                    <a:lumOff val="4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en-US" dirty="0">
                <a:solidFill>
                  <a:srgbClr val="1F497D">
                    <a:lumMod val="60000"/>
                    <a:lumOff val="4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900" dirty="0">
                <a:solidFill>
                  <a:srgbClr val="1F497D">
                    <a:lumMod val="60000"/>
                    <a:lumOff val="40000"/>
                  </a:srgbClr>
                </a:solidFill>
              </a:rPr>
              <a:t>All Attributes, ranked by Stated Importance</a:t>
            </a:r>
            <a:endParaRPr lang="en-US" altLang="en-US" sz="1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622225" y="6537534"/>
            <a:ext cx="2255768" cy="324000"/>
          </a:xfrm>
        </p:spPr>
        <p:txBody>
          <a:bodyPr/>
          <a:lstStyle/>
          <a:p>
            <a:fld id="{F76265A1-0085-4172-B257-78E89B106F77}" type="slidenum">
              <a:rPr lang="en-AU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52</a:t>
            </a:fld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© 2017 ACI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3869670" y="6546961"/>
            <a:ext cx="2895600" cy="324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prstClr val="white"/>
                </a:solidFill>
              </a:rPr>
              <a:t>ATL </a:t>
            </a:r>
            <a:r>
              <a:rPr lang="en-US" dirty="0">
                <a:solidFill>
                  <a:prstClr val="white"/>
                </a:solidFill>
              </a:rPr>
              <a:t>– </a:t>
            </a:r>
            <a:r>
              <a:rPr lang="en-US" dirty="0" smtClean="0">
                <a:solidFill>
                  <a:prstClr val="white"/>
                </a:solidFill>
              </a:rPr>
              <a:t>Annual Satisfaction Assessment </a:t>
            </a:r>
            <a:r>
              <a:rPr lang="en-US" dirty="0">
                <a:solidFill>
                  <a:prstClr val="white"/>
                </a:solidFill>
              </a:rPr>
              <a:t>– </a:t>
            </a:r>
            <a:r>
              <a:rPr lang="en-US" dirty="0" smtClean="0">
                <a:solidFill>
                  <a:prstClr val="white"/>
                </a:solidFill>
              </a:rPr>
              <a:t>2016</a:t>
            </a:r>
            <a:endParaRPr lang="en-US" dirty="0">
              <a:solidFill>
                <a:prstClr val="white"/>
              </a:solidFill>
            </a:endParaRPr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5288761"/>
              </p:ext>
            </p:extLst>
          </p:nvPr>
        </p:nvGraphicFramePr>
        <p:xfrm>
          <a:off x="347876" y="1157701"/>
          <a:ext cx="4132923" cy="50375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29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111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88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2681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en-US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Base</a:t>
                      </a:r>
                      <a:r>
                        <a:rPr lang="en-US" sz="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= 1162</a:t>
                      </a:r>
                      <a:endParaRPr lang="en-US" sz="8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Stated</a:t>
                      </a:r>
                      <a:r>
                        <a:rPr lang="en-US" sz="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importance (%)</a:t>
                      </a:r>
                    </a:p>
                  </a:txBody>
                  <a:tcPr marL="18288" marR="18288" marT="18288" marB="18288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2899"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</a:t>
                      </a: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Ease of finding your way through airport</a:t>
                      </a:r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28.2</a:t>
                      </a:r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288" marB="1828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2899"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</a:t>
                      </a:r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Cleanliness of washrooms/toilets</a:t>
                      </a:r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26.4</a:t>
                      </a:r>
                    </a:p>
                  </a:txBody>
                  <a:tcPr marL="45720" marR="45720" marT="18288" marB="1828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2899"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</a:t>
                      </a:r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Waiting time at security inspection</a:t>
                      </a:r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21.5</a:t>
                      </a:r>
                    </a:p>
                  </a:txBody>
                  <a:tcPr marL="45720" marR="45720" marT="18288" marB="18288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2899"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</a:t>
                      </a:r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Comfort of waiting/gate areas</a:t>
                      </a:r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19.4</a:t>
                      </a:r>
                    </a:p>
                  </a:txBody>
                  <a:tcPr marL="45720" marR="45720" marT="18288" marB="18288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2899"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</a:t>
                      </a:r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Restaurant/Eating facilities</a:t>
                      </a:r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18.4</a:t>
                      </a:r>
                    </a:p>
                  </a:txBody>
                  <a:tcPr marL="45720" marR="45720" marT="18288" marB="18288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2899"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</a:t>
                      </a:r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Internet access/Wi-Fi</a:t>
                      </a:r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17.1</a:t>
                      </a:r>
                    </a:p>
                  </a:txBody>
                  <a:tcPr marL="45720" marR="45720" marT="18288" marB="18288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2899"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</a:t>
                      </a:r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Ease of making connections with other flights</a:t>
                      </a:r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17.1</a:t>
                      </a:r>
                    </a:p>
                  </a:txBody>
                  <a:tcPr marL="45720" marR="45720" marT="18288" marB="18288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52899"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</a:t>
                      </a:r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Waiting time in check-in queue/line</a:t>
                      </a:r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15.0</a:t>
                      </a:r>
                    </a:p>
                  </a:txBody>
                  <a:tcPr marL="45720" marR="45720" marT="18288" marB="18288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52899"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</a:t>
                      </a:r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Availability of washrooms/toilets</a:t>
                      </a:r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15.0</a:t>
                      </a:r>
                    </a:p>
                  </a:txBody>
                  <a:tcPr marL="45720" marR="45720" marT="18288" marB="18288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52899"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</a:t>
                      </a:r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Walking distance inside the terminal</a:t>
                      </a:r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11.3</a:t>
                      </a:r>
                    </a:p>
                  </a:txBody>
                  <a:tcPr marL="45720" marR="45720" marT="18288" marB="18288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52899"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</a:t>
                      </a:r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Courtesy and helpfulness of airport staff</a:t>
                      </a:r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11.0</a:t>
                      </a:r>
                    </a:p>
                  </a:txBody>
                  <a:tcPr marL="45720" marR="45720" marT="18288" marB="18288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52899"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</a:t>
                      </a:r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Feeling of being safe and secure</a:t>
                      </a:r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10.9</a:t>
                      </a:r>
                    </a:p>
                  </a:txBody>
                  <a:tcPr marL="45720" marR="45720" marT="18288" marB="18288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52899"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</a:t>
                      </a:r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Flight information screens</a:t>
                      </a:r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10.3</a:t>
                      </a:r>
                    </a:p>
                  </a:txBody>
                  <a:tcPr marL="45720" marR="45720" marT="18288" marB="18288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52899"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</a:t>
                      </a:r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Cleanliness of airport terminal</a:t>
                      </a:r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10.0</a:t>
                      </a:r>
                    </a:p>
                  </a:txBody>
                  <a:tcPr marL="45720" marR="45720" marT="18288" marB="18288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52899"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</a:t>
                      </a:r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Courtesy and helpfulness of security staff</a:t>
                      </a:r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6.8</a:t>
                      </a:r>
                    </a:p>
                  </a:txBody>
                  <a:tcPr marL="45720" marR="45720" marT="18288" marB="18288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52899"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16.</a:t>
                      </a: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VfM of restaurant/eating facilities</a:t>
                      </a:r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52899"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17.</a:t>
                      </a:r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Thoroughness of security inspection</a:t>
                      </a:r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52899"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18.</a:t>
                      </a:r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Ground transportation to/from airport</a:t>
                      </a:r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52899"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19.</a:t>
                      </a:r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Efficiency of check-in staff</a:t>
                      </a:r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52899"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20.</a:t>
                      </a:r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Courtesy and helpfulness of check-in staff</a:t>
                      </a:r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52899"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21.</a:t>
                      </a:r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Ambience of the airport</a:t>
                      </a:r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52899"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22.</a:t>
                      </a:r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Business/Executive lounges</a:t>
                      </a:r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52899"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23.</a:t>
                      </a:r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Parking facilities</a:t>
                      </a:r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52899"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24.</a:t>
                      </a:r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VfM of shopping facilities</a:t>
                      </a:r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52899"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25.</a:t>
                      </a:r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VfM of parking facilities</a:t>
                      </a:r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52899"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26.</a:t>
                      </a:r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Shopping facilities</a:t>
                      </a:r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52899"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27.</a:t>
                      </a:r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Waiting time at passport/ID inspection</a:t>
                      </a:r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52899"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28.</a:t>
                      </a:r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Availability of bank/ATM</a:t>
                      </a:r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52899"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29.</a:t>
                      </a:r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Availability of baggage carts/trolleys</a:t>
                      </a:r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152899"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30.</a:t>
                      </a:r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Courtesy and helpfulness of inspection staff</a:t>
                      </a:r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7631936"/>
              </p:ext>
            </p:extLst>
          </p:nvPr>
        </p:nvGraphicFramePr>
        <p:xfrm>
          <a:off x="4697713" y="1157701"/>
          <a:ext cx="4132923" cy="50375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29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111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88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2681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en-US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Base</a:t>
                      </a:r>
                      <a:r>
                        <a:rPr lang="en-US" sz="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= 1532</a:t>
                      </a:r>
                      <a:endParaRPr lang="en-US" sz="8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Stated</a:t>
                      </a:r>
                      <a:r>
                        <a:rPr lang="en-US" sz="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importance (%)</a:t>
                      </a:r>
                    </a:p>
                  </a:txBody>
                  <a:tcPr marL="18288" marR="18288" marT="18288" marB="18288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2899"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</a:t>
                      </a: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Ease of finding your way through airport</a:t>
                      </a:r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32.3</a:t>
                      </a:r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288" marB="1828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2899"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</a:t>
                      </a:r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Cleanliness of washrooms/toilets</a:t>
                      </a:r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25.4</a:t>
                      </a:r>
                    </a:p>
                  </a:txBody>
                  <a:tcPr marL="45720" marR="45720" marT="18288" marB="1828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2899"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</a:t>
                      </a:r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Comfort of waiting/gate areas</a:t>
                      </a:r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19.5</a:t>
                      </a:r>
                    </a:p>
                  </a:txBody>
                  <a:tcPr marL="45720" marR="45720" marT="18288" marB="18288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2899"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</a:t>
                      </a:r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Availability of washrooms/toilets</a:t>
                      </a:r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18.5</a:t>
                      </a:r>
                    </a:p>
                  </a:txBody>
                  <a:tcPr marL="45720" marR="45720" marT="18288" marB="18288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2899"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</a:t>
                      </a:r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Waiting time at security inspection</a:t>
                      </a:r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17.6</a:t>
                      </a:r>
                    </a:p>
                  </a:txBody>
                  <a:tcPr marL="45720" marR="45720" marT="18288" marB="18288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2899"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</a:t>
                      </a:r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Internet access/Wi-Fi</a:t>
                      </a:r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15.9</a:t>
                      </a:r>
                    </a:p>
                  </a:txBody>
                  <a:tcPr marL="45720" marR="45720" marT="18288" marB="18288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2899"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</a:t>
                      </a:r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Ease of making connections with other flights</a:t>
                      </a:r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14.3</a:t>
                      </a:r>
                    </a:p>
                  </a:txBody>
                  <a:tcPr marL="45720" marR="45720" marT="18288" marB="18288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52899"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</a:t>
                      </a:r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Restaurant/Eating facilities</a:t>
                      </a:r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14.3</a:t>
                      </a:r>
                    </a:p>
                  </a:txBody>
                  <a:tcPr marL="45720" marR="45720" marT="18288" marB="18288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52899"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</a:t>
                      </a:r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Waiting time in check-in queue/line</a:t>
                      </a:r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14.2</a:t>
                      </a:r>
                    </a:p>
                  </a:txBody>
                  <a:tcPr marL="45720" marR="45720" marT="18288" marB="18288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52899"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</a:t>
                      </a:r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Feeling of being safe and secure</a:t>
                      </a:r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13.1</a:t>
                      </a:r>
                    </a:p>
                  </a:txBody>
                  <a:tcPr marL="45720" marR="45720" marT="18288" marB="18288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52899"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</a:t>
                      </a:r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Courtesy and helpfulness of airport staff</a:t>
                      </a:r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12.1</a:t>
                      </a:r>
                    </a:p>
                  </a:txBody>
                  <a:tcPr marL="45720" marR="45720" marT="18288" marB="18288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52899"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</a:t>
                      </a:r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Flight information screens</a:t>
                      </a:r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11.2</a:t>
                      </a:r>
                    </a:p>
                  </a:txBody>
                  <a:tcPr marL="45720" marR="45720" marT="18288" marB="18288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52899"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</a:t>
                      </a:r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Walking distance inside the terminal</a:t>
                      </a:r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10.9</a:t>
                      </a:r>
                    </a:p>
                  </a:txBody>
                  <a:tcPr marL="45720" marR="45720" marT="18288" marB="18288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52899"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</a:t>
                      </a:r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Cleanliness of airport terminal</a:t>
                      </a:r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10.2</a:t>
                      </a:r>
                    </a:p>
                  </a:txBody>
                  <a:tcPr marL="45720" marR="45720" marT="18288" marB="18288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52899"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</a:t>
                      </a:r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Courtesy and helpfulness of security staff</a:t>
                      </a:r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8.0</a:t>
                      </a:r>
                    </a:p>
                  </a:txBody>
                  <a:tcPr marL="45720" marR="45720" marT="18288" marB="18288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52899"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16.</a:t>
                      </a: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Thoroughness of security inspection</a:t>
                      </a:r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52899"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17.</a:t>
                      </a:r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VfM of restaurant/eating facilities</a:t>
                      </a:r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52899"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18.</a:t>
                      </a:r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Efficiency of check-in staff</a:t>
                      </a:r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52899"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19.</a:t>
                      </a:r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Ground transportation to/from airport</a:t>
                      </a:r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52899"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20.</a:t>
                      </a:r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Courtesy and helpfulness of check-in staff</a:t>
                      </a:r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52899"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21.</a:t>
                      </a:r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Shopping facilities</a:t>
                      </a:r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52899"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22.</a:t>
                      </a:r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Ambience of the airport</a:t>
                      </a:r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52899"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23.</a:t>
                      </a:r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Parking facilities</a:t>
                      </a:r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52899"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24.</a:t>
                      </a:r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VfM of parking facilities</a:t>
                      </a:r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52899"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25.</a:t>
                      </a:r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VfM of shopping facilities</a:t>
                      </a:r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52899"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26.</a:t>
                      </a:r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Waiting time at passport/ID inspection</a:t>
                      </a:r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52899"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27.</a:t>
                      </a:r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Availability of baggage carts/trolleys</a:t>
                      </a:r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52899"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28.</a:t>
                      </a:r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Availability of bank/ATM</a:t>
                      </a:r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52899"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29.</a:t>
                      </a:r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Business/Executive lounges</a:t>
                      </a:r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152899"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30.</a:t>
                      </a:r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Courtesy and helpfulness of inspection staff</a:t>
                      </a:r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</a:tbl>
          </a:graphicData>
        </a:graphic>
      </p:graphicFrame>
      <p:grpSp>
        <p:nvGrpSpPr>
          <p:cNvPr id="15" name="Group 14"/>
          <p:cNvGrpSpPr/>
          <p:nvPr/>
        </p:nvGrpSpPr>
        <p:grpSpPr>
          <a:xfrm>
            <a:off x="6235943" y="153962"/>
            <a:ext cx="825563" cy="688256"/>
            <a:chOff x="6166885" y="5743877"/>
            <a:chExt cx="825563" cy="688256"/>
          </a:xfrm>
        </p:grpSpPr>
        <p:sp>
          <p:nvSpPr>
            <p:cNvPr id="20" name="Rounded Rectangle 19"/>
            <p:cNvSpPr>
              <a:spLocks noChangeAspect="1"/>
            </p:cNvSpPr>
            <p:nvPr/>
          </p:nvSpPr>
          <p:spPr>
            <a:xfrm>
              <a:off x="6166885" y="5806377"/>
              <a:ext cx="820800" cy="620993"/>
            </a:xfrm>
            <a:prstGeom prst="roundRect">
              <a:avLst>
                <a:gd name="adj" fmla="val 9542"/>
              </a:avLst>
            </a:prstGeom>
            <a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CA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173196" y="5743877"/>
              <a:ext cx="819252" cy="688256"/>
            </a:xfrm>
            <a:prstGeom prst="rect">
              <a:avLst/>
            </a:prstGeom>
            <a:noFill/>
          </p:spPr>
          <p:txBody>
            <a:bodyPr wrap="square" lIns="36000" tIns="72000" rIns="36000" bIns="0" rtlCol="0">
              <a:spAutoFit/>
            </a:bodyPr>
            <a:lstStyle/>
            <a:p>
              <a:pPr algn="ctr"/>
              <a:r>
                <a:rPr lang="en-CA" sz="11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Stated</a:t>
              </a:r>
              <a:endParaRPr lang="en-CA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CA" sz="900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CA" sz="9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CA" sz="10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Importance</a:t>
              </a:r>
              <a:endParaRPr lang="en-CA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512593" y="894121"/>
            <a:ext cx="16031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Business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847593" y="894121"/>
            <a:ext cx="16031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Leisure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"/>
          <p:cNvSpPr txBox="1"/>
          <p:nvPr/>
        </p:nvSpPr>
        <p:spPr>
          <a:xfrm>
            <a:off x="322201" y="6173210"/>
            <a:ext cx="8233664" cy="3693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defTabSz="457200">
              <a:spcBef>
                <a:spcPts val="300"/>
              </a:spcBef>
            </a:pPr>
            <a:r>
              <a:rPr lang="en-CA" sz="900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Notes: </a:t>
            </a:r>
            <a:br>
              <a:rPr lang="en-CA" sz="900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US" sz="900" i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Percentages </a:t>
            </a:r>
            <a:r>
              <a:rPr lang="en-US" sz="900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are based on </a:t>
            </a:r>
            <a:r>
              <a:rPr lang="en-US" sz="900" i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stated importance of each service attribute. </a:t>
            </a:r>
            <a:r>
              <a:rPr lang="en-CA" sz="900" i="1" dirty="0">
                <a:latin typeface="Arial" panose="020B0604020202020204" pitchFamily="34" charset="0"/>
                <a:cs typeface="Arial" panose="020B0604020202020204" pitchFamily="34" charset="0"/>
              </a:rPr>
              <a:t>Base is </a:t>
            </a:r>
            <a:r>
              <a:rPr lang="en-US" sz="900" i="1" dirty="0" smtClean="0">
                <a:latin typeface="Arial" panose="020B0604020202020204" pitchFamily="34" charset="0"/>
                <a:cs typeface="Arial" panose="020B0604020202020204" pitchFamily="34" charset="0"/>
              </a:rPr>
              <a:t>respondents 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providing a valid response</a:t>
            </a:r>
            <a:r>
              <a:rPr lang="en-US" sz="9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CA" sz="900" i="1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7401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6950269"/>
              </p:ext>
            </p:extLst>
          </p:nvPr>
        </p:nvGraphicFramePr>
        <p:xfrm>
          <a:off x="4196611" y="1152144"/>
          <a:ext cx="4980045" cy="51150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6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816935"/>
              </p:ext>
            </p:extLst>
          </p:nvPr>
        </p:nvGraphicFramePr>
        <p:xfrm>
          <a:off x="137103" y="1152144"/>
          <a:ext cx="4810453" cy="51150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622225" y="6537534"/>
            <a:ext cx="2255768" cy="324000"/>
          </a:xfrm>
        </p:spPr>
        <p:txBody>
          <a:bodyPr/>
          <a:lstStyle/>
          <a:p>
            <a:fld id="{F76265A1-0085-4172-B257-78E89B106F77}" type="slidenum">
              <a:rPr lang="en-AU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53</a:t>
            </a:fld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© 2017 ACI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97864" y="5749266"/>
            <a:ext cx="1664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defRPr/>
            </a:pPr>
            <a:r>
              <a:rPr lang="en-CA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Base</a:t>
            </a:r>
            <a:endParaRPr lang="en-CA" sz="1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457200">
              <a:defRPr/>
            </a:pPr>
            <a:r>
              <a:rPr lang="en-CA" sz="1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= 1750</a:t>
            </a:r>
            <a:endParaRPr lang="en-CA" sz="1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3869670" y="6546961"/>
            <a:ext cx="2895600" cy="324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prstClr val="white"/>
                </a:solidFill>
              </a:rPr>
              <a:t>ATL </a:t>
            </a:r>
            <a:r>
              <a:rPr lang="en-US" dirty="0">
                <a:solidFill>
                  <a:prstClr val="white"/>
                </a:solidFill>
              </a:rPr>
              <a:t>– </a:t>
            </a:r>
            <a:r>
              <a:rPr lang="en-US" dirty="0" smtClean="0">
                <a:solidFill>
                  <a:prstClr val="white"/>
                </a:solidFill>
              </a:rPr>
              <a:t>Annual Satisfaction Assessment </a:t>
            </a:r>
            <a:r>
              <a:rPr lang="en-US" dirty="0">
                <a:solidFill>
                  <a:prstClr val="white"/>
                </a:solidFill>
              </a:rPr>
              <a:t>– </a:t>
            </a:r>
            <a:r>
              <a:rPr lang="en-US" dirty="0" smtClean="0">
                <a:solidFill>
                  <a:prstClr val="white"/>
                </a:solidFill>
              </a:rPr>
              <a:t>2016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05856" y="5749266"/>
            <a:ext cx="1664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defRPr/>
            </a:pPr>
            <a:r>
              <a:rPr lang="en-CA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Base</a:t>
            </a:r>
            <a:endParaRPr lang="en-CA" sz="1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457200">
              <a:defRPr/>
            </a:pPr>
            <a:r>
              <a:rPr lang="en-CA" sz="1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= 1157</a:t>
            </a:r>
            <a:endParaRPr lang="en-CA" sz="1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"/>
          <p:cNvSpPr txBox="1"/>
          <p:nvPr/>
        </p:nvSpPr>
        <p:spPr>
          <a:xfrm>
            <a:off x="322201" y="6173210"/>
            <a:ext cx="8233664" cy="3693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defTabSz="457200">
              <a:spcBef>
                <a:spcPts val="300"/>
              </a:spcBef>
            </a:pPr>
            <a:r>
              <a:rPr lang="en-CA" sz="900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Notes: </a:t>
            </a:r>
            <a:br>
              <a:rPr lang="en-CA" sz="900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US" sz="900" i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Percentages </a:t>
            </a:r>
            <a:r>
              <a:rPr lang="en-US" sz="900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are based on </a:t>
            </a:r>
            <a:r>
              <a:rPr lang="en-US" sz="900" i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stated importance of each service attribute. </a:t>
            </a:r>
            <a:r>
              <a:rPr lang="en-CA" sz="900" i="1" dirty="0">
                <a:latin typeface="Arial" panose="020B0604020202020204" pitchFamily="34" charset="0"/>
                <a:cs typeface="Arial" panose="020B0604020202020204" pitchFamily="34" charset="0"/>
              </a:rPr>
              <a:t>Base is </a:t>
            </a:r>
            <a:r>
              <a:rPr lang="en-US" sz="900" i="1" dirty="0" smtClean="0">
                <a:latin typeface="Arial" panose="020B0604020202020204" pitchFamily="34" charset="0"/>
                <a:cs typeface="Arial" panose="020B0604020202020204" pitchFamily="34" charset="0"/>
              </a:rPr>
              <a:t>respondents 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providing a valid response</a:t>
            </a:r>
            <a:r>
              <a:rPr lang="en-US" sz="9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CA" sz="900" i="1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2" name="Title 5"/>
          <p:cNvSpPr>
            <a:spLocks noGrp="1"/>
          </p:cNvSpPr>
          <p:nvPr>
            <p:ph type="title"/>
          </p:nvPr>
        </p:nvSpPr>
        <p:spPr>
          <a:xfrm>
            <a:off x="457200" y="241068"/>
            <a:ext cx="6293381" cy="640451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ATL – Stated Importance - Connection</a:t>
            </a:r>
            <a:r>
              <a:rPr lang="en-US" altLang="en-US" dirty="0">
                <a:solidFill>
                  <a:srgbClr val="1F497D">
                    <a:lumMod val="60000"/>
                    <a:lumOff val="4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en-US" dirty="0">
                <a:solidFill>
                  <a:srgbClr val="1F497D">
                    <a:lumMod val="60000"/>
                    <a:lumOff val="4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900" dirty="0" smtClean="0">
                <a:solidFill>
                  <a:srgbClr val="1F497D">
                    <a:lumMod val="60000"/>
                    <a:lumOff val="40000"/>
                  </a:srgbClr>
                </a:solidFill>
              </a:rPr>
              <a:t>Top 10 </a:t>
            </a:r>
            <a:r>
              <a:rPr lang="en-US" sz="1900" dirty="0">
                <a:solidFill>
                  <a:srgbClr val="1F497D">
                    <a:lumMod val="60000"/>
                    <a:lumOff val="40000"/>
                  </a:srgbClr>
                </a:solidFill>
              </a:rPr>
              <a:t>m</a:t>
            </a:r>
            <a:r>
              <a:rPr lang="en-US" sz="1900" dirty="0" smtClean="0">
                <a:solidFill>
                  <a:srgbClr val="1F497D">
                    <a:lumMod val="60000"/>
                    <a:lumOff val="40000"/>
                  </a:srgbClr>
                </a:solidFill>
              </a:rPr>
              <a:t>ost relevant items based on Stated Importance</a:t>
            </a:r>
            <a:endParaRPr lang="en-US" altLang="en-US" sz="1900" dirty="0" smtClean="0"/>
          </a:p>
        </p:txBody>
      </p:sp>
      <p:grpSp>
        <p:nvGrpSpPr>
          <p:cNvPr id="24" name="Group 23"/>
          <p:cNvGrpSpPr/>
          <p:nvPr/>
        </p:nvGrpSpPr>
        <p:grpSpPr>
          <a:xfrm>
            <a:off x="6235943" y="153962"/>
            <a:ext cx="825563" cy="688256"/>
            <a:chOff x="6166885" y="5743877"/>
            <a:chExt cx="825563" cy="688256"/>
          </a:xfrm>
        </p:grpSpPr>
        <p:sp>
          <p:nvSpPr>
            <p:cNvPr id="25" name="Rounded Rectangle 24"/>
            <p:cNvSpPr>
              <a:spLocks noChangeAspect="1"/>
            </p:cNvSpPr>
            <p:nvPr/>
          </p:nvSpPr>
          <p:spPr>
            <a:xfrm>
              <a:off x="6166885" y="5806377"/>
              <a:ext cx="820800" cy="620993"/>
            </a:xfrm>
            <a:prstGeom prst="roundRect">
              <a:avLst>
                <a:gd name="adj" fmla="val 9542"/>
              </a:avLst>
            </a:prstGeom>
            <a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CA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173196" y="5743877"/>
              <a:ext cx="819252" cy="688256"/>
            </a:xfrm>
            <a:prstGeom prst="rect">
              <a:avLst/>
            </a:prstGeom>
            <a:noFill/>
          </p:spPr>
          <p:txBody>
            <a:bodyPr wrap="square" lIns="36000" tIns="72000" rIns="36000" bIns="0" rtlCol="0">
              <a:spAutoFit/>
            </a:bodyPr>
            <a:lstStyle/>
            <a:p>
              <a:pPr algn="ctr"/>
              <a:r>
                <a:rPr lang="en-CA" sz="11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Stated</a:t>
              </a:r>
              <a:endParaRPr lang="en-CA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CA" sz="900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CA" sz="9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CA" sz="10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Importance</a:t>
              </a:r>
              <a:endParaRPr lang="en-CA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1437797" y="1462454"/>
            <a:ext cx="16031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Connecting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55831" y="1462453"/>
            <a:ext cx="16031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O&amp;D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6507" y="1164835"/>
            <a:ext cx="619256" cy="6120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019" y="1143569"/>
            <a:ext cx="728537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90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ATL – Stated Importance - Connection</a:t>
            </a:r>
            <a:r>
              <a:rPr lang="en-US" altLang="en-US" dirty="0">
                <a:solidFill>
                  <a:srgbClr val="1F497D">
                    <a:lumMod val="60000"/>
                    <a:lumOff val="4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en-US" dirty="0">
                <a:solidFill>
                  <a:srgbClr val="1F497D">
                    <a:lumMod val="60000"/>
                    <a:lumOff val="4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900" dirty="0">
                <a:solidFill>
                  <a:srgbClr val="1F497D">
                    <a:lumMod val="60000"/>
                    <a:lumOff val="40000"/>
                  </a:srgbClr>
                </a:solidFill>
              </a:rPr>
              <a:t>All Attributes, ranked by Stated Importance</a:t>
            </a:r>
            <a:endParaRPr lang="en-US" altLang="en-US" sz="1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622225" y="6537534"/>
            <a:ext cx="2255768" cy="324000"/>
          </a:xfrm>
        </p:spPr>
        <p:txBody>
          <a:bodyPr/>
          <a:lstStyle/>
          <a:p>
            <a:fld id="{F76265A1-0085-4172-B257-78E89B106F77}" type="slidenum">
              <a:rPr lang="en-AU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54</a:t>
            </a:fld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© 2017 ACI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3869670" y="6546961"/>
            <a:ext cx="2895600" cy="324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prstClr val="white"/>
                </a:solidFill>
              </a:rPr>
              <a:t>ATL </a:t>
            </a:r>
            <a:r>
              <a:rPr lang="en-US" dirty="0">
                <a:solidFill>
                  <a:prstClr val="white"/>
                </a:solidFill>
              </a:rPr>
              <a:t>– </a:t>
            </a:r>
            <a:r>
              <a:rPr lang="en-US" dirty="0" smtClean="0">
                <a:solidFill>
                  <a:prstClr val="white"/>
                </a:solidFill>
              </a:rPr>
              <a:t>Annual Satisfaction Assessment </a:t>
            </a:r>
            <a:r>
              <a:rPr lang="en-US" dirty="0">
                <a:solidFill>
                  <a:prstClr val="white"/>
                </a:solidFill>
              </a:rPr>
              <a:t>– </a:t>
            </a:r>
            <a:r>
              <a:rPr lang="en-US" dirty="0" smtClean="0">
                <a:solidFill>
                  <a:prstClr val="white"/>
                </a:solidFill>
              </a:rPr>
              <a:t>2016</a:t>
            </a:r>
            <a:endParaRPr lang="en-US" dirty="0">
              <a:solidFill>
                <a:prstClr val="white"/>
              </a:solidFill>
            </a:endParaRPr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7239083"/>
              </p:ext>
            </p:extLst>
          </p:nvPr>
        </p:nvGraphicFramePr>
        <p:xfrm>
          <a:off x="347876" y="1157701"/>
          <a:ext cx="4132923" cy="50375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29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111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88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2681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en-US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Base</a:t>
                      </a:r>
                      <a:r>
                        <a:rPr lang="en-US" sz="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= 1750</a:t>
                      </a:r>
                      <a:endParaRPr lang="en-US" sz="8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Stated</a:t>
                      </a:r>
                      <a:r>
                        <a:rPr lang="en-US" sz="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importance (%)</a:t>
                      </a:r>
                    </a:p>
                  </a:txBody>
                  <a:tcPr marL="18288" marR="18288" marT="18288" marB="18288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2899"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</a:t>
                      </a: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Ease of finding your way through airport</a:t>
                      </a:r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34.8</a:t>
                      </a:r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288" marB="1828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2899"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</a:t>
                      </a:r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Cleanliness of washrooms/toilets</a:t>
                      </a:r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29.5</a:t>
                      </a:r>
                    </a:p>
                  </a:txBody>
                  <a:tcPr marL="45720" marR="45720" marT="18288" marB="1828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2899"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</a:t>
                      </a:r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Ease of making connections with other flights</a:t>
                      </a:r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23.0</a:t>
                      </a:r>
                    </a:p>
                  </a:txBody>
                  <a:tcPr marL="45720" marR="45720" marT="18288" marB="18288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2899"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</a:t>
                      </a:r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Comfort of waiting/gate areas</a:t>
                      </a:r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21.4</a:t>
                      </a:r>
                    </a:p>
                  </a:txBody>
                  <a:tcPr marL="45720" marR="45720" marT="18288" marB="18288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2899"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</a:t>
                      </a:r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Availability of washrooms/toilets</a:t>
                      </a:r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19.9</a:t>
                      </a:r>
                    </a:p>
                  </a:txBody>
                  <a:tcPr marL="45720" marR="45720" marT="18288" marB="18288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2899"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</a:t>
                      </a:r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Restaurant/Eating facilities</a:t>
                      </a:r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19.1</a:t>
                      </a:r>
                    </a:p>
                  </a:txBody>
                  <a:tcPr marL="45720" marR="45720" marT="18288" marB="18288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2899"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</a:t>
                      </a:r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Internet access/Wi-Fi</a:t>
                      </a:r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17.2</a:t>
                      </a:r>
                    </a:p>
                  </a:txBody>
                  <a:tcPr marL="45720" marR="45720" marT="18288" marB="18288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52899"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</a:t>
                      </a:r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Flight information screens</a:t>
                      </a:r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14.8</a:t>
                      </a:r>
                    </a:p>
                  </a:txBody>
                  <a:tcPr marL="45720" marR="45720" marT="18288" marB="18288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52899"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</a:t>
                      </a:r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Walking distance inside the terminal</a:t>
                      </a:r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13.3</a:t>
                      </a:r>
                    </a:p>
                  </a:txBody>
                  <a:tcPr marL="45720" marR="45720" marT="18288" marB="18288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52899"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</a:t>
                      </a:r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Courtesy and helpfulness of airport staff</a:t>
                      </a:r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13.1</a:t>
                      </a:r>
                    </a:p>
                  </a:txBody>
                  <a:tcPr marL="45720" marR="45720" marT="18288" marB="18288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52899"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</a:t>
                      </a:r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Cleanliness of airport terminal</a:t>
                      </a:r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10.9</a:t>
                      </a:r>
                    </a:p>
                  </a:txBody>
                  <a:tcPr marL="45720" marR="45720" marT="18288" marB="18288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52899"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</a:t>
                      </a:r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Feeling of being safe and secure</a:t>
                      </a:r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10.8</a:t>
                      </a:r>
                    </a:p>
                  </a:txBody>
                  <a:tcPr marL="45720" marR="45720" marT="18288" marB="18288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52899"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</a:t>
                      </a:r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Waiting time at security inspection</a:t>
                      </a:r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7.7</a:t>
                      </a:r>
                    </a:p>
                  </a:txBody>
                  <a:tcPr marL="45720" marR="45720" marT="18288" marB="18288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52899"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</a:t>
                      </a:r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Waiting time in check-in queue/line</a:t>
                      </a:r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7.4</a:t>
                      </a:r>
                    </a:p>
                  </a:txBody>
                  <a:tcPr marL="45720" marR="45720" marT="18288" marB="18288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52899"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</a:t>
                      </a:r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VfM of restaurant/eating facilities</a:t>
                      </a:r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6.7</a:t>
                      </a:r>
                    </a:p>
                  </a:txBody>
                  <a:tcPr marL="45720" marR="45720" marT="18288" marB="18288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52899"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16.</a:t>
                      </a: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Courtesy and helpfulness of security staff</a:t>
                      </a:r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52899"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17.</a:t>
                      </a:r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Thoroughness of security inspection</a:t>
                      </a:r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52899"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18.</a:t>
                      </a:r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Efficiency of check-in staff</a:t>
                      </a:r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52899"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19.</a:t>
                      </a:r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Ambience of the airport</a:t>
                      </a:r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52899"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20.</a:t>
                      </a:r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Shopping facilities</a:t>
                      </a:r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52899"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21.</a:t>
                      </a:r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Courtesy and helpfulness of check-in staff</a:t>
                      </a:r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52899"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22.</a:t>
                      </a:r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VfM of shopping facilities</a:t>
                      </a:r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52899"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23.</a:t>
                      </a:r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Business/Executive lounges</a:t>
                      </a:r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52899"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24.</a:t>
                      </a:r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Ground transportation to/from airport</a:t>
                      </a:r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52899"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25.</a:t>
                      </a:r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Waiting time at passport/ID inspection</a:t>
                      </a:r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52899"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26.</a:t>
                      </a:r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Parking facilities</a:t>
                      </a:r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52899"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27.</a:t>
                      </a:r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Availability of baggage carts/trolleys</a:t>
                      </a:r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52899"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28.</a:t>
                      </a:r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Availability of bank/ATM</a:t>
                      </a:r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52899"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29.</a:t>
                      </a:r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VfM of parking facilities</a:t>
                      </a:r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152899"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30.</a:t>
                      </a:r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Courtesy and helpfulness of inspection staff</a:t>
                      </a:r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4990612"/>
              </p:ext>
            </p:extLst>
          </p:nvPr>
        </p:nvGraphicFramePr>
        <p:xfrm>
          <a:off x="4697713" y="1157701"/>
          <a:ext cx="4132923" cy="50375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29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111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88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2681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en-US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Base</a:t>
                      </a:r>
                      <a:r>
                        <a:rPr lang="en-US" sz="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= 1157</a:t>
                      </a:r>
                      <a:endParaRPr lang="en-US" sz="8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Stated</a:t>
                      </a:r>
                      <a:r>
                        <a:rPr lang="en-US" sz="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importance (%)</a:t>
                      </a:r>
                    </a:p>
                  </a:txBody>
                  <a:tcPr marL="18288" marR="18288" marT="18288" marB="18288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2899"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</a:t>
                      </a: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Waiting time at security inspection</a:t>
                      </a:r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36.5</a:t>
                      </a:r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288" marB="1828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2899"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</a:t>
                      </a:r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Waiting time in check-in queue/line</a:t>
                      </a:r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24.8</a:t>
                      </a:r>
                    </a:p>
                  </a:txBody>
                  <a:tcPr marL="45720" marR="45720" marT="18288" marB="1828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2899"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</a:t>
                      </a:r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Ease of finding your way through airport</a:t>
                      </a:r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24.3</a:t>
                      </a:r>
                    </a:p>
                  </a:txBody>
                  <a:tcPr marL="45720" marR="45720" marT="18288" marB="18288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2899"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</a:t>
                      </a:r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Cleanliness of washrooms/toilets</a:t>
                      </a:r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19.8</a:t>
                      </a:r>
                    </a:p>
                  </a:txBody>
                  <a:tcPr marL="45720" marR="45720" marT="18288" marB="18288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2899"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</a:t>
                      </a:r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Internet access/Wi-Fi</a:t>
                      </a:r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15.3</a:t>
                      </a:r>
                    </a:p>
                  </a:txBody>
                  <a:tcPr marL="45720" marR="45720" marT="18288" marB="18288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2899"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</a:t>
                      </a:r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Comfort of waiting/gate areas</a:t>
                      </a:r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14.6</a:t>
                      </a:r>
                    </a:p>
                  </a:txBody>
                  <a:tcPr marL="45720" marR="45720" marT="18288" marB="18288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2899"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</a:t>
                      </a:r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Feeling of being safe and secure</a:t>
                      </a:r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14.6</a:t>
                      </a:r>
                    </a:p>
                  </a:txBody>
                  <a:tcPr marL="45720" marR="45720" marT="18288" marB="18288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52899"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</a:t>
                      </a:r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Availability of washrooms/toilets</a:t>
                      </a:r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12.5</a:t>
                      </a:r>
                    </a:p>
                  </a:txBody>
                  <a:tcPr marL="45720" marR="45720" marT="18288" marB="18288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52899"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</a:t>
                      </a:r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Courtesy and helpfulness of security staff</a:t>
                      </a:r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10.9</a:t>
                      </a:r>
                    </a:p>
                  </a:txBody>
                  <a:tcPr marL="45720" marR="45720" marT="18288" marB="18288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52899"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</a:t>
                      </a:r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Thoroughness of security inspection</a:t>
                      </a:r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9.6</a:t>
                      </a:r>
                    </a:p>
                  </a:txBody>
                  <a:tcPr marL="45720" marR="45720" marT="18288" marB="18288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52899"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</a:t>
                      </a:r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Restaurant/Eating facilities</a:t>
                      </a:r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9.5</a:t>
                      </a:r>
                    </a:p>
                  </a:txBody>
                  <a:tcPr marL="45720" marR="45720" marT="18288" marB="18288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52899"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</a:t>
                      </a:r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Cleanliness of airport terminal</a:t>
                      </a:r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8.9</a:t>
                      </a:r>
                    </a:p>
                  </a:txBody>
                  <a:tcPr marL="45720" marR="45720" marT="18288" marB="18288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52899"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</a:t>
                      </a:r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Courtesy and helpfulness of airport staff</a:t>
                      </a:r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8.4</a:t>
                      </a:r>
                    </a:p>
                  </a:txBody>
                  <a:tcPr marL="45720" marR="45720" marT="18288" marB="18288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52899"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</a:t>
                      </a:r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Walking distance inside the terminal</a:t>
                      </a:r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7.9</a:t>
                      </a:r>
                    </a:p>
                  </a:txBody>
                  <a:tcPr marL="45720" marR="45720" marT="18288" marB="18288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52899"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</a:t>
                      </a:r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Efficiency of check-in staff</a:t>
                      </a:r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7.7</a:t>
                      </a:r>
                    </a:p>
                  </a:txBody>
                  <a:tcPr marL="45720" marR="45720" marT="18288" marB="18288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52899"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16.</a:t>
                      </a: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Ground transportation to/from airport</a:t>
                      </a:r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52899"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17.</a:t>
                      </a:r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VfM of restaurant/eating facilities</a:t>
                      </a:r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52899"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18.</a:t>
                      </a:r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Courtesy and helpfulness of check-in staff</a:t>
                      </a:r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52899"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19.</a:t>
                      </a:r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Flight information screens</a:t>
                      </a:r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52899"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20.</a:t>
                      </a:r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Parking facilities</a:t>
                      </a:r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52899"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21.</a:t>
                      </a:r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Ease of making connections with other flights</a:t>
                      </a:r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52899"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22.</a:t>
                      </a:r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Ambience of the airport</a:t>
                      </a:r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52899"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23.</a:t>
                      </a:r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VfM of parking facilities</a:t>
                      </a:r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52899"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24.</a:t>
                      </a:r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VfM of shopping facilities</a:t>
                      </a:r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52899"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25.</a:t>
                      </a:r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Shopping facilities</a:t>
                      </a:r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52899"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26.</a:t>
                      </a:r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Waiting time at passport/ID inspection</a:t>
                      </a:r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52899"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27.</a:t>
                      </a:r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Business/Executive lounges</a:t>
                      </a:r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52899"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28.</a:t>
                      </a:r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Availability of bank/ATM</a:t>
                      </a:r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52899"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29.</a:t>
                      </a:r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Availability of baggage carts/trolleys</a:t>
                      </a:r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152899"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30.</a:t>
                      </a:r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Courtesy and helpfulness of inspection staff</a:t>
                      </a:r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</a:tbl>
          </a:graphicData>
        </a:graphic>
      </p:graphicFrame>
      <p:grpSp>
        <p:nvGrpSpPr>
          <p:cNvPr id="15" name="Group 14"/>
          <p:cNvGrpSpPr/>
          <p:nvPr/>
        </p:nvGrpSpPr>
        <p:grpSpPr>
          <a:xfrm>
            <a:off x="6235943" y="153962"/>
            <a:ext cx="825563" cy="688256"/>
            <a:chOff x="6166885" y="5743877"/>
            <a:chExt cx="825563" cy="688256"/>
          </a:xfrm>
        </p:grpSpPr>
        <p:sp>
          <p:nvSpPr>
            <p:cNvPr id="20" name="Rounded Rectangle 19"/>
            <p:cNvSpPr>
              <a:spLocks noChangeAspect="1"/>
            </p:cNvSpPr>
            <p:nvPr/>
          </p:nvSpPr>
          <p:spPr>
            <a:xfrm>
              <a:off x="6166885" y="5806377"/>
              <a:ext cx="820800" cy="620993"/>
            </a:xfrm>
            <a:prstGeom prst="roundRect">
              <a:avLst>
                <a:gd name="adj" fmla="val 9542"/>
              </a:avLst>
            </a:prstGeom>
            <a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CA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173196" y="5743877"/>
              <a:ext cx="819252" cy="688256"/>
            </a:xfrm>
            <a:prstGeom prst="rect">
              <a:avLst/>
            </a:prstGeom>
            <a:noFill/>
          </p:spPr>
          <p:txBody>
            <a:bodyPr wrap="square" lIns="36000" tIns="72000" rIns="36000" bIns="0" rtlCol="0">
              <a:spAutoFit/>
            </a:bodyPr>
            <a:lstStyle/>
            <a:p>
              <a:pPr algn="ctr"/>
              <a:r>
                <a:rPr lang="en-CA" sz="11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Stated</a:t>
              </a:r>
              <a:endParaRPr lang="en-CA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CA" sz="900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CA" sz="9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CA" sz="10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Importance</a:t>
              </a:r>
              <a:endParaRPr lang="en-CA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501962" y="883488"/>
            <a:ext cx="16031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Connecting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858225" y="883488"/>
            <a:ext cx="16031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O&amp;D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"/>
          <p:cNvSpPr txBox="1"/>
          <p:nvPr/>
        </p:nvSpPr>
        <p:spPr>
          <a:xfrm>
            <a:off x="322201" y="6183370"/>
            <a:ext cx="8233664" cy="3693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defTabSz="457200">
              <a:spcBef>
                <a:spcPts val="300"/>
              </a:spcBef>
            </a:pPr>
            <a:r>
              <a:rPr lang="en-CA" sz="900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Notes: </a:t>
            </a:r>
            <a:br>
              <a:rPr lang="en-CA" sz="900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US" sz="900" i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Percentages </a:t>
            </a:r>
            <a:r>
              <a:rPr lang="en-US" sz="900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are based on </a:t>
            </a:r>
            <a:r>
              <a:rPr lang="en-US" sz="900" i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stated importance of each service attribute. </a:t>
            </a:r>
            <a:r>
              <a:rPr lang="en-CA" sz="900" i="1" dirty="0">
                <a:latin typeface="Arial" panose="020B0604020202020204" pitchFamily="34" charset="0"/>
                <a:cs typeface="Arial" panose="020B0604020202020204" pitchFamily="34" charset="0"/>
              </a:rPr>
              <a:t>Base is </a:t>
            </a:r>
            <a:r>
              <a:rPr lang="en-US" sz="900" i="1" dirty="0" smtClean="0">
                <a:latin typeface="Arial" panose="020B0604020202020204" pitchFamily="34" charset="0"/>
                <a:cs typeface="Arial" panose="020B0604020202020204" pitchFamily="34" charset="0"/>
              </a:rPr>
              <a:t>respondents 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providing a valid response</a:t>
            </a:r>
            <a:r>
              <a:rPr lang="en-US" sz="9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CA" sz="900" i="1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7401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9287367"/>
              </p:ext>
            </p:extLst>
          </p:nvPr>
        </p:nvGraphicFramePr>
        <p:xfrm>
          <a:off x="4545781" y="1152144"/>
          <a:ext cx="4630875" cy="51150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6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2482536"/>
              </p:ext>
            </p:extLst>
          </p:nvPr>
        </p:nvGraphicFramePr>
        <p:xfrm>
          <a:off x="79873" y="1152144"/>
          <a:ext cx="5022804" cy="51150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622225" y="6537534"/>
            <a:ext cx="2255768" cy="324000"/>
          </a:xfrm>
        </p:spPr>
        <p:txBody>
          <a:bodyPr/>
          <a:lstStyle/>
          <a:p>
            <a:fld id="{F76265A1-0085-4172-B257-78E89B106F77}" type="slidenum">
              <a:rPr lang="en-AU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55</a:t>
            </a:fld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© 2017 ACI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60704" y="5749266"/>
            <a:ext cx="1664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defRPr/>
            </a:pPr>
            <a:r>
              <a:rPr lang="en-CA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Base</a:t>
            </a:r>
            <a:endParaRPr lang="en-CA" sz="1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457200">
              <a:defRPr/>
            </a:pPr>
            <a:r>
              <a:rPr lang="en-CA" sz="1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= 1361</a:t>
            </a:r>
            <a:endParaRPr lang="en-CA" sz="1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3869670" y="6546961"/>
            <a:ext cx="2895600" cy="324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prstClr val="white"/>
                </a:solidFill>
              </a:rPr>
              <a:t>ATL </a:t>
            </a:r>
            <a:r>
              <a:rPr lang="en-US" dirty="0">
                <a:solidFill>
                  <a:prstClr val="white"/>
                </a:solidFill>
              </a:rPr>
              <a:t>– </a:t>
            </a:r>
            <a:r>
              <a:rPr lang="en-US" dirty="0" smtClean="0">
                <a:solidFill>
                  <a:prstClr val="white"/>
                </a:solidFill>
              </a:rPr>
              <a:t>Annual Satisfaction Assessment </a:t>
            </a:r>
            <a:r>
              <a:rPr lang="en-US" dirty="0">
                <a:solidFill>
                  <a:prstClr val="white"/>
                </a:solidFill>
              </a:rPr>
              <a:t>– </a:t>
            </a:r>
            <a:r>
              <a:rPr lang="en-US" dirty="0" smtClean="0">
                <a:solidFill>
                  <a:prstClr val="white"/>
                </a:solidFill>
              </a:rPr>
              <a:t>2016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41264" y="5749266"/>
            <a:ext cx="1664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defRPr/>
            </a:pPr>
            <a:r>
              <a:rPr lang="en-CA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Base</a:t>
            </a:r>
            <a:endParaRPr lang="en-CA" sz="1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457200">
              <a:defRPr/>
            </a:pPr>
            <a:r>
              <a:rPr lang="en-CA" sz="1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= 1574</a:t>
            </a:r>
            <a:endParaRPr lang="en-CA" sz="1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"/>
          <p:cNvSpPr txBox="1"/>
          <p:nvPr/>
        </p:nvSpPr>
        <p:spPr>
          <a:xfrm>
            <a:off x="322201" y="6173210"/>
            <a:ext cx="8233664" cy="3693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defTabSz="457200">
              <a:spcBef>
                <a:spcPts val="300"/>
              </a:spcBef>
            </a:pPr>
            <a:r>
              <a:rPr lang="en-CA" sz="900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Notes: </a:t>
            </a:r>
            <a:br>
              <a:rPr lang="en-CA" sz="900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US" sz="900" i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Percentages </a:t>
            </a:r>
            <a:r>
              <a:rPr lang="en-US" sz="900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are based on </a:t>
            </a:r>
            <a:r>
              <a:rPr lang="en-US" sz="900" i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stated importance of each service attribute. </a:t>
            </a:r>
            <a:r>
              <a:rPr lang="en-CA" sz="900" i="1" dirty="0">
                <a:latin typeface="Arial" panose="020B0604020202020204" pitchFamily="34" charset="0"/>
                <a:cs typeface="Arial" panose="020B0604020202020204" pitchFamily="34" charset="0"/>
              </a:rPr>
              <a:t>Base is </a:t>
            </a:r>
            <a:r>
              <a:rPr lang="en-US" sz="900" i="1" dirty="0" smtClean="0">
                <a:latin typeface="Arial" panose="020B0604020202020204" pitchFamily="34" charset="0"/>
                <a:cs typeface="Arial" panose="020B0604020202020204" pitchFamily="34" charset="0"/>
              </a:rPr>
              <a:t>respondents 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providing a valid response</a:t>
            </a:r>
            <a:r>
              <a:rPr lang="en-US" sz="9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CA" sz="900" i="1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2" name="Title 5"/>
          <p:cNvSpPr>
            <a:spLocks noGrp="1"/>
          </p:cNvSpPr>
          <p:nvPr>
            <p:ph type="title"/>
          </p:nvPr>
        </p:nvSpPr>
        <p:spPr>
          <a:xfrm>
            <a:off x="457200" y="241068"/>
            <a:ext cx="6293381" cy="640451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ATL – Stated Importance - Gender</a:t>
            </a:r>
            <a:r>
              <a:rPr lang="en-US" altLang="en-US" dirty="0">
                <a:solidFill>
                  <a:srgbClr val="1F497D">
                    <a:lumMod val="60000"/>
                    <a:lumOff val="4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en-US" dirty="0">
                <a:solidFill>
                  <a:srgbClr val="1F497D">
                    <a:lumMod val="60000"/>
                    <a:lumOff val="4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900" dirty="0" smtClean="0">
                <a:solidFill>
                  <a:srgbClr val="1F497D">
                    <a:lumMod val="60000"/>
                    <a:lumOff val="40000"/>
                  </a:srgbClr>
                </a:solidFill>
              </a:rPr>
              <a:t>Top 10 </a:t>
            </a:r>
            <a:r>
              <a:rPr lang="en-US" sz="1900" dirty="0">
                <a:solidFill>
                  <a:srgbClr val="1F497D">
                    <a:lumMod val="60000"/>
                    <a:lumOff val="40000"/>
                  </a:srgbClr>
                </a:solidFill>
              </a:rPr>
              <a:t>m</a:t>
            </a:r>
            <a:r>
              <a:rPr lang="en-US" sz="1900" dirty="0" smtClean="0">
                <a:solidFill>
                  <a:srgbClr val="1F497D">
                    <a:lumMod val="60000"/>
                    <a:lumOff val="40000"/>
                  </a:srgbClr>
                </a:solidFill>
              </a:rPr>
              <a:t>ost relevant items based on Stated Importance</a:t>
            </a:r>
            <a:endParaRPr lang="en-US" altLang="en-US" sz="1900" dirty="0" smtClean="0"/>
          </a:p>
        </p:txBody>
      </p:sp>
      <p:grpSp>
        <p:nvGrpSpPr>
          <p:cNvPr id="24" name="Group 23"/>
          <p:cNvGrpSpPr/>
          <p:nvPr/>
        </p:nvGrpSpPr>
        <p:grpSpPr>
          <a:xfrm>
            <a:off x="6235943" y="153962"/>
            <a:ext cx="825563" cy="688256"/>
            <a:chOff x="6166885" y="5743877"/>
            <a:chExt cx="825563" cy="688256"/>
          </a:xfrm>
        </p:grpSpPr>
        <p:sp>
          <p:nvSpPr>
            <p:cNvPr id="25" name="Rounded Rectangle 24"/>
            <p:cNvSpPr>
              <a:spLocks noChangeAspect="1"/>
            </p:cNvSpPr>
            <p:nvPr/>
          </p:nvSpPr>
          <p:spPr>
            <a:xfrm>
              <a:off x="6166885" y="5806377"/>
              <a:ext cx="820800" cy="620993"/>
            </a:xfrm>
            <a:prstGeom prst="roundRect">
              <a:avLst>
                <a:gd name="adj" fmla="val 9542"/>
              </a:avLst>
            </a:prstGeom>
            <a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CA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173196" y="5743877"/>
              <a:ext cx="819252" cy="688256"/>
            </a:xfrm>
            <a:prstGeom prst="rect">
              <a:avLst/>
            </a:prstGeom>
            <a:noFill/>
          </p:spPr>
          <p:txBody>
            <a:bodyPr wrap="square" lIns="36000" tIns="72000" rIns="36000" bIns="0" rtlCol="0">
              <a:spAutoFit/>
            </a:bodyPr>
            <a:lstStyle/>
            <a:p>
              <a:pPr algn="ctr"/>
              <a:r>
                <a:rPr lang="en-CA" sz="11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Stated</a:t>
              </a:r>
              <a:endParaRPr lang="en-CA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CA" sz="900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CA" sz="9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CA" sz="10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Importance</a:t>
              </a:r>
              <a:endParaRPr lang="en-CA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1086919" y="1462454"/>
            <a:ext cx="16031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Males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23939" y="1462453"/>
            <a:ext cx="16031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Females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8937" y="1029785"/>
            <a:ext cx="792000" cy="7920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397" y="1030275"/>
            <a:ext cx="860737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90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ATL – Stated Importance - Gender</a:t>
            </a:r>
            <a:r>
              <a:rPr lang="en-US" altLang="en-US" dirty="0">
                <a:solidFill>
                  <a:srgbClr val="1F497D">
                    <a:lumMod val="60000"/>
                    <a:lumOff val="4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en-US" dirty="0">
                <a:solidFill>
                  <a:srgbClr val="1F497D">
                    <a:lumMod val="60000"/>
                    <a:lumOff val="4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900" dirty="0">
                <a:solidFill>
                  <a:srgbClr val="1F497D">
                    <a:lumMod val="60000"/>
                    <a:lumOff val="40000"/>
                  </a:srgbClr>
                </a:solidFill>
              </a:rPr>
              <a:t>All Attributes, ranked by Stated Importance</a:t>
            </a:r>
            <a:endParaRPr lang="en-US" altLang="en-US" sz="1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622225" y="6537534"/>
            <a:ext cx="2255768" cy="324000"/>
          </a:xfrm>
        </p:spPr>
        <p:txBody>
          <a:bodyPr/>
          <a:lstStyle/>
          <a:p>
            <a:fld id="{F76265A1-0085-4172-B257-78E89B106F77}" type="slidenum">
              <a:rPr lang="en-AU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56</a:t>
            </a:fld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© 2017 ACI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3869670" y="6546961"/>
            <a:ext cx="2895600" cy="324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prstClr val="white"/>
                </a:solidFill>
              </a:rPr>
              <a:t>ATL </a:t>
            </a:r>
            <a:r>
              <a:rPr lang="en-US" dirty="0">
                <a:solidFill>
                  <a:prstClr val="white"/>
                </a:solidFill>
              </a:rPr>
              <a:t>– </a:t>
            </a:r>
            <a:r>
              <a:rPr lang="en-US" dirty="0" smtClean="0">
                <a:solidFill>
                  <a:prstClr val="white"/>
                </a:solidFill>
              </a:rPr>
              <a:t>Annual Satisfaction Assessment </a:t>
            </a:r>
            <a:r>
              <a:rPr lang="en-US" dirty="0">
                <a:solidFill>
                  <a:prstClr val="white"/>
                </a:solidFill>
              </a:rPr>
              <a:t>– </a:t>
            </a:r>
            <a:r>
              <a:rPr lang="en-US" dirty="0" smtClean="0">
                <a:solidFill>
                  <a:prstClr val="white"/>
                </a:solidFill>
              </a:rPr>
              <a:t>2016</a:t>
            </a:r>
            <a:endParaRPr lang="en-US" dirty="0">
              <a:solidFill>
                <a:prstClr val="white"/>
              </a:solidFill>
            </a:endParaRPr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3382775"/>
              </p:ext>
            </p:extLst>
          </p:nvPr>
        </p:nvGraphicFramePr>
        <p:xfrm>
          <a:off x="347876" y="1157701"/>
          <a:ext cx="4132923" cy="50375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29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111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88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2681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en-US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Base</a:t>
                      </a:r>
                      <a:r>
                        <a:rPr lang="en-US" sz="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= 1361</a:t>
                      </a:r>
                      <a:endParaRPr lang="en-US" sz="8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Stated</a:t>
                      </a:r>
                      <a:r>
                        <a:rPr lang="en-US" sz="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importance (%)</a:t>
                      </a:r>
                    </a:p>
                  </a:txBody>
                  <a:tcPr marL="18288" marR="18288" marT="18288" marB="18288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2899"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</a:t>
                      </a: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Ease of finding your way through airport</a:t>
                      </a:r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28.1%</a:t>
                      </a:r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288" marB="1828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2899"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</a:t>
                      </a:r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Cleanliness of washrooms/toilets</a:t>
                      </a:r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24.7%</a:t>
                      </a:r>
                    </a:p>
                  </a:txBody>
                  <a:tcPr marL="45720" marR="45720" marT="18288" marB="1828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2899"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</a:t>
                      </a:r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Waiting time at security inspection</a:t>
                      </a:r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20.0%</a:t>
                      </a:r>
                    </a:p>
                  </a:txBody>
                  <a:tcPr marL="45720" marR="45720" marT="18288" marB="18288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2899"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</a:t>
                      </a:r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Comfort of waiting/gate areas</a:t>
                      </a:r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20.0%</a:t>
                      </a:r>
                    </a:p>
                  </a:txBody>
                  <a:tcPr marL="45720" marR="45720" marT="18288" marB="18288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2899"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</a:t>
                      </a:r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Internet access/Wi-Fi</a:t>
                      </a:r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18.6%</a:t>
                      </a:r>
                    </a:p>
                  </a:txBody>
                  <a:tcPr marL="45720" marR="45720" marT="18288" marB="18288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2899"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</a:t>
                      </a:r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Availability of washrooms/toilets</a:t>
                      </a:r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16.0%</a:t>
                      </a:r>
                    </a:p>
                  </a:txBody>
                  <a:tcPr marL="45720" marR="45720" marT="18288" marB="18288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2899"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</a:t>
                      </a:r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Restaurant/Eating facilities</a:t>
                      </a:r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15.7%</a:t>
                      </a:r>
                    </a:p>
                  </a:txBody>
                  <a:tcPr marL="45720" marR="45720" marT="18288" marB="18288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52899"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</a:t>
                      </a:r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Ease of making connections with other flights</a:t>
                      </a:r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15.2%</a:t>
                      </a:r>
                    </a:p>
                  </a:txBody>
                  <a:tcPr marL="45720" marR="45720" marT="18288" marB="18288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52899"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</a:t>
                      </a:r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Waiting time in check-in queue/line</a:t>
                      </a:r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13.9%</a:t>
                      </a:r>
                    </a:p>
                  </a:txBody>
                  <a:tcPr marL="45720" marR="45720" marT="18288" marB="18288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52899"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</a:t>
                      </a:r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Flight information screens</a:t>
                      </a:r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11.1%</a:t>
                      </a:r>
                    </a:p>
                  </a:txBody>
                  <a:tcPr marL="45720" marR="45720" marT="18288" marB="18288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52899"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</a:t>
                      </a:r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Cleanliness of airport terminal</a:t>
                      </a:r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10.6%</a:t>
                      </a:r>
                    </a:p>
                  </a:txBody>
                  <a:tcPr marL="45720" marR="45720" marT="18288" marB="18288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52899"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</a:t>
                      </a:r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Feeling of being safe and secure</a:t>
                      </a:r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10.3%</a:t>
                      </a:r>
                    </a:p>
                  </a:txBody>
                  <a:tcPr marL="45720" marR="45720" marT="18288" marB="18288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52899"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</a:t>
                      </a:r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Walking distance inside the terminal</a:t>
                      </a:r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9.3%</a:t>
                      </a:r>
                    </a:p>
                  </a:txBody>
                  <a:tcPr marL="45720" marR="45720" marT="18288" marB="18288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52899"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</a:t>
                      </a:r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Courtesy and helpfulness of airport staff</a:t>
                      </a:r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9.3%</a:t>
                      </a:r>
                    </a:p>
                  </a:txBody>
                  <a:tcPr marL="45720" marR="45720" marT="18288" marB="18288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52899"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</a:t>
                      </a:r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VfM of restaurant/eating facilities</a:t>
                      </a:r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7.8%</a:t>
                      </a:r>
                    </a:p>
                  </a:txBody>
                  <a:tcPr marL="45720" marR="45720" marT="18288" marB="18288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52899"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16.</a:t>
                      </a: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Courtesy and helpfulness of security staff</a:t>
                      </a:r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6.7%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52899"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17.</a:t>
                      </a:r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Thoroughness of security inspection</a:t>
                      </a:r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5.6%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52899"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18.</a:t>
                      </a:r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Efficiency of check-in staff</a:t>
                      </a:r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5.6%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52899"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19.</a:t>
                      </a:r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Ground transportation to/from airport</a:t>
                      </a:r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4.2%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52899"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20.</a:t>
                      </a:r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Ambience of the airport</a:t>
                      </a:r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3.8%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52899"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21.</a:t>
                      </a:r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Courtesy and helpfulness of check-in staff</a:t>
                      </a:r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3.3%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52899"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22.</a:t>
                      </a:r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Parking facilities</a:t>
                      </a:r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3.3%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52899"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23.</a:t>
                      </a:r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Shopping facilities</a:t>
                      </a:r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2.9%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52899"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24.</a:t>
                      </a:r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Business/Executive lounges</a:t>
                      </a:r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2.4%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52899"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25.</a:t>
                      </a:r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VfM of shopping facilities</a:t>
                      </a:r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2.4%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52899"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26.</a:t>
                      </a:r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VfM of parking facilities</a:t>
                      </a:r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2.1%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52899"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27.</a:t>
                      </a:r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Waiting time at passport/ID inspection</a:t>
                      </a:r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52899"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28.</a:t>
                      </a:r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Availability of baggage carts/trolleys</a:t>
                      </a:r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52899"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29.</a:t>
                      </a:r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Availability of bank/ATM</a:t>
                      </a:r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152899"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30.</a:t>
                      </a:r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Courtesy and helpfulness of inspection staff</a:t>
                      </a:r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5493851"/>
              </p:ext>
            </p:extLst>
          </p:nvPr>
        </p:nvGraphicFramePr>
        <p:xfrm>
          <a:off x="4697713" y="1157701"/>
          <a:ext cx="4132923" cy="50375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29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111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88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2681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en-US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Base</a:t>
                      </a:r>
                      <a:r>
                        <a:rPr lang="en-US" sz="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= 1574</a:t>
                      </a:r>
                      <a:endParaRPr lang="en-US" sz="8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Stated</a:t>
                      </a:r>
                      <a:r>
                        <a:rPr lang="en-US" sz="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importance (%)</a:t>
                      </a:r>
                    </a:p>
                  </a:txBody>
                  <a:tcPr marL="18288" marR="18288" marT="18288" marB="18288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2899"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</a:t>
                      </a: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Ease of finding your way through airport</a:t>
                      </a:r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33.1%</a:t>
                      </a:r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288" marB="1828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2899"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</a:t>
                      </a:r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Cleanliness of washrooms/toilets</a:t>
                      </a:r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26.7%</a:t>
                      </a:r>
                    </a:p>
                  </a:txBody>
                  <a:tcPr marL="45720" marR="45720" marT="18288" marB="1828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2899"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</a:t>
                      </a:r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Waiting time at security inspection</a:t>
                      </a:r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18.2%</a:t>
                      </a:r>
                    </a:p>
                  </a:txBody>
                  <a:tcPr marL="45720" marR="45720" marT="18288" marB="18288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2899"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</a:t>
                      </a:r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Comfort of waiting/gate areas</a:t>
                      </a:r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17.7%</a:t>
                      </a:r>
                    </a:p>
                  </a:txBody>
                  <a:tcPr marL="45720" marR="45720" marT="18288" marB="18288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2899"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</a:t>
                      </a:r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Availability of washrooms/toilets</a:t>
                      </a:r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17.2%</a:t>
                      </a:r>
                    </a:p>
                  </a:txBody>
                  <a:tcPr marL="45720" marR="45720" marT="18288" marB="18288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2899"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</a:t>
                      </a:r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Ease of making connections with other flights</a:t>
                      </a:r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15.6%</a:t>
                      </a:r>
                    </a:p>
                  </a:txBody>
                  <a:tcPr marL="45720" marR="45720" marT="18288" marB="18288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2899"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</a:t>
                      </a:r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Waiting time in check-in queue/line</a:t>
                      </a:r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15.0%</a:t>
                      </a:r>
                    </a:p>
                  </a:txBody>
                  <a:tcPr marL="45720" marR="45720" marT="18288" marB="18288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52899"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</a:t>
                      </a:r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Internet access/Wi-Fi</a:t>
                      </a:r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14.7%</a:t>
                      </a:r>
                    </a:p>
                  </a:txBody>
                  <a:tcPr marL="45720" marR="45720" marT="18288" marB="18288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52899"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</a:t>
                      </a:r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Restaurant/Eating facilities</a:t>
                      </a:r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14.7%</a:t>
                      </a:r>
                    </a:p>
                  </a:txBody>
                  <a:tcPr marL="45720" marR="45720" marT="18288" marB="18288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52899"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</a:t>
                      </a:r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Feeling of being safe and secure</a:t>
                      </a:r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14.4%</a:t>
                      </a:r>
                    </a:p>
                  </a:txBody>
                  <a:tcPr marL="45720" marR="45720" marT="18288" marB="18288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52899"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</a:t>
                      </a:r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Courtesy and helpfulness of airport staff</a:t>
                      </a:r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13.0%</a:t>
                      </a:r>
                    </a:p>
                  </a:txBody>
                  <a:tcPr marL="45720" marR="45720" marT="18288" marB="18288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52899"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</a:t>
                      </a:r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Walking distance inside the terminal</a:t>
                      </a:r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12.4%</a:t>
                      </a:r>
                    </a:p>
                  </a:txBody>
                  <a:tcPr marL="45720" marR="45720" marT="18288" marB="18288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52899"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</a:t>
                      </a:r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Flight information screens</a:t>
                      </a:r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10.4%</a:t>
                      </a:r>
                    </a:p>
                  </a:txBody>
                  <a:tcPr marL="45720" marR="45720" marT="18288" marB="18288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52899"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</a:t>
                      </a:r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Cleanliness of airport terminal</a:t>
                      </a:r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9.7%</a:t>
                      </a:r>
                    </a:p>
                  </a:txBody>
                  <a:tcPr marL="45720" marR="45720" marT="18288" marB="18288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52899"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</a:t>
                      </a:r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Courtesy and helpfulness of security staff</a:t>
                      </a:r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8.8%</a:t>
                      </a:r>
                    </a:p>
                  </a:txBody>
                  <a:tcPr marL="45720" marR="45720" marT="18288" marB="18288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52899"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16.</a:t>
                      </a: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Thoroughness of security inspection</a:t>
                      </a:r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6.4%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52899"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17.</a:t>
                      </a:r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VfM of restaurant/eating facilities</a:t>
                      </a:r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4.6%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52899"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18.</a:t>
                      </a:r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Efficiency of check-in staff</a:t>
                      </a:r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4.6%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52899"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19.</a:t>
                      </a:r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Ground transportation to/from airport</a:t>
                      </a:r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4.2%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52899"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20.</a:t>
                      </a:r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Courtesy and helpfulness of check-in staff</a:t>
                      </a:r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4.0%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52899"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21.</a:t>
                      </a:r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Shopping facilities</a:t>
                      </a:r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2.3%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52899"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22.</a:t>
                      </a:r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Parking facilities</a:t>
                      </a:r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2.2%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52899"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23.</a:t>
                      </a:r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Ambience of the airport</a:t>
                      </a:r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2.1%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52899"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24.</a:t>
                      </a:r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VfM of shopping facilities</a:t>
                      </a:r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1.8%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52899"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25.</a:t>
                      </a:r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VfM of parking facilities</a:t>
                      </a:r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52899"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26.</a:t>
                      </a:r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Availability of baggage carts/trolleys</a:t>
                      </a:r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52899"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27.</a:t>
                      </a:r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Waiting time at passport/ID inspection</a:t>
                      </a:r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52899"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28.</a:t>
                      </a:r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Business/Executive lounges</a:t>
                      </a:r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52899"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29.</a:t>
                      </a:r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Availability of bank/ATM</a:t>
                      </a:r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152899"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30.</a:t>
                      </a:r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Courtesy and helpfulness of inspection staff</a:t>
                      </a:r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</a:tbl>
          </a:graphicData>
        </a:graphic>
      </p:graphicFrame>
      <p:grpSp>
        <p:nvGrpSpPr>
          <p:cNvPr id="15" name="Group 14"/>
          <p:cNvGrpSpPr/>
          <p:nvPr/>
        </p:nvGrpSpPr>
        <p:grpSpPr>
          <a:xfrm>
            <a:off x="6235943" y="153962"/>
            <a:ext cx="825563" cy="688256"/>
            <a:chOff x="6166885" y="5743877"/>
            <a:chExt cx="825563" cy="688256"/>
          </a:xfrm>
        </p:grpSpPr>
        <p:sp>
          <p:nvSpPr>
            <p:cNvPr id="20" name="Rounded Rectangle 19"/>
            <p:cNvSpPr>
              <a:spLocks noChangeAspect="1"/>
            </p:cNvSpPr>
            <p:nvPr/>
          </p:nvSpPr>
          <p:spPr>
            <a:xfrm>
              <a:off x="6166885" y="5806377"/>
              <a:ext cx="820800" cy="620993"/>
            </a:xfrm>
            <a:prstGeom prst="roundRect">
              <a:avLst>
                <a:gd name="adj" fmla="val 9542"/>
              </a:avLst>
            </a:prstGeom>
            <a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CA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173196" y="5743877"/>
              <a:ext cx="819252" cy="688256"/>
            </a:xfrm>
            <a:prstGeom prst="rect">
              <a:avLst/>
            </a:prstGeom>
            <a:noFill/>
          </p:spPr>
          <p:txBody>
            <a:bodyPr wrap="square" lIns="36000" tIns="72000" rIns="36000" bIns="0" rtlCol="0">
              <a:spAutoFit/>
            </a:bodyPr>
            <a:lstStyle/>
            <a:p>
              <a:pPr algn="ctr"/>
              <a:r>
                <a:rPr lang="en-CA" sz="11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Stated</a:t>
              </a:r>
              <a:endParaRPr lang="en-CA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CA" sz="900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CA" sz="9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CA" sz="10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Importance</a:t>
              </a:r>
              <a:endParaRPr lang="en-CA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576390" y="894121"/>
            <a:ext cx="16031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Males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858225" y="894121"/>
            <a:ext cx="16031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Females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"/>
          <p:cNvSpPr txBox="1"/>
          <p:nvPr/>
        </p:nvSpPr>
        <p:spPr>
          <a:xfrm>
            <a:off x="322201" y="6183370"/>
            <a:ext cx="8233664" cy="3693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defTabSz="457200">
              <a:spcBef>
                <a:spcPts val="300"/>
              </a:spcBef>
            </a:pPr>
            <a:r>
              <a:rPr lang="en-CA" sz="900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Notes: </a:t>
            </a:r>
            <a:br>
              <a:rPr lang="en-CA" sz="900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US" sz="900" i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Percentages </a:t>
            </a:r>
            <a:r>
              <a:rPr lang="en-US" sz="900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are based on </a:t>
            </a:r>
            <a:r>
              <a:rPr lang="en-US" sz="900" i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stated importance of each service attribute. </a:t>
            </a:r>
            <a:r>
              <a:rPr lang="en-CA" sz="900" i="1" dirty="0">
                <a:latin typeface="Arial" panose="020B0604020202020204" pitchFamily="34" charset="0"/>
                <a:cs typeface="Arial" panose="020B0604020202020204" pitchFamily="34" charset="0"/>
              </a:rPr>
              <a:t>Base is </a:t>
            </a:r>
            <a:r>
              <a:rPr lang="en-US" sz="900" i="1" dirty="0" smtClean="0">
                <a:latin typeface="Arial" panose="020B0604020202020204" pitchFamily="34" charset="0"/>
                <a:cs typeface="Arial" panose="020B0604020202020204" pitchFamily="34" charset="0"/>
              </a:rPr>
              <a:t>respondents 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providing a valid response</a:t>
            </a:r>
            <a:r>
              <a:rPr lang="en-US" sz="9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CA" sz="900" i="1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7401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4</a:t>
            </a:r>
            <a:r>
              <a:rPr lang="en-US" dirty="0" smtClean="0"/>
              <a:t>. </a:t>
            </a:r>
            <a:r>
              <a:rPr lang="en-US" dirty="0"/>
              <a:t>Appendices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463193" y="3584951"/>
            <a:ext cx="8495483" cy="49244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Appendix 4</a:t>
            </a:r>
            <a:r>
              <a:rPr lang="en-US" dirty="0" smtClean="0"/>
              <a:t>: Airline list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3DAD56E-802A-2646-A8DB-6610A51D0FC3}" type="slidenum">
              <a:rPr lang="en-US" smtClean="0"/>
              <a:pPr/>
              <a:t>57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869670" y="6546961"/>
            <a:ext cx="2895600" cy="324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prstClr val="white"/>
                </a:solidFill>
              </a:rPr>
              <a:t>ATL </a:t>
            </a:r>
            <a:r>
              <a:rPr lang="en-US" dirty="0">
                <a:solidFill>
                  <a:prstClr val="white"/>
                </a:solidFill>
              </a:rPr>
              <a:t>– </a:t>
            </a:r>
            <a:r>
              <a:rPr lang="en-US" dirty="0" smtClean="0">
                <a:solidFill>
                  <a:prstClr val="white"/>
                </a:solidFill>
              </a:rPr>
              <a:t>Annual Satisfaction Assessment </a:t>
            </a:r>
            <a:r>
              <a:rPr lang="en-US" dirty="0">
                <a:solidFill>
                  <a:prstClr val="white"/>
                </a:solidFill>
              </a:rPr>
              <a:t>– </a:t>
            </a:r>
            <a:r>
              <a:rPr lang="en-US" dirty="0" smtClean="0">
                <a:solidFill>
                  <a:prstClr val="white"/>
                </a:solidFill>
              </a:rPr>
              <a:t>2016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defTabSz="457200"/>
            <a:r>
              <a:rPr lang="en-US" dirty="0" smtClean="0">
                <a:solidFill>
                  <a:prstClr val="white"/>
                </a:solidFill>
              </a:rPr>
              <a:t>© 2017 ACI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433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Airlines, sorted by IATA code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3DAD56E-802A-2646-A8DB-6610A51D0FC3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58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2017 ACI</a:t>
            </a:r>
            <a:endParaRPr lang="en-US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2793547"/>
              </p:ext>
            </p:extLst>
          </p:nvPr>
        </p:nvGraphicFramePr>
        <p:xfrm>
          <a:off x="1568043" y="1401180"/>
          <a:ext cx="4575062" cy="10882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50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0990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10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IATA Code</a:t>
                      </a:r>
                      <a:r>
                        <a:rPr lang="en-US" sz="105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– </a:t>
                      </a:r>
                      <a:r>
                        <a:rPr lang="en-US" sz="10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Airline Name 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>
                        <a:defRPr/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AA - AMERICAN AIRLINES</a:t>
                      </a:r>
                    </a:p>
                  </a:txBody>
                  <a:tcPr marL="36000" marR="2286" marT="2286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>
                        <a:defRPr/>
                      </a:pPr>
                      <a:r>
                        <a:rPr lang="en-US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DL - DELTA AIR LINES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2286" marT="2286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>
                        <a:defRPr/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NK - SPIRIT AIRLINES</a:t>
                      </a:r>
                    </a:p>
                  </a:txBody>
                  <a:tcPr marL="36000" marR="2286" marT="2286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>
                        <a:defRPr/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UA - UNITED AIRLINES</a:t>
                      </a:r>
                    </a:p>
                  </a:txBody>
                  <a:tcPr marL="36000" marR="2286" marT="2286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3917">
                <a:tc>
                  <a:txBody>
                    <a:bodyPr/>
                    <a:lstStyle/>
                    <a:p>
                      <a:pPr algn="l" fontAlgn="b">
                        <a:defRPr/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WN - SOUTHWEST AIRLINES</a:t>
                      </a:r>
                    </a:p>
                  </a:txBody>
                  <a:tcPr marL="36000" marR="2286" marT="2286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2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3869670" y="6546961"/>
            <a:ext cx="2895600" cy="324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prstClr val="white"/>
                </a:solidFill>
              </a:rPr>
              <a:t>ATL </a:t>
            </a:r>
            <a:r>
              <a:rPr lang="en-US" dirty="0">
                <a:solidFill>
                  <a:prstClr val="white"/>
                </a:solidFill>
              </a:rPr>
              <a:t>– </a:t>
            </a:r>
            <a:r>
              <a:rPr lang="en-US" dirty="0" smtClean="0">
                <a:solidFill>
                  <a:prstClr val="white"/>
                </a:solidFill>
              </a:rPr>
              <a:t>Annual Satisfaction Assessment </a:t>
            </a:r>
            <a:r>
              <a:rPr lang="en-US" dirty="0">
                <a:solidFill>
                  <a:prstClr val="white"/>
                </a:solidFill>
              </a:rPr>
              <a:t>– </a:t>
            </a:r>
            <a:r>
              <a:rPr lang="en-US" dirty="0" smtClean="0">
                <a:solidFill>
                  <a:prstClr val="white"/>
                </a:solidFill>
              </a:rPr>
              <a:t>2016</a:t>
            </a: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582" y="243015"/>
            <a:ext cx="612000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604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4</a:t>
            </a:r>
            <a:r>
              <a:rPr lang="en-US" dirty="0" smtClean="0"/>
              <a:t>. </a:t>
            </a:r>
            <a:r>
              <a:rPr lang="en-US" dirty="0"/>
              <a:t>Appendices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463193" y="3584951"/>
            <a:ext cx="8495483" cy="49244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Appendix </a:t>
            </a:r>
            <a:r>
              <a:rPr lang="en-US" dirty="0" smtClean="0"/>
              <a:t>5: Nationality list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3DAD56E-802A-2646-A8DB-6610A51D0FC3}" type="slidenum">
              <a:rPr lang="en-US" smtClean="0"/>
              <a:pPr/>
              <a:t>59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869670" y="6546961"/>
            <a:ext cx="2895600" cy="324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prstClr val="white"/>
                </a:solidFill>
              </a:rPr>
              <a:t>ATL </a:t>
            </a:r>
            <a:r>
              <a:rPr lang="en-US" dirty="0">
                <a:solidFill>
                  <a:prstClr val="white"/>
                </a:solidFill>
              </a:rPr>
              <a:t>– </a:t>
            </a:r>
            <a:r>
              <a:rPr lang="en-US" dirty="0" smtClean="0">
                <a:solidFill>
                  <a:prstClr val="white"/>
                </a:solidFill>
              </a:rPr>
              <a:t>Annual Satisfaction Assessment </a:t>
            </a:r>
            <a:r>
              <a:rPr lang="en-US" dirty="0">
                <a:solidFill>
                  <a:prstClr val="white"/>
                </a:solidFill>
              </a:rPr>
              <a:t>– </a:t>
            </a:r>
            <a:r>
              <a:rPr lang="en-US" dirty="0" smtClean="0">
                <a:solidFill>
                  <a:prstClr val="white"/>
                </a:solidFill>
              </a:rPr>
              <a:t>2016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defTabSz="457200"/>
            <a:r>
              <a:rPr lang="en-US" dirty="0" smtClean="0">
                <a:solidFill>
                  <a:prstClr val="white"/>
                </a:solidFill>
              </a:rPr>
              <a:t>© 2017 ACI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2448150"/>
              </p:ext>
            </p:extLst>
          </p:nvPr>
        </p:nvGraphicFramePr>
        <p:xfrm>
          <a:off x="173182" y="1042563"/>
          <a:ext cx="8809557" cy="4971687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1573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786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34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0377">
                <a:tc>
                  <a:txBody>
                    <a:bodyPr/>
                    <a:lstStyle/>
                    <a:p>
                      <a:pPr marL="36000" algn="r" fontAlgn="b">
                        <a:lnSpc>
                          <a:spcPts val="800"/>
                        </a:lnSpc>
                      </a:pPr>
                      <a:endParaRPr lang="en-CA" sz="750" b="0" i="0" u="none" strike="noStrike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3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3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 fontAlgn="b">
                        <a:lnSpc>
                          <a:spcPts val="800"/>
                        </a:lnSpc>
                      </a:pPr>
                      <a:endParaRPr lang="en-CA" sz="700" b="0" i="0" u="none" strike="noStrike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3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r" fontAlgn="b">
                        <a:lnSpc>
                          <a:spcPts val="800"/>
                        </a:lnSpc>
                      </a:pPr>
                      <a:endParaRPr lang="en-CA" sz="700" b="0" i="0" u="none" strike="noStrike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rgbClr val="003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alpha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0377">
                <a:tc>
                  <a:txBody>
                    <a:bodyPr/>
                    <a:lstStyle/>
                    <a:p>
                      <a:pPr marL="36000" algn="r" fontAlgn="b">
                        <a:lnSpc>
                          <a:spcPts val="800"/>
                        </a:lnSpc>
                      </a:pPr>
                      <a:r>
                        <a:rPr lang="en-CA" sz="7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CA" sz="7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3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3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6000" algn="l" fontAlgn="b">
                        <a:lnSpc>
                          <a:spcPts val="800"/>
                        </a:lnSpc>
                      </a:pPr>
                      <a:endParaRPr lang="en-CA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3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algn="ctr" fontAlgn="b">
                        <a:lnSpc>
                          <a:spcPts val="800"/>
                        </a:lnSpc>
                      </a:pPr>
                      <a:r>
                        <a:rPr lang="en-CA" sz="7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CA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rgbClr val="003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0377">
                <a:tc>
                  <a:txBody>
                    <a:bodyPr/>
                    <a:lstStyle/>
                    <a:p>
                      <a:pPr marL="36000" algn="r" fontAlgn="b">
                        <a:lnSpc>
                          <a:spcPts val="800"/>
                        </a:lnSpc>
                      </a:pPr>
                      <a:r>
                        <a:rPr lang="en-CA" sz="7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CA" sz="7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3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6000" algn="l" fontAlgn="b">
                        <a:lnSpc>
                          <a:spcPts val="800"/>
                        </a:lnSpc>
                      </a:pPr>
                      <a:endParaRPr lang="en-CA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algn="ctr" fontAlgn="b">
                        <a:lnSpc>
                          <a:spcPts val="800"/>
                        </a:lnSpc>
                      </a:pPr>
                      <a:r>
                        <a:rPr lang="en-CA" sz="7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CA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rgbClr val="003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0377">
                <a:tc>
                  <a:txBody>
                    <a:bodyPr/>
                    <a:lstStyle/>
                    <a:p>
                      <a:pPr marL="36000" algn="r" fontAlgn="b">
                        <a:lnSpc>
                          <a:spcPts val="800"/>
                        </a:lnSpc>
                      </a:pPr>
                      <a:r>
                        <a:rPr lang="en-CA" sz="7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CA" sz="7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3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6000" algn="l" fontAlgn="b">
                        <a:lnSpc>
                          <a:spcPts val="800"/>
                        </a:lnSpc>
                      </a:pPr>
                      <a:endParaRPr lang="en-CA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algn="ctr" fontAlgn="b">
                        <a:lnSpc>
                          <a:spcPts val="800"/>
                        </a:lnSpc>
                      </a:pPr>
                      <a:r>
                        <a:rPr lang="en-CA" sz="7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CA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rgbClr val="003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0377">
                <a:tc>
                  <a:txBody>
                    <a:bodyPr/>
                    <a:lstStyle/>
                    <a:p>
                      <a:pPr marL="36000" algn="r" fontAlgn="b">
                        <a:lnSpc>
                          <a:spcPts val="800"/>
                        </a:lnSpc>
                      </a:pPr>
                      <a:r>
                        <a:rPr lang="en-CA" sz="7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CA" sz="7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3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6000" algn="l" fontAlgn="b">
                        <a:lnSpc>
                          <a:spcPts val="800"/>
                        </a:lnSpc>
                      </a:pPr>
                      <a:endParaRPr lang="en-CA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algn="ctr" fontAlgn="b">
                        <a:lnSpc>
                          <a:spcPts val="800"/>
                        </a:lnSpc>
                      </a:pPr>
                      <a:r>
                        <a:rPr lang="en-CA" sz="7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CA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rgbClr val="003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0377">
                <a:tc>
                  <a:txBody>
                    <a:bodyPr/>
                    <a:lstStyle/>
                    <a:p>
                      <a:pPr marL="36000" algn="r" fontAlgn="b">
                        <a:lnSpc>
                          <a:spcPts val="800"/>
                        </a:lnSpc>
                      </a:pPr>
                      <a:r>
                        <a:rPr lang="en-CA" sz="7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CA" sz="7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3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6000" algn="l" fontAlgn="b">
                        <a:lnSpc>
                          <a:spcPts val="800"/>
                        </a:lnSpc>
                      </a:pPr>
                      <a:endParaRPr lang="en-CA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algn="ctr" fontAlgn="b">
                        <a:lnSpc>
                          <a:spcPts val="800"/>
                        </a:lnSpc>
                      </a:pPr>
                      <a:r>
                        <a:rPr lang="en-CA" sz="7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CA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rgbClr val="003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0377">
                <a:tc>
                  <a:txBody>
                    <a:bodyPr/>
                    <a:lstStyle/>
                    <a:p>
                      <a:pPr marL="36000" algn="r" fontAlgn="b">
                        <a:lnSpc>
                          <a:spcPts val="800"/>
                        </a:lnSpc>
                      </a:pPr>
                      <a:r>
                        <a:rPr lang="en-CA" sz="7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CA" sz="7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3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6000" algn="l" fontAlgn="b">
                        <a:lnSpc>
                          <a:spcPts val="800"/>
                        </a:lnSpc>
                      </a:pPr>
                      <a:endParaRPr lang="en-CA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algn="ctr" fontAlgn="b">
                        <a:lnSpc>
                          <a:spcPts val="800"/>
                        </a:lnSpc>
                      </a:pPr>
                      <a:r>
                        <a:rPr lang="en-CA" sz="7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CA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rgbClr val="003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0377">
                <a:tc>
                  <a:txBody>
                    <a:bodyPr/>
                    <a:lstStyle/>
                    <a:p>
                      <a:pPr marL="36000" algn="r" fontAlgn="b">
                        <a:lnSpc>
                          <a:spcPts val="800"/>
                        </a:lnSpc>
                      </a:pPr>
                      <a:r>
                        <a:rPr lang="en-CA" sz="7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CA" sz="7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3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6000" algn="l" fontAlgn="b">
                        <a:lnSpc>
                          <a:spcPts val="800"/>
                        </a:lnSpc>
                      </a:pPr>
                      <a:endParaRPr lang="en-CA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algn="ctr" fontAlgn="b">
                        <a:lnSpc>
                          <a:spcPts val="800"/>
                        </a:lnSpc>
                      </a:pPr>
                      <a:r>
                        <a:rPr lang="en-CA" sz="7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CA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rgbClr val="003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0377">
                <a:tc>
                  <a:txBody>
                    <a:bodyPr/>
                    <a:lstStyle/>
                    <a:p>
                      <a:pPr marL="36000" algn="r" fontAlgn="b">
                        <a:lnSpc>
                          <a:spcPts val="800"/>
                        </a:lnSpc>
                      </a:pPr>
                      <a:r>
                        <a:rPr lang="en-CA" sz="7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CA" sz="7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3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6000" algn="l" fontAlgn="b">
                        <a:lnSpc>
                          <a:spcPts val="800"/>
                        </a:lnSpc>
                      </a:pPr>
                      <a:endParaRPr lang="en-CA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algn="ctr" fontAlgn="b">
                        <a:lnSpc>
                          <a:spcPts val="800"/>
                        </a:lnSpc>
                      </a:pPr>
                      <a:r>
                        <a:rPr lang="en-CA" sz="7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CA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rgbClr val="003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60377">
                <a:tc>
                  <a:txBody>
                    <a:bodyPr/>
                    <a:lstStyle/>
                    <a:p>
                      <a:pPr marL="36000" algn="r" fontAlgn="b">
                        <a:lnSpc>
                          <a:spcPts val="800"/>
                        </a:lnSpc>
                      </a:pPr>
                      <a:r>
                        <a:rPr lang="en-CA" sz="7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CA" sz="7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3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6000" algn="l" fontAlgn="b">
                        <a:lnSpc>
                          <a:spcPts val="800"/>
                        </a:lnSpc>
                      </a:pPr>
                      <a:endParaRPr lang="en-CA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algn="ctr" fontAlgn="b">
                        <a:lnSpc>
                          <a:spcPts val="800"/>
                        </a:lnSpc>
                      </a:pPr>
                      <a:r>
                        <a:rPr lang="en-CA" sz="7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CA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rgbClr val="003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60377">
                <a:tc>
                  <a:txBody>
                    <a:bodyPr/>
                    <a:lstStyle/>
                    <a:p>
                      <a:pPr marL="36000" algn="r" fontAlgn="b">
                        <a:lnSpc>
                          <a:spcPts val="800"/>
                        </a:lnSpc>
                      </a:pPr>
                      <a:r>
                        <a:rPr lang="en-CA" sz="7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CA" sz="7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3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6000" algn="l" fontAlgn="b">
                        <a:lnSpc>
                          <a:spcPts val="800"/>
                        </a:lnSpc>
                      </a:pPr>
                      <a:endParaRPr lang="en-CA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algn="ctr" fontAlgn="b">
                        <a:lnSpc>
                          <a:spcPts val="800"/>
                        </a:lnSpc>
                      </a:pPr>
                      <a:r>
                        <a:rPr lang="en-CA" sz="7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CA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rgbClr val="003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60377">
                <a:tc>
                  <a:txBody>
                    <a:bodyPr/>
                    <a:lstStyle/>
                    <a:p>
                      <a:pPr marL="36000" algn="r" fontAlgn="b">
                        <a:lnSpc>
                          <a:spcPts val="800"/>
                        </a:lnSpc>
                      </a:pPr>
                      <a:r>
                        <a:rPr lang="en-CA" sz="7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en-CA" sz="7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3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6000" algn="l" fontAlgn="b">
                        <a:lnSpc>
                          <a:spcPts val="800"/>
                        </a:lnSpc>
                      </a:pPr>
                      <a:endParaRPr lang="en-CA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algn="ctr" fontAlgn="b">
                        <a:lnSpc>
                          <a:spcPts val="800"/>
                        </a:lnSpc>
                      </a:pPr>
                      <a:r>
                        <a:rPr lang="en-CA" sz="7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en-CA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rgbClr val="003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60377">
                <a:tc>
                  <a:txBody>
                    <a:bodyPr/>
                    <a:lstStyle/>
                    <a:p>
                      <a:pPr marL="36000" algn="r" fontAlgn="b">
                        <a:lnSpc>
                          <a:spcPts val="800"/>
                        </a:lnSpc>
                      </a:pPr>
                      <a:r>
                        <a:rPr lang="en-CA" sz="7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en-CA" sz="7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3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6000" algn="l" fontAlgn="b">
                        <a:lnSpc>
                          <a:spcPts val="800"/>
                        </a:lnSpc>
                      </a:pPr>
                      <a:endParaRPr lang="en-CA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algn="ctr" fontAlgn="b">
                        <a:lnSpc>
                          <a:spcPts val="800"/>
                        </a:lnSpc>
                      </a:pPr>
                      <a:r>
                        <a:rPr lang="en-CA" sz="7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en-CA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rgbClr val="003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60377">
                <a:tc>
                  <a:txBody>
                    <a:bodyPr/>
                    <a:lstStyle/>
                    <a:p>
                      <a:pPr marL="36000" algn="r" fontAlgn="b">
                        <a:lnSpc>
                          <a:spcPts val="800"/>
                        </a:lnSpc>
                      </a:pPr>
                      <a:r>
                        <a:rPr lang="en-CA" sz="7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en-CA" sz="7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3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6000" algn="l" fontAlgn="b">
                        <a:lnSpc>
                          <a:spcPts val="800"/>
                        </a:lnSpc>
                      </a:pPr>
                      <a:endParaRPr lang="en-CA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algn="ctr" fontAlgn="b">
                        <a:lnSpc>
                          <a:spcPts val="800"/>
                        </a:lnSpc>
                      </a:pPr>
                      <a:r>
                        <a:rPr lang="en-CA" sz="7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en-CA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rgbClr val="003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60377">
                <a:tc>
                  <a:txBody>
                    <a:bodyPr/>
                    <a:lstStyle/>
                    <a:p>
                      <a:pPr marL="36000" algn="r" fontAlgn="b">
                        <a:lnSpc>
                          <a:spcPts val="800"/>
                        </a:lnSpc>
                      </a:pPr>
                      <a:r>
                        <a:rPr lang="en-CA" sz="7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en-CA" sz="7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3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6000" algn="l" fontAlgn="b">
                        <a:lnSpc>
                          <a:spcPts val="800"/>
                        </a:lnSpc>
                      </a:pPr>
                      <a:endParaRPr lang="en-CA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algn="ctr" fontAlgn="b">
                        <a:lnSpc>
                          <a:spcPts val="800"/>
                        </a:lnSpc>
                      </a:pPr>
                      <a:r>
                        <a:rPr lang="en-CA" sz="7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en-CA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rgbClr val="003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60377">
                <a:tc>
                  <a:txBody>
                    <a:bodyPr/>
                    <a:lstStyle/>
                    <a:p>
                      <a:pPr marL="36000" algn="r" fontAlgn="b">
                        <a:lnSpc>
                          <a:spcPts val="800"/>
                        </a:lnSpc>
                      </a:pPr>
                      <a:r>
                        <a:rPr lang="en-CA" sz="7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en-CA" sz="7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3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6000" algn="l" fontAlgn="b">
                        <a:lnSpc>
                          <a:spcPts val="800"/>
                        </a:lnSpc>
                      </a:pPr>
                      <a:endParaRPr lang="en-CA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algn="ctr" fontAlgn="b">
                        <a:lnSpc>
                          <a:spcPts val="800"/>
                        </a:lnSpc>
                      </a:pPr>
                      <a:r>
                        <a:rPr lang="en-CA" sz="7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en-CA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rgbClr val="003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60377">
                <a:tc>
                  <a:txBody>
                    <a:bodyPr/>
                    <a:lstStyle/>
                    <a:p>
                      <a:pPr marL="36000" algn="r" fontAlgn="b">
                        <a:lnSpc>
                          <a:spcPts val="800"/>
                        </a:lnSpc>
                      </a:pPr>
                      <a:r>
                        <a:rPr lang="en-CA" sz="7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en-CA" sz="7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3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6000" algn="l" fontAlgn="b">
                        <a:lnSpc>
                          <a:spcPts val="800"/>
                        </a:lnSpc>
                      </a:pPr>
                      <a:endParaRPr lang="en-CA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algn="ctr" fontAlgn="b">
                        <a:lnSpc>
                          <a:spcPts val="800"/>
                        </a:lnSpc>
                      </a:pPr>
                      <a:r>
                        <a:rPr lang="en-CA" sz="7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en-CA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rgbClr val="003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60377">
                <a:tc>
                  <a:txBody>
                    <a:bodyPr/>
                    <a:lstStyle/>
                    <a:p>
                      <a:pPr marL="36000" algn="r" fontAlgn="b">
                        <a:lnSpc>
                          <a:spcPts val="800"/>
                        </a:lnSpc>
                      </a:pPr>
                      <a:r>
                        <a:rPr lang="en-CA" sz="7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en-CA" sz="7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3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6000" algn="l" fontAlgn="b">
                        <a:lnSpc>
                          <a:spcPts val="800"/>
                        </a:lnSpc>
                      </a:pPr>
                      <a:endParaRPr lang="en-CA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algn="ctr" fontAlgn="b">
                        <a:lnSpc>
                          <a:spcPts val="800"/>
                        </a:lnSpc>
                      </a:pPr>
                      <a:r>
                        <a:rPr lang="en-CA" sz="7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en-CA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rgbClr val="003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60377">
                <a:tc>
                  <a:txBody>
                    <a:bodyPr/>
                    <a:lstStyle/>
                    <a:p>
                      <a:pPr marL="36000" algn="r" fontAlgn="b">
                        <a:lnSpc>
                          <a:spcPts val="800"/>
                        </a:lnSpc>
                      </a:pPr>
                      <a:r>
                        <a:rPr lang="en-CA" sz="7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en-CA" sz="7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3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6000" algn="l" fontAlgn="b">
                        <a:lnSpc>
                          <a:spcPts val="800"/>
                        </a:lnSpc>
                      </a:pPr>
                      <a:endParaRPr lang="en-CA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algn="ctr" fontAlgn="b">
                        <a:lnSpc>
                          <a:spcPts val="800"/>
                        </a:lnSpc>
                      </a:pPr>
                      <a:r>
                        <a:rPr lang="en-CA" sz="7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en-CA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rgbClr val="003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60377">
                <a:tc>
                  <a:txBody>
                    <a:bodyPr/>
                    <a:lstStyle/>
                    <a:p>
                      <a:pPr marL="36000" algn="r" fontAlgn="b">
                        <a:lnSpc>
                          <a:spcPts val="800"/>
                        </a:lnSpc>
                      </a:pPr>
                      <a:r>
                        <a:rPr lang="en-CA" sz="7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  <a:endParaRPr lang="en-CA" sz="7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3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6000" algn="l" fontAlgn="b">
                        <a:lnSpc>
                          <a:spcPts val="800"/>
                        </a:lnSpc>
                      </a:pPr>
                      <a:endParaRPr lang="en-CA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algn="ctr" fontAlgn="b">
                        <a:lnSpc>
                          <a:spcPts val="800"/>
                        </a:lnSpc>
                      </a:pPr>
                      <a:r>
                        <a:rPr lang="en-CA" sz="7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  <a:endParaRPr lang="en-CA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rgbClr val="003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60377">
                <a:tc>
                  <a:txBody>
                    <a:bodyPr/>
                    <a:lstStyle/>
                    <a:p>
                      <a:pPr marL="36000" algn="r" fontAlgn="b">
                        <a:lnSpc>
                          <a:spcPts val="800"/>
                        </a:lnSpc>
                      </a:pPr>
                      <a:r>
                        <a:rPr lang="en-CA" sz="7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en-CA" sz="7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3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6000" algn="l" fontAlgn="b">
                        <a:lnSpc>
                          <a:spcPts val="800"/>
                        </a:lnSpc>
                      </a:pPr>
                      <a:endParaRPr lang="en-CA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algn="ctr" fontAlgn="b">
                        <a:lnSpc>
                          <a:spcPts val="800"/>
                        </a:lnSpc>
                      </a:pPr>
                      <a:r>
                        <a:rPr lang="en-CA" sz="7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en-CA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rgbClr val="003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60377">
                <a:tc>
                  <a:txBody>
                    <a:bodyPr/>
                    <a:lstStyle/>
                    <a:p>
                      <a:pPr marL="36000" algn="r" fontAlgn="b">
                        <a:lnSpc>
                          <a:spcPts val="800"/>
                        </a:lnSpc>
                      </a:pPr>
                      <a:r>
                        <a:rPr lang="en-CA" sz="7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  <a:endParaRPr lang="en-CA" sz="7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3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6000" algn="l" fontAlgn="b">
                        <a:lnSpc>
                          <a:spcPts val="800"/>
                        </a:lnSpc>
                      </a:pPr>
                      <a:endParaRPr lang="en-CA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algn="ctr" fontAlgn="b">
                        <a:lnSpc>
                          <a:spcPts val="800"/>
                        </a:lnSpc>
                      </a:pPr>
                      <a:r>
                        <a:rPr lang="en-CA" sz="7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  <a:endParaRPr lang="en-CA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rgbClr val="003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60377">
                <a:tc>
                  <a:txBody>
                    <a:bodyPr/>
                    <a:lstStyle/>
                    <a:p>
                      <a:pPr marL="36000" algn="r" fontAlgn="b">
                        <a:lnSpc>
                          <a:spcPts val="800"/>
                        </a:lnSpc>
                      </a:pPr>
                      <a:r>
                        <a:rPr lang="en-CA" sz="7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  <a:endParaRPr lang="en-CA" sz="7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3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6000" algn="l" fontAlgn="b">
                        <a:lnSpc>
                          <a:spcPts val="800"/>
                        </a:lnSpc>
                      </a:pPr>
                      <a:endParaRPr lang="en-CA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algn="ctr" fontAlgn="b">
                        <a:lnSpc>
                          <a:spcPts val="800"/>
                        </a:lnSpc>
                      </a:pPr>
                      <a:r>
                        <a:rPr lang="en-CA" sz="7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  <a:endParaRPr lang="en-CA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rgbClr val="003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60377">
                <a:tc>
                  <a:txBody>
                    <a:bodyPr/>
                    <a:lstStyle/>
                    <a:p>
                      <a:pPr marL="36000" algn="r" fontAlgn="b">
                        <a:lnSpc>
                          <a:spcPts val="800"/>
                        </a:lnSpc>
                      </a:pPr>
                      <a:r>
                        <a:rPr lang="en-CA" sz="7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  <a:endParaRPr lang="en-CA" sz="7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3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6000" algn="l" fontAlgn="b">
                        <a:lnSpc>
                          <a:spcPts val="800"/>
                        </a:lnSpc>
                      </a:pPr>
                      <a:endParaRPr lang="en-CA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algn="ctr" fontAlgn="b">
                        <a:lnSpc>
                          <a:spcPts val="800"/>
                        </a:lnSpc>
                      </a:pPr>
                      <a:r>
                        <a:rPr lang="en-CA" sz="7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  <a:endParaRPr lang="en-CA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rgbClr val="003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60377">
                <a:tc>
                  <a:txBody>
                    <a:bodyPr/>
                    <a:lstStyle/>
                    <a:p>
                      <a:pPr marL="36000" algn="r" fontAlgn="b">
                        <a:lnSpc>
                          <a:spcPts val="800"/>
                        </a:lnSpc>
                      </a:pPr>
                      <a:r>
                        <a:rPr lang="en-CA" sz="7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  <a:endParaRPr lang="en-CA" sz="7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3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6000" algn="l" fontAlgn="b">
                        <a:lnSpc>
                          <a:spcPts val="800"/>
                        </a:lnSpc>
                      </a:pPr>
                      <a:endParaRPr lang="en-CA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algn="ctr" fontAlgn="b">
                        <a:lnSpc>
                          <a:spcPts val="800"/>
                        </a:lnSpc>
                      </a:pPr>
                      <a:r>
                        <a:rPr lang="en-CA" sz="7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  <a:endParaRPr lang="en-CA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rgbClr val="003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60377">
                <a:tc>
                  <a:txBody>
                    <a:bodyPr/>
                    <a:lstStyle/>
                    <a:p>
                      <a:pPr marL="36000" algn="r" fontAlgn="b">
                        <a:lnSpc>
                          <a:spcPts val="800"/>
                        </a:lnSpc>
                      </a:pPr>
                      <a:r>
                        <a:rPr lang="en-CA" sz="7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en-CA" sz="7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3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6000" algn="l" fontAlgn="b">
                        <a:lnSpc>
                          <a:spcPts val="800"/>
                        </a:lnSpc>
                      </a:pPr>
                      <a:endParaRPr lang="en-CA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algn="ctr" fontAlgn="b">
                        <a:lnSpc>
                          <a:spcPts val="800"/>
                        </a:lnSpc>
                      </a:pPr>
                      <a:r>
                        <a:rPr lang="en-CA" sz="7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en-CA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rgbClr val="003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60377">
                <a:tc>
                  <a:txBody>
                    <a:bodyPr/>
                    <a:lstStyle/>
                    <a:p>
                      <a:pPr marL="36000" algn="r" fontAlgn="b">
                        <a:lnSpc>
                          <a:spcPts val="800"/>
                        </a:lnSpc>
                      </a:pPr>
                      <a:r>
                        <a:rPr lang="en-CA" sz="7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  <a:endParaRPr lang="en-CA" sz="7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3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6000" algn="l" fontAlgn="b">
                        <a:lnSpc>
                          <a:spcPts val="800"/>
                        </a:lnSpc>
                      </a:pPr>
                      <a:endParaRPr lang="en-CA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algn="ctr" fontAlgn="b">
                        <a:lnSpc>
                          <a:spcPts val="800"/>
                        </a:lnSpc>
                      </a:pPr>
                      <a:r>
                        <a:rPr lang="en-CA" sz="7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  <a:endParaRPr lang="en-CA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rgbClr val="003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60377">
                <a:tc>
                  <a:txBody>
                    <a:bodyPr/>
                    <a:lstStyle/>
                    <a:p>
                      <a:pPr marL="36000" algn="r" fontAlgn="b">
                        <a:lnSpc>
                          <a:spcPts val="800"/>
                        </a:lnSpc>
                      </a:pPr>
                      <a:r>
                        <a:rPr lang="en-CA" sz="7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  <a:endParaRPr lang="en-CA" sz="7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3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6000" algn="l" fontAlgn="b">
                        <a:lnSpc>
                          <a:spcPts val="800"/>
                        </a:lnSpc>
                      </a:pPr>
                      <a:endParaRPr lang="en-CA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algn="ctr" fontAlgn="b">
                        <a:lnSpc>
                          <a:spcPts val="800"/>
                        </a:lnSpc>
                      </a:pPr>
                      <a:r>
                        <a:rPr lang="en-CA" sz="7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  <a:endParaRPr lang="en-CA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rgbClr val="003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60377">
                <a:tc>
                  <a:txBody>
                    <a:bodyPr/>
                    <a:lstStyle/>
                    <a:p>
                      <a:pPr marL="36000" algn="r" fontAlgn="b">
                        <a:lnSpc>
                          <a:spcPts val="800"/>
                        </a:lnSpc>
                      </a:pPr>
                      <a:r>
                        <a:rPr lang="en-CA" sz="7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  <a:endParaRPr lang="en-CA" sz="7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3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6000" algn="l" fontAlgn="b">
                        <a:lnSpc>
                          <a:spcPts val="800"/>
                        </a:lnSpc>
                      </a:pPr>
                      <a:endParaRPr lang="en-CA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algn="ctr" fontAlgn="b">
                        <a:lnSpc>
                          <a:spcPts val="800"/>
                        </a:lnSpc>
                      </a:pPr>
                      <a:r>
                        <a:rPr lang="en-CA" sz="7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  <a:endParaRPr lang="en-CA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rgbClr val="003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60377">
                <a:tc>
                  <a:txBody>
                    <a:bodyPr/>
                    <a:lstStyle/>
                    <a:p>
                      <a:pPr marL="36000" algn="r" fontAlgn="b">
                        <a:lnSpc>
                          <a:spcPts val="800"/>
                        </a:lnSpc>
                      </a:pPr>
                      <a:r>
                        <a:rPr lang="en-CA" sz="7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  <a:endParaRPr lang="en-CA" sz="7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3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6000" algn="l" fontAlgn="b">
                        <a:lnSpc>
                          <a:spcPts val="800"/>
                        </a:lnSpc>
                      </a:pPr>
                      <a:endParaRPr lang="en-CA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algn="ctr" fontAlgn="b">
                        <a:lnSpc>
                          <a:spcPts val="800"/>
                        </a:lnSpc>
                      </a:pPr>
                      <a:r>
                        <a:rPr lang="en-CA" sz="7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  <a:endParaRPr lang="en-CA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rgbClr val="003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160377">
                <a:tc>
                  <a:txBody>
                    <a:bodyPr/>
                    <a:lstStyle/>
                    <a:p>
                      <a:pPr marL="36000" algn="r" fontAlgn="b">
                        <a:lnSpc>
                          <a:spcPts val="800"/>
                        </a:lnSpc>
                      </a:pPr>
                      <a:r>
                        <a:rPr lang="en-CA" sz="7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en-CA" sz="7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3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3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6000" algn="l" fontAlgn="b">
                        <a:lnSpc>
                          <a:spcPts val="800"/>
                        </a:lnSpc>
                      </a:pPr>
                      <a:endParaRPr lang="en-CA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3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algn="ctr" fontAlgn="b">
                        <a:lnSpc>
                          <a:spcPts val="800"/>
                        </a:lnSpc>
                      </a:pPr>
                      <a:r>
                        <a:rPr lang="en-CA" sz="7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en-CA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rgbClr val="003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3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</a:tbl>
          </a:graphicData>
        </a:graphic>
      </p:graphicFrame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1902856269"/>
              </p:ext>
            </p:extLst>
          </p:nvPr>
        </p:nvGraphicFramePr>
        <p:xfrm>
          <a:off x="399570" y="865398"/>
          <a:ext cx="8131629" cy="51735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1" y="241070"/>
            <a:ext cx="6464709" cy="640451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ATL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– Service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Attribute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Average Scores 2016</a:t>
            </a:r>
            <a:endParaRPr lang="en-US" sz="2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3DAD56E-802A-2646-A8DB-6610A51D0FC3}" type="slidenum">
              <a:rPr lang="en-US" smtClean="0">
                <a:solidFill>
                  <a:schemeClr val="tx1"/>
                </a:solidFill>
              </a:rPr>
              <a:pPr/>
              <a:t>6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defTabSz="457200"/>
            <a:r>
              <a:rPr lang="en-US" dirty="0" smtClean="0"/>
              <a:t>© 2017 ACI</a:t>
            </a:r>
            <a:endParaRPr lang="en-US" dirty="0"/>
          </a:p>
        </p:txBody>
      </p:sp>
      <p:sp>
        <p:nvSpPr>
          <p:cNvPr id="8" name="TextBox 1"/>
          <p:cNvSpPr txBox="1"/>
          <p:nvPr/>
        </p:nvSpPr>
        <p:spPr>
          <a:xfrm>
            <a:off x="264024" y="6038931"/>
            <a:ext cx="88406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CA" sz="900" i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Notes:</a:t>
            </a:r>
          </a:p>
          <a:p>
            <a:pPr defTabSz="457200"/>
            <a:r>
              <a:rPr lang="en-CA" sz="900" i="1" dirty="0" smtClean="0">
                <a:latin typeface="Arial" panose="020B0604020202020204" pitchFamily="34" charset="0"/>
                <a:cs typeface="Arial" panose="020B0604020202020204" pitchFamily="34" charset="0"/>
              </a:rPr>
              <a:t>Responding </a:t>
            </a:r>
            <a:r>
              <a:rPr lang="en-CA" sz="900" i="1" dirty="0">
                <a:latin typeface="Arial" panose="020B0604020202020204" pitchFamily="34" charset="0"/>
                <a:cs typeface="Arial" panose="020B0604020202020204" pitchFamily="34" charset="0"/>
              </a:rPr>
              <a:t>to all questions is not </a:t>
            </a:r>
            <a:r>
              <a:rPr lang="en-CA" sz="900" i="1" dirty="0" smtClean="0">
                <a:latin typeface="Arial" panose="020B0604020202020204" pitchFamily="34" charset="0"/>
                <a:cs typeface="Arial" panose="020B0604020202020204" pitchFamily="34" charset="0"/>
              </a:rPr>
              <a:t>mandatory; </a:t>
            </a:r>
            <a:r>
              <a:rPr lang="en-CA" sz="900" i="1" dirty="0">
                <a:latin typeface="Arial" panose="020B0604020202020204" pitchFamily="34" charset="0"/>
                <a:cs typeface="Arial" panose="020B0604020202020204" pitchFamily="34" charset="0"/>
              </a:rPr>
              <a:t>the number of respondents could be different from one attribute to </a:t>
            </a:r>
            <a:r>
              <a:rPr lang="en-CA" sz="9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another. Base </a:t>
            </a:r>
            <a:r>
              <a:rPr lang="en-CA" sz="900" i="1" dirty="0"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900" i="1" dirty="0" smtClean="0">
                <a:latin typeface="Arial" panose="020B0604020202020204" pitchFamily="34" charset="0"/>
                <a:cs typeface="Arial" panose="020B0604020202020204" pitchFamily="34" charset="0"/>
              </a:rPr>
              <a:t>espondents 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providing a valid response.</a:t>
            </a:r>
          </a:p>
          <a:p>
            <a:pPr defTabSz="457200"/>
            <a:r>
              <a:rPr lang="en-US" sz="900" i="1" dirty="0" smtClean="0">
                <a:latin typeface="Arial" panose="020B0604020202020204" pitchFamily="34" charset="0"/>
                <a:cs typeface="Arial" panose="020B0604020202020204" pitchFamily="34" charset="0"/>
              </a:rPr>
              <a:t>Items ranked on average scores.  Focus is on departure items in this report.</a:t>
            </a:r>
            <a:endParaRPr lang="en-US" sz="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200"/>
            <a:endParaRPr lang="en-CA" sz="9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05328" y="865398"/>
            <a:ext cx="33688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670" y="6546961"/>
            <a:ext cx="2895600" cy="324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ATL </a:t>
            </a:r>
            <a:r>
              <a:rPr lang="en-US" dirty="0"/>
              <a:t>– </a:t>
            </a:r>
            <a:r>
              <a:rPr lang="en-US" dirty="0" smtClean="0"/>
              <a:t>Annual Satisfaction Assessment </a:t>
            </a:r>
            <a:r>
              <a:rPr lang="en-US" dirty="0"/>
              <a:t>– </a:t>
            </a:r>
            <a:r>
              <a:rPr lang="en-US" dirty="0" smtClean="0"/>
              <a:t>2016</a:t>
            </a:r>
            <a:endParaRPr lang="en-US" dirty="0"/>
          </a:p>
        </p:txBody>
      </p:sp>
      <p:sp>
        <p:nvSpPr>
          <p:cNvPr id="10" name="Date Placeholder 2"/>
          <p:cNvSpPr txBox="1">
            <a:spLocks/>
          </p:cNvSpPr>
          <p:nvPr/>
        </p:nvSpPr>
        <p:spPr>
          <a:xfrm>
            <a:off x="6804997" y="5850804"/>
            <a:ext cx="733425" cy="324000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Myriad Pro"/>
                <a:ea typeface="+mn-ea"/>
                <a:cs typeface="Myriad Pro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75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Average</a:t>
            </a:r>
          </a:p>
          <a:p>
            <a:pPr algn="ctr">
              <a:defRPr/>
            </a:pPr>
            <a:r>
              <a:rPr lang="en-US" sz="75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3.93</a:t>
            </a:r>
            <a:endParaRPr lang="en-US" sz="75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1255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622225" y="6537534"/>
            <a:ext cx="2255768" cy="324000"/>
          </a:xfrm>
        </p:spPr>
        <p:txBody>
          <a:bodyPr/>
          <a:lstStyle/>
          <a:p>
            <a:fld id="{F76265A1-0085-4172-B257-78E89B106F77}" type="slidenum">
              <a:rPr lang="en-AU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60</a:t>
            </a:fld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© 2017 ACI</a:t>
            </a:r>
            <a:endParaRPr lang="en-US" dirty="0">
              <a:solidFill>
                <a:prstClr val="white"/>
              </a:solidFill>
            </a:endParaRPr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844602"/>
              </p:ext>
            </p:extLst>
          </p:nvPr>
        </p:nvGraphicFramePr>
        <p:xfrm>
          <a:off x="353599" y="1031241"/>
          <a:ext cx="7689456" cy="53430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6" name="Worksheet" r:id="rId3" imgW="11829932" imgH="8220150" progId="Excel.Sheet.12">
                  <p:embed/>
                </p:oleObj>
              </mc:Choice>
              <mc:Fallback>
                <p:oleObj name="Worksheet" r:id="rId3" imgW="11829932" imgH="822015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53599" y="1031241"/>
                        <a:ext cx="7689456" cy="53430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itle 5"/>
          <p:cNvSpPr>
            <a:spLocks noGrp="1"/>
          </p:cNvSpPr>
          <p:nvPr>
            <p:ph type="title"/>
          </p:nvPr>
        </p:nvSpPr>
        <p:spPr>
          <a:xfrm>
            <a:off x="457200" y="241068"/>
            <a:ext cx="6293381" cy="640451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>
                <a:solidFill>
                  <a:srgbClr val="1F497D">
                    <a:lumMod val="60000"/>
                    <a:lumOff val="40000"/>
                  </a:srgbClr>
                </a:solidFill>
              </a:rPr>
              <a:t>Nationalities: Countries of citizenship (1/2)</a:t>
            </a:r>
            <a:br>
              <a:rPr lang="en-US" dirty="0" smtClean="0">
                <a:solidFill>
                  <a:srgbClr val="1F497D">
                    <a:lumMod val="60000"/>
                    <a:lumOff val="40000"/>
                  </a:srgbClr>
                </a:solidFill>
              </a:rPr>
            </a:br>
            <a:r>
              <a:rPr lang="en-CA" sz="2000" dirty="0" smtClean="0"/>
              <a:t>Sorted </a:t>
            </a:r>
            <a:r>
              <a:rPr lang="en-CA" sz="2000" dirty="0"/>
              <a:t>by ISO codes</a:t>
            </a:r>
            <a:endParaRPr lang="en-US" altLang="en-US" sz="2000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4969" y="231641"/>
            <a:ext cx="619257" cy="612000"/>
          </a:xfrm>
          <a:prstGeom prst="rect">
            <a:avLst/>
          </a:prstGeom>
        </p:spPr>
      </p:pic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869670" y="6546961"/>
            <a:ext cx="2895600" cy="324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prstClr val="white"/>
                </a:solidFill>
              </a:rPr>
              <a:t>ATL </a:t>
            </a:r>
            <a:r>
              <a:rPr lang="en-US" dirty="0">
                <a:solidFill>
                  <a:prstClr val="white"/>
                </a:solidFill>
              </a:rPr>
              <a:t>– </a:t>
            </a:r>
            <a:r>
              <a:rPr lang="en-US" dirty="0" smtClean="0">
                <a:solidFill>
                  <a:prstClr val="white"/>
                </a:solidFill>
              </a:rPr>
              <a:t>Annual Satisfaction Assessment </a:t>
            </a:r>
            <a:r>
              <a:rPr lang="en-US" dirty="0">
                <a:solidFill>
                  <a:prstClr val="white"/>
                </a:solidFill>
              </a:rPr>
              <a:t>– </a:t>
            </a:r>
            <a:r>
              <a:rPr lang="en-US" dirty="0" smtClean="0">
                <a:solidFill>
                  <a:prstClr val="white"/>
                </a:solidFill>
              </a:rPr>
              <a:t>2016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867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622225" y="6537534"/>
            <a:ext cx="2255768" cy="324000"/>
          </a:xfrm>
        </p:spPr>
        <p:txBody>
          <a:bodyPr/>
          <a:lstStyle/>
          <a:p>
            <a:fld id="{F76265A1-0085-4172-B257-78E89B106F77}" type="slidenum">
              <a:rPr lang="en-AU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61</a:t>
            </a:fld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© 2017 ACI</a:t>
            </a:r>
            <a:endParaRPr lang="en-US" dirty="0">
              <a:solidFill>
                <a:prstClr val="white"/>
              </a:solidFill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2914479"/>
              </p:ext>
            </p:extLst>
          </p:nvPr>
        </p:nvGraphicFramePr>
        <p:xfrm>
          <a:off x="356611" y="1033268"/>
          <a:ext cx="7689456" cy="53430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0" name="Worksheet" r:id="rId3" imgW="11829932" imgH="8220143" progId="Excel.Sheet.12">
                  <p:embed/>
                </p:oleObj>
              </mc:Choice>
              <mc:Fallback>
                <p:oleObj name="Worksheet" r:id="rId3" imgW="11829932" imgH="8220143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56611" y="1033268"/>
                        <a:ext cx="7689456" cy="53430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itle 5"/>
          <p:cNvSpPr>
            <a:spLocks noGrp="1"/>
          </p:cNvSpPr>
          <p:nvPr>
            <p:ph type="title"/>
          </p:nvPr>
        </p:nvSpPr>
        <p:spPr>
          <a:xfrm>
            <a:off x="457200" y="241068"/>
            <a:ext cx="6293381" cy="640451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>
                <a:solidFill>
                  <a:srgbClr val="1F497D">
                    <a:lumMod val="60000"/>
                    <a:lumOff val="40000"/>
                  </a:srgbClr>
                </a:solidFill>
              </a:rPr>
              <a:t>Nationalities: Countries of citizenship (2/2)</a:t>
            </a:r>
            <a:br>
              <a:rPr lang="en-US" dirty="0" smtClean="0">
                <a:solidFill>
                  <a:srgbClr val="1F497D">
                    <a:lumMod val="60000"/>
                    <a:lumOff val="40000"/>
                  </a:srgbClr>
                </a:solidFill>
              </a:rPr>
            </a:br>
            <a:r>
              <a:rPr lang="en-CA" sz="2000" dirty="0" smtClean="0"/>
              <a:t>Sorted </a:t>
            </a:r>
            <a:r>
              <a:rPr lang="en-CA" sz="2000" dirty="0"/>
              <a:t>by ISO codes</a:t>
            </a:r>
            <a:endParaRPr lang="en-US" altLang="en-US" sz="20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4969" y="231641"/>
            <a:ext cx="619257" cy="612000"/>
          </a:xfrm>
          <a:prstGeom prst="rect">
            <a:avLst/>
          </a:prstGeom>
        </p:spPr>
      </p:pic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869670" y="6546961"/>
            <a:ext cx="2895600" cy="324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prstClr val="white"/>
                </a:solidFill>
              </a:rPr>
              <a:t>ATL </a:t>
            </a:r>
            <a:r>
              <a:rPr lang="en-US" dirty="0">
                <a:solidFill>
                  <a:prstClr val="white"/>
                </a:solidFill>
              </a:rPr>
              <a:t>– </a:t>
            </a:r>
            <a:r>
              <a:rPr lang="en-US" dirty="0" smtClean="0">
                <a:solidFill>
                  <a:prstClr val="white"/>
                </a:solidFill>
              </a:rPr>
              <a:t>Annual Satisfaction Assessment </a:t>
            </a:r>
            <a:r>
              <a:rPr lang="en-US" dirty="0">
                <a:solidFill>
                  <a:prstClr val="white"/>
                </a:solidFill>
              </a:rPr>
              <a:t>– </a:t>
            </a:r>
            <a:r>
              <a:rPr lang="en-US" dirty="0" smtClean="0">
                <a:solidFill>
                  <a:prstClr val="white"/>
                </a:solidFill>
              </a:rPr>
              <a:t>2016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046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3DAD56E-802A-2646-A8DB-6610A51D0FC3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62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© 2017 ACI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067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altLang="en-US" dirty="0" smtClean="0"/>
              <a:t>ATL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– Overall Satisfaction Analysis</a:t>
            </a:r>
            <a:r>
              <a:rPr lang="en-US" altLang="en-US" dirty="0">
                <a:solidFill>
                  <a:srgbClr val="1F497D">
                    <a:lumMod val="60000"/>
                    <a:lumOff val="4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en-US" dirty="0">
                <a:solidFill>
                  <a:srgbClr val="1F497D">
                    <a:lumMod val="60000"/>
                    <a:lumOff val="4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 smtClean="0">
                <a:solidFill>
                  <a:srgbClr val="1F497D">
                    <a:lumMod val="60000"/>
                    <a:lumOff val="40000"/>
                  </a:srgbClr>
                </a:solidFill>
              </a:rPr>
              <a:t>Analysis </a:t>
            </a:r>
            <a:r>
              <a:rPr lang="en-US" sz="2000" dirty="0">
                <a:solidFill>
                  <a:srgbClr val="1F497D">
                    <a:lumMod val="60000"/>
                    <a:lumOff val="40000"/>
                  </a:srgbClr>
                </a:solidFill>
              </a:rPr>
              <a:t>for </a:t>
            </a:r>
            <a:r>
              <a:rPr lang="en-US" sz="2000" dirty="0" smtClean="0">
                <a:solidFill>
                  <a:srgbClr val="1F497D">
                    <a:lumMod val="60000"/>
                    <a:lumOff val="40000"/>
                  </a:srgbClr>
                </a:solidFill>
              </a:rPr>
              <a:t>Segments – Methodology</a:t>
            </a:r>
            <a:endParaRPr lang="en-US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3869670" y="6546961"/>
            <a:ext cx="2895600" cy="324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prstClr val="white"/>
                </a:solidFill>
              </a:rPr>
              <a:t>ATL </a:t>
            </a:r>
            <a:r>
              <a:rPr lang="en-US" dirty="0">
                <a:solidFill>
                  <a:prstClr val="white"/>
                </a:solidFill>
              </a:rPr>
              <a:t>– </a:t>
            </a:r>
            <a:r>
              <a:rPr lang="en-US" dirty="0" smtClean="0">
                <a:solidFill>
                  <a:prstClr val="white"/>
                </a:solidFill>
              </a:rPr>
              <a:t>Annual Satisfaction Assessment </a:t>
            </a:r>
            <a:r>
              <a:rPr lang="en-US" dirty="0">
                <a:solidFill>
                  <a:prstClr val="white"/>
                </a:solidFill>
              </a:rPr>
              <a:t>– </a:t>
            </a:r>
            <a:r>
              <a:rPr lang="en-US" dirty="0" smtClean="0">
                <a:solidFill>
                  <a:prstClr val="white"/>
                </a:solidFill>
              </a:rPr>
              <a:t>2016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76265A1-0085-4172-B257-78E89B106F77}" type="slidenum">
              <a:rPr lang="en-AU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7</a:t>
            </a:fld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© 2017 ACI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468516" y="1195642"/>
            <a:ext cx="8409477" cy="2129814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en-US" sz="1300" dirty="0">
                <a:solidFill>
                  <a:srgbClr val="1F497D">
                    <a:lumMod val="60000"/>
                    <a:lumOff val="40000"/>
                  </a:srgbClr>
                </a:solidFill>
              </a:rPr>
              <a:t>How to </a:t>
            </a:r>
            <a:r>
              <a:rPr lang="en-US" sz="1300" dirty="0" smtClean="0">
                <a:solidFill>
                  <a:srgbClr val="1F497D">
                    <a:lumMod val="60000"/>
                    <a:lumOff val="40000"/>
                  </a:srgbClr>
                </a:solidFill>
              </a:rPr>
              <a:t>read </a:t>
            </a:r>
            <a:r>
              <a:rPr lang="en-US" sz="1300" dirty="0">
                <a:solidFill>
                  <a:srgbClr val="1F497D">
                    <a:lumMod val="60000"/>
                    <a:lumOff val="40000"/>
                  </a:srgbClr>
                </a:solidFill>
              </a:rPr>
              <a:t>the </a:t>
            </a:r>
            <a:r>
              <a:rPr lang="en-US" sz="1300" dirty="0" smtClean="0">
                <a:solidFill>
                  <a:srgbClr val="1F497D">
                    <a:lumMod val="60000"/>
                    <a:lumOff val="40000"/>
                  </a:srgbClr>
                </a:solidFill>
              </a:rPr>
              <a:t>charts </a:t>
            </a:r>
            <a:r>
              <a:rPr lang="en-US" sz="1300" dirty="0">
                <a:solidFill>
                  <a:srgbClr val="1F497D">
                    <a:lumMod val="60000"/>
                    <a:lumOff val="40000"/>
                  </a:srgbClr>
                </a:solidFill>
              </a:rPr>
              <a:t>on the </a:t>
            </a:r>
            <a:r>
              <a:rPr lang="en-US" sz="1300" dirty="0" smtClean="0">
                <a:solidFill>
                  <a:srgbClr val="1F497D">
                    <a:lumMod val="60000"/>
                    <a:lumOff val="40000"/>
                  </a:srgbClr>
                </a:solidFill>
              </a:rPr>
              <a:t>next pages:</a:t>
            </a:r>
            <a:endParaRPr lang="en-US" sz="1300" dirty="0" smtClean="0"/>
          </a:p>
          <a:p>
            <a:r>
              <a:rPr lang="en-US" sz="1300" dirty="0"/>
              <a:t>The charts </a:t>
            </a:r>
            <a:r>
              <a:rPr lang="en-US" sz="1300" dirty="0" smtClean="0"/>
              <a:t>in this section </a:t>
            </a:r>
            <a:r>
              <a:rPr lang="en-US" sz="1300" dirty="0"/>
              <a:t>illustrate how each </a:t>
            </a:r>
            <a:r>
              <a:rPr lang="en-US" sz="1300" b="1" dirty="0"/>
              <a:t>subgroup</a:t>
            </a:r>
            <a:r>
              <a:rPr lang="en-US" sz="1300" dirty="0"/>
              <a:t> of interest or segment (based on behaviours and demographics) rate </a:t>
            </a:r>
            <a:r>
              <a:rPr lang="en-US" sz="1300" dirty="0" smtClean="0"/>
              <a:t>Overall Satisfaction</a:t>
            </a:r>
            <a:r>
              <a:rPr lang="en-US" sz="1300" dirty="0"/>
              <a:t>.</a:t>
            </a:r>
          </a:p>
          <a:p>
            <a:r>
              <a:rPr lang="en-US" sz="1300" dirty="0" smtClean="0"/>
              <a:t>The </a:t>
            </a:r>
            <a:r>
              <a:rPr lang="en-US" sz="1300" b="1" dirty="0" smtClean="0"/>
              <a:t>bar chart </a:t>
            </a:r>
            <a:r>
              <a:rPr lang="en-US" sz="1300" dirty="0" smtClean="0"/>
              <a:t>displayed at the top illustrates the distribution of Overall Satisfaction scores for the </a:t>
            </a:r>
            <a:r>
              <a:rPr lang="en-US" sz="1300" b="1" dirty="0" smtClean="0"/>
              <a:t>Total Sample</a:t>
            </a:r>
            <a:r>
              <a:rPr lang="en-US" sz="1300" dirty="0" smtClean="0"/>
              <a:t>.</a:t>
            </a:r>
            <a:endParaRPr lang="en-US" sz="1300" dirty="0"/>
          </a:p>
          <a:p>
            <a:r>
              <a:rPr lang="en-US" sz="1300" dirty="0" smtClean="0"/>
              <a:t>The </a:t>
            </a:r>
            <a:r>
              <a:rPr lang="en-US" sz="1300" b="1" dirty="0" smtClean="0"/>
              <a:t>centre pie chart</a:t>
            </a:r>
            <a:r>
              <a:rPr lang="en-US" sz="1300" dirty="0" smtClean="0"/>
              <a:t> (shades of blue) illustrates the </a:t>
            </a:r>
            <a:r>
              <a:rPr lang="en-US" sz="1300" b="1" dirty="0" smtClean="0"/>
              <a:t>distribution of individuals</a:t>
            </a:r>
            <a:r>
              <a:rPr lang="en-US" sz="1300" dirty="0" smtClean="0"/>
              <a:t> in a given subgroup or segment. In the example below, the subgroup pictured is Traffic (Domestic vs. International).</a:t>
            </a:r>
          </a:p>
          <a:p>
            <a:pPr marL="919163"/>
            <a:r>
              <a:rPr lang="en-US" sz="1300" dirty="0" smtClean="0"/>
              <a:t>Each response has its own “slice”, and the size of each slice represents the size of the group within the total sample. Therefore, the sum of the slices is 100%.</a:t>
            </a:r>
            <a:endParaRPr lang="en-US" sz="1300" dirty="0"/>
          </a:p>
        </p:txBody>
      </p:sp>
      <p:sp>
        <p:nvSpPr>
          <p:cNvPr id="15" name="Subtitle 6"/>
          <p:cNvSpPr txBox="1">
            <a:spLocks/>
          </p:cNvSpPr>
          <p:nvPr/>
        </p:nvSpPr>
        <p:spPr>
          <a:xfrm>
            <a:off x="469086" y="3264041"/>
            <a:ext cx="3811512" cy="2653034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457200" marR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"/>
              <a:tabLst/>
              <a:defRPr sz="1400" kern="1200" baseline="0">
                <a:solidFill>
                  <a:srgbClr val="003A8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00" dirty="0" smtClean="0"/>
              <a:t>The </a:t>
            </a:r>
            <a:r>
              <a:rPr lang="en-US" sz="1300" b="1" dirty="0" smtClean="0"/>
              <a:t>outer pie charts</a:t>
            </a:r>
            <a:r>
              <a:rPr lang="en-US" sz="1300" dirty="0" smtClean="0"/>
              <a:t> (orange-yellow-green) illustrate the distribution of overall satisfaction </a:t>
            </a:r>
            <a:r>
              <a:rPr lang="en-US" sz="1300" b="1" dirty="0" smtClean="0"/>
              <a:t>ratings for a given group</a:t>
            </a:r>
            <a:r>
              <a:rPr lang="en-US" sz="1300" dirty="0" smtClean="0"/>
              <a:t>.</a:t>
            </a:r>
          </a:p>
          <a:p>
            <a:pPr marL="919163"/>
            <a:r>
              <a:rPr lang="en-US" sz="1300" dirty="0" smtClean="0"/>
              <a:t>Each group has its own pie chart.</a:t>
            </a:r>
          </a:p>
          <a:p>
            <a:pPr marL="919163"/>
            <a:r>
              <a:rPr lang="en-US" sz="1300" dirty="0" smtClean="0"/>
              <a:t>Ratings </a:t>
            </a:r>
            <a:r>
              <a:rPr lang="en-US" sz="1300" dirty="0"/>
              <a:t>of 1 or 2, ratings of 3 and ratings of 4 or 5 each have their own slice</a:t>
            </a:r>
            <a:r>
              <a:rPr lang="en-US" sz="1300" dirty="0" smtClean="0"/>
              <a:t>.</a:t>
            </a:r>
          </a:p>
          <a:p>
            <a:pPr marL="919163"/>
            <a:r>
              <a:rPr lang="en-US" sz="1300" dirty="0" smtClean="0"/>
              <a:t>The sum of these 3 slices is 100%.</a:t>
            </a:r>
            <a:endParaRPr lang="en-US" sz="1300" dirty="0"/>
          </a:p>
          <a:p>
            <a:pPr marL="919163"/>
            <a:r>
              <a:rPr lang="en-US" sz="1300" dirty="0" smtClean="0"/>
              <a:t>The </a:t>
            </a:r>
            <a:r>
              <a:rPr lang="en-US" sz="1300" dirty="0"/>
              <a:t>size of each slice represents the proportion of </a:t>
            </a:r>
            <a:r>
              <a:rPr lang="en-US" sz="1300" dirty="0" smtClean="0"/>
              <a:t>individuals who gave a score of 1-2, 3 or 4-5 </a:t>
            </a:r>
            <a:r>
              <a:rPr lang="en-US" sz="1300" dirty="0"/>
              <a:t>within the group.</a:t>
            </a:r>
          </a:p>
        </p:txBody>
      </p:sp>
      <p:grpSp>
        <p:nvGrpSpPr>
          <p:cNvPr id="9" name="Group 7"/>
          <p:cNvGrpSpPr/>
          <p:nvPr/>
        </p:nvGrpSpPr>
        <p:grpSpPr>
          <a:xfrm>
            <a:off x="6614027" y="298474"/>
            <a:ext cx="433168" cy="422785"/>
            <a:chOff x="8529629" y="82509"/>
            <a:chExt cx="525656" cy="501691"/>
          </a:xfrm>
          <a:solidFill>
            <a:srgbClr val="003A8C"/>
          </a:solidFill>
        </p:grpSpPr>
        <p:sp>
          <p:nvSpPr>
            <p:cNvPr id="10" name="Freeform 6"/>
            <p:cNvSpPr>
              <a:spLocks/>
            </p:cNvSpPr>
            <p:nvPr/>
          </p:nvSpPr>
          <p:spPr bwMode="auto">
            <a:xfrm>
              <a:off x="8683012" y="82509"/>
              <a:ext cx="372273" cy="501691"/>
            </a:xfrm>
            <a:custGeom>
              <a:avLst/>
              <a:gdLst>
                <a:gd name="T0" fmla="*/ 1 w 124"/>
                <a:gd name="T1" fmla="*/ 158 h 167"/>
                <a:gd name="T2" fmla="*/ 5 w 124"/>
                <a:gd name="T3" fmla="*/ 158 h 167"/>
                <a:gd name="T4" fmla="*/ 11 w 124"/>
                <a:gd name="T5" fmla="*/ 158 h 167"/>
                <a:gd name="T6" fmla="*/ 23 w 124"/>
                <a:gd name="T7" fmla="*/ 159 h 167"/>
                <a:gd name="T8" fmla="*/ 59 w 124"/>
                <a:gd name="T9" fmla="*/ 166 h 167"/>
                <a:gd name="T10" fmla="*/ 92 w 124"/>
                <a:gd name="T11" fmla="*/ 166 h 167"/>
                <a:gd name="T12" fmla="*/ 108 w 124"/>
                <a:gd name="T13" fmla="*/ 161 h 167"/>
                <a:gd name="T14" fmla="*/ 112 w 124"/>
                <a:gd name="T15" fmla="*/ 147 h 167"/>
                <a:gd name="T16" fmla="*/ 113 w 124"/>
                <a:gd name="T17" fmla="*/ 141 h 167"/>
                <a:gd name="T18" fmla="*/ 118 w 124"/>
                <a:gd name="T19" fmla="*/ 134 h 167"/>
                <a:gd name="T20" fmla="*/ 117 w 124"/>
                <a:gd name="T21" fmla="*/ 123 h 167"/>
                <a:gd name="T22" fmla="*/ 118 w 124"/>
                <a:gd name="T23" fmla="*/ 119 h 167"/>
                <a:gd name="T24" fmla="*/ 123 w 124"/>
                <a:gd name="T25" fmla="*/ 111 h 167"/>
                <a:gd name="T26" fmla="*/ 121 w 124"/>
                <a:gd name="T27" fmla="*/ 100 h 167"/>
                <a:gd name="T28" fmla="*/ 120 w 124"/>
                <a:gd name="T29" fmla="*/ 98 h 167"/>
                <a:gd name="T30" fmla="*/ 122 w 124"/>
                <a:gd name="T31" fmla="*/ 92 h 167"/>
                <a:gd name="T32" fmla="*/ 124 w 124"/>
                <a:gd name="T33" fmla="*/ 86 h 167"/>
                <a:gd name="T34" fmla="*/ 123 w 124"/>
                <a:gd name="T35" fmla="*/ 81 h 167"/>
                <a:gd name="T36" fmla="*/ 117 w 124"/>
                <a:gd name="T37" fmla="*/ 74 h 167"/>
                <a:gd name="T38" fmla="*/ 101 w 124"/>
                <a:gd name="T39" fmla="*/ 73 h 167"/>
                <a:gd name="T40" fmla="*/ 79 w 124"/>
                <a:gd name="T41" fmla="*/ 74 h 167"/>
                <a:gd name="T42" fmla="*/ 67 w 124"/>
                <a:gd name="T43" fmla="*/ 68 h 167"/>
                <a:gd name="T44" fmla="*/ 71 w 124"/>
                <a:gd name="T45" fmla="*/ 54 h 167"/>
                <a:gd name="T46" fmla="*/ 81 w 124"/>
                <a:gd name="T47" fmla="*/ 29 h 167"/>
                <a:gd name="T48" fmla="*/ 75 w 124"/>
                <a:gd name="T49" fmla="*/ 5 h 167"/>
                <a:gd name="T50" fmla="*/ 66 w 124"/>
                <a:gd name="T51" fmla="*/ 2 h 167"/>
                <a:gd name="T52" fmla="*/ 59 w 124"/>
                <a:gd name="T53" fmla="*/ 2 h 167"/>
                <a:gd name="T54" fmla="*/ 58 w 124"/>
                <a:gd name="T55" fmla="*/ 10 h 167"/>
                <a:gd name="T56" fmla="*/ 58 w 124"/>
                <a:gd name="T57" fmla="*/ 21 h 167"/>
                <a:gd name="T58" fmla="*/ 41 w 124"/>
                <a:gd name="T59" fmla="*/ 47 h 167"/>
                <a:gd name="T60" fmla="*/ 22 w 124"/>
                <a:gd name="T61" fmla="*/ 77 h 167"/>
                <a:gd name="T62" fmla="*/ 8 w 124"/>
                <a:gd name="T63" fmla="*/ 92 h 167"/>
                <a:gd name="T64" fmla="*/ 5 w 124"/>
                <a:gd name="T65" fmla="*/ 92 h 167"/>
                <a:gd name="T66" fmla="*/ 0 w 124"/>
                <a:gd name="T67" fmla="*/ 92 h 167"/>
                <a:gd name="T68" fmla="*/ 0 w 124"/>
                <a:gd name="T69" fmla="*/ 158 h 167"/>
                <a:gd name="T70" fmla="*/ 1 w 124"/>
                <a:gd name="T71" fmla="*/ 158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24" h="167">
                  <a:moveTo>
                    <a:pt x="1" y="158"/>
                  </a:moveTo>
                  <a:cubicBezTo>
                    <a:pt x="1" y="158"/>
                    <a:pt x="2" y="158"/>
                    <a:pt x="5" y="158"/>
                  </a:cubicBezTo>
                  <a:cubicBezTo>
                    <a:pt x="7" y="158"/>
                    <a:pt x="9" y="158"/>
                    <a:pt x="11" y="158"/>
                  </a:cubicBezTo>
                  <a:cubicBezTo>
                    <a:pt x="15" y="158"/>
                    <a:pt x="19" y="158"/>
                    <a:pt x="23" y="159"/>
                  </a:cubicBezTo>
                  <a:cubicBezTo>
                    <a:pt x="35" y="160"/>
                    <a:pt x="47" y="164"/>
                    <a:pt x="59" y="166"/>
                  </a:cubicBezTo>
                  <a:cubicBezTo>
                    <a:pt x="73" y="167"/>
                    <a:pt x="82" y="167"/>
                    <a:pt x="92" y="166"/>
                  </a:cubicBezTo>
                  <a:cubicBezTo>
                    <a:pt x="98" y="166"/>
                    <a:pt x="103" y="166"/>
                    <a:pt x="108" y="161"/>
                  </a:cubicBezTo>
                  <a:cubicBezTo>
                    <a:pt x="111" y="158"/>
                    <a:pt x="113" y="152"/>
                    <a:pt x="112" y="147"/>
                  </a:cubicBezTo>
                  <a:cubicBezTo>
                    <a:pt x="111" y="144"/>
                    <a:pt x="110" y="144"/>
                    <a:pt x="113" y="141"/>
                  </a:cubicBezTo>
                  <a:cubicBezTo>
                    <a:pt x="115" y="140"/>
                    <a:pt x="117" y="137"/>
                    <a:pt x="118" y="134"/>
                  </a:cubicBezTo>
                  <a:cubicBezTo>
                    <a:pt x="119" y="131"/>
                    <a:pt x="119" y="126"/>
                    <a:pt x="117" y="123"/>
                  </a:cubicBezTo>
                  <a:cubicBezTo>
                    <a:pt x="117" y="120"/>
                    <a:pt x="118" y="119"/>
                    <a:pt x="118" y="119"/>
                  </a:cubicBezTo>
                  <a:cubicBezTo>
                    <a:pt x="120" y="116"/>
                    <a:pt x="122" y="114"/>
                    <a:pt x="123" y="111"/>
                  </a:cubicBezTo>
                  <a:cubicBezTo>
                    <a:pt x="124" y="107"/>
                    <a:pt x="123" y="104"/>
                    <a:pt x="121" y="100"/>
                  </a:cubicBezTo>
                  <a:cubicBezTo>
                    <a:pt x="121" y="99"/>
                    <a:pt x="120" y="99"/>
                    <a:pt x="120" y="98"/>
                  </a:cubicBezTo>
                  <a:cubicBezTo>
                    <a:pt x="119" y="95"/>
                    <a:pt x="121" y="94"/>
                    <a:pt x="122" y="92"/>
                  </a:cubicBezTo>
                  <a:cubicBezTo>
                    <a:pt x="123" y="90"/>
                    <a:pt x="123" y="88"/>
                    <a:pt x="124" y="86"/>
                  </a:cubicBezTo>
                  <a:cubicBezTo>
                    <a:pt x="124" y="85"/>
                    <a:pt x="124" y="83"/>
                    <a:pt x="123" y="81"/>
                  </a:cubicBezTo>
                  <a:cubicBezTo>
                    <a:pt x="123" y="78"/>
                    <a:pt x="120" y="75"/>
                    <a:pt x="117" y="74"/>
                  </a:cubicBezTo>
                  <a:cubicBezTo>
                    <a:pt x="112" y="72"/>
                    <a:pt x="106" y="72"/>
                    <a:pt x="101" y="73"/>
                  </a:cubicBezTo>
                  <a:cubicBezTo>
                    <a:pt x="94" y="73"/>
                    <a:pt x="86" y="74"/>
                    <a:pt x="79" y="74"/>
                  </a:cubicBezTo>
                  <a:cubicBezTo>
                    <a:pt x="72" y="74"/>
                    <a:pt x="68" y="71"/>
                    <a:pt x="67" y="68"/>
                  </a:cubicBezTo>
                  <a:cubicBezTo>
                    <a:pt x="67" y="65"/>
                    <a:pt x="68" y="62"/>
                    <a:pt x="71" y="54"/>
                  </a:cubicBezTo>
                  <a:cubicBezTo>
                    <a:pt x="73" y="46"/>
                    <a:pt x="78" y="40"/>
                    <a:pt x="81" y="29"/>
                  </a:cubicBezTo>
                  <a:cubicBezTo>
                    <a:pt x="83" y="21"/>
                    <a:pt x="81" y="11"/>
                    <a:pt x="75" y="5"/>
                  </a:cubicBezTo>
                  <a:cubicBezTo>
                    <a:pt x="72" y="3"/>
                    <a:pt x="69" y="2"/>
                    <a:pt x="66" y="2"/>
                  </a:cubicBezTo>
                  <a:cubicBezTo>
                    <a:pt x="65" y="1"/>
                    <a:pt x="60" y="0"/>
                    <a:pt x="59" y="2"/>
                  </a:cubicBezTo>
                  <a:cubicBezTo>
                    <a:pt x="58" y="4"/>
                    <a:pt x="58" y="8"/>
                    <a:pt x="58" y="10"/>
                  </a:cubicBezTo>
                  <a:cubicBezTo>
                    <a:pt x="58" y="14"/>
                    <a:pt x="58" y="18"/>
                    <a:pt x="58" y="21"/>
                  </a:cubicBezTo>
                  <a:cubicBezTo>
                    <a:pt x="57" y="32"/>
                    <a:pt x="48" y="40"/>
                    <a:pt x="41" y="47"/>
                  </a:cubicBezTo>
                  <a:cubicBezTo>
                    <a:pt x="32" y="56"/>
                    <a:pt x="29" y="64"/>
                    <a:pt x="22" y="77"/>
                  </a:cubicBezTo>
                  <a:cubicBezTo>
                    <a:pt x="15" y="91"/>
                    <a:pt x="8" y="92"/>
                    <a:pt x="8" y="92"/>
                  </a:cubicBezTo>
                  <a:cubicBezTo>
                    <a:pt x="7" y="92"/>
                    <a:pt x="6" y="92"/>
                    <a:pt x="5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Freeform 7"/>
            <p:cNvSpPr>
              <a:spLocks noEditPoints="1"/>
            </p:cNvSpPr>
            <p:nvPr/>
          </p:nvSpPr>
          <p:spPr bwMode="auto">
            <a:xfrm>
              <a:off x="8529629" y="345416"/>
              <a:ext cx="137406" cy="226879"/>
            </a:xfrm>
            <a:custGeom>
              <a:avLst/>
              <a:gdLst>
                <a:gd name="T0" fmla="*/ 1 w 46"/>
                <a:gd name="T1" fmla="*/ 0 h 76"/>
                <a:gd name="T2" fmla="*/ 1 w 46"/>
                <a:gd name="T3" fmla="*/ 34 h 76"/>
                <a:gd name="T4" fmla="*/ 12 w 46"/>
                <a:gd name="T5" fmla="*/ 76 h 76"/>
                <a:gd name="T6" fmla="*/ 46 w 46"/>
                <a:gd name="T7" fmla="*/ 76 h 76"/>
                <a:gd name="T8" fmla="*/ 46 w 46"/>
                <a:gd name="T9" fmla="*/ 0 h 76"/>
                <a:gd name="T10" fmla="*/ 1 w 46"/>
                <a:gd name="T11" fmla="*/ 0 h 76"/>
                <a:gd name="T12" fmla="*/ 27 w 46"/>
                <a:gd name="T13" fmla="*/ 68 h 76"/>
                <a:gd name="T14" fmla="*/ 21 w 46"/>
                <a:gd name="T15" fmla="*/ 62 h 76"/>
                <a:gd name="T16" fmla="*/ 27 w 46"/>
                <a:gd name="T17" fmla="*/ 55 h 76"/>
                <a:gd name="T18" fmla="*/ 34 w 46"/>
                <a:gd name="T19" fmla="*/ 62 h 76"/>
                <a:gd name="T20" fmla="*/ 27 w 46"/>
                <a:gd name="T21" fmla="*/ 68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6" h="76">
                  <a:moveTo>
                    <a:pt x="1" y="0"/>
                  </a:moveTo>
                  <a:cubicBezTo>
                    <a:pt x="1" y="0"/>
                    <a:pt x="0" y="31"/>
                    <a:pt x="1" y="34"/>
                  </a:cubicBezTo>
                  <a:cubicBezTo>
                    <a:pt x="2" y="37"/>
                    <a:pt x="7" y="76"/>
                    <a:pt x="12" y="76"/>
                  </a:cubicBezTo>
                  <a:cubicBezTo>
                    <a:pt x="16" y="76"/>
                    <a:pt x="46" y="76"/>
                    <a:pt x="46" y="76"/>
                  </a:cubicBezTo>
                  <a:cubicBezTo>
                    <a:pt x="46" y="0"/>
                    <a:pt x="46" y="0"/>
                    <a:pt x="46" y="0"/>
                  </a:cubicBezTo>
                  <a:lnTo>
                    <a:pt x="1" y="0"/>
                  </a:lnTo>
                  <a:close/>
                  <a:moveTo>
                    <a:pt x="27" y="68"/>
                  </a:moveTo>
                  <a:cubicBezTo>
                    <a:pt x="24" y="68"/>
                    <a:pt x="21" y="65"/>
                    <a:pt x="21" y="62"/>
                  </a:cubicBezTo>
                  <a:cubicBezTo>
                    <a:pt x="21" y="58"/>
                    <a:pt x="24" y="55"/>
                    <a:pt x="27" y="55"/>
                  </a:cubicBezTo>
                  <a:cubicBezTo>
                    <a:pt x="31" y="55"/>
                    <a:pt x="34" y="58"/>
                    <a:pt x="34" y="62"/>
                  </a:cubicBezTo>
                  <a:cubicBezTo>
                    <a:pt x="34" y="65"/>
                    <a:pt x="31" y="68"/>
                    <a:pt x="27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0599" y="3324895"/>
            <a:ext cx="4636656" cy="3086531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6332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ATL – Overall Satisfaction Analysis</a:t>
            </a:r>
            <a:r>
              <a:rPr lang="en-US" altLang="en-US" dirty="0">
                <a:solidFill>
                  <a:srgbClr val="1F497D">
                    <a:lumMod val="60000"/>
                    <a:lumOff val="4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en-US" dirty="0">
                <a:solidFill>
                  <a:srgbClr val="1F497D">
                    <a:lumMod val="60000"/>
                    <a:lumOff val="4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 smtClean="0">
                <a:solidFill>
                  <a:srgbClr val="1F497D">
                    <a:lumMod val="60000"/>
                    <a:lumOff val="40000"/>
                  </a:srgbClr>
                </a:solidFill>
              </a:rPr>
              <a:t>Analysis </a:t>
            </a:r>
            <a:r>
              <a:rPr lang="en-US" sz="2000" dirty="0">
                <a:solidFill>
                  <a:srgbClr val="1F497D">
                    <a:lumMod val="60000"/>
                    <a:lumOff val="40000"/>
                  </a:srgbClr>
                </a:solidFill>
              </a:rPr>
              <a:t>for </a:t>
            </a:r>
            <a:r>
              <a:rPr lang="en-US" sz="2000" dirty="0" smtClean="0">
                <a:solidFill>
                  <a:srgbClr val="1F497D">
                    <a:lumMod val="60000"/>
                    <a:lumOff val="40000"/>
                  </a:srgbClr>
                </a:solidFill>
              </a:rPr>
              <a:t>Segments – Total</a:t>
            </a:r>
            <a:endParaRPr lang="en-US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622225" y="6537534"/>
            <a:ext cx="2255768" cy="324000"/>
          </a:xfrm>
        </p:spPr>
        <p:txBody>
          <a:bodyPr/>
          <a:lstStyle/>
          <a:p>
            <a:fld id="{F76265A1-0085-4172-B257-78E89B106F77}" type="slidenum">
              <a:rPr lang="en-AU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8</a:t>
            </a:fld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© 2017 ACI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3869670" y="6546961"/>
            <a:ext cx="2895600" cy="324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prstClr val="white"/>
                </a:solidFill>
              </a:rPr>
              <a:t>ATL </a:t>
            </a:r>
            <a:r>
              <a:rPr lang="en-US" dirty="0">
                <a:solidFill>
                  <a:prstClr val="white"/>
                </a:solidFill>
              </a:rPr>
              <a:t>– </a:t>
            </a:r>
            <a:r>
              <a:rPr lang="en-US" dirty="0" smtClean="0">
                <a:solidFill>
                  <a:prstClr val="white"/>
                </a:solidFill>
              </a:rPr>
              <a:t>Annual Satisfaction Assessment </a:t>
            </a:r>
            <a:r>
              <a:rPr lang="en-US" dirty="0">
                <a:solidFill>
                  <a:prstClr val="white"/>
                </a:solidFill>
              </a:rPr>
              <a:t>– </a:t>
            </a:r>
            <a:r>
              <a:rPr lang="en-US" dirty="0" smtClean="0">
                <a:solidFill>
                  <a:prstClr val="white"/>
                </a:solidFill>
              </a:rPr>
              <a:t>2016</a:t>
            </a:r>
            <a:endParaRPr lang="en-US" dirty="0">
              <a:solidFill>
                <a:prstClr val="white"/>
              </a:solidFill>
            </a:endParaRPr>
          </a:p>
        </p:txBody>
      </p:sp>
      <p:graphicFrame>
        <p:nvGraphicFramePr>
          <p:cNvPr id="13" name="Chart 12"/>
          <p:cNvGraphicFramePr/>
          <p:nvPr>
            <p:extLst>
              <p:ext uri="{D42A27DB-BD31-4B8C-83A1-F6EECF244321}">
                <p14:modId xmlns:p14="http://schemas.microsoft.com/office/powerpoint/2010/main" val="2038697041"/>
              </p:ext>
            </p:extLst>
          </p:nvPr>
        </p:nvGraphicFramePr>
        <p:xfrm>
          <a:off x="2228851" y="2524125"/>
          <a:ext cx="4200524" cy="2952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300789184"/>
              </p:ext>
            </p:extLst>
          </p:nvPr>
        </p:nvGraphicFramePr>
        <p:xfrm>
          <a:off x="1019908" y="932688"/>
          <a:ext cx="6998677" cy="12878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7905750" y="1300473"/>
            <a:ext cx="9866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defRPr/>
            </a:pPr>
            <a:r>
              <a:rPr lang="en-CA" sz="1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</a:t>
            </a:r>
            <a:endParaRPr lang="en-CA" sz="1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457200">
              <a:defRPr/>
            </a:pPr>
            <a:r>
              <a:rPr lang="en-CA" sz="1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= 3910</a:t>
            </a:r>
            <a:endParaRPr lang="en-CA" sz="1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"/>
          <p:cNvSpPr txBox="1"/>
          <p:nvPr/>
        </p:nvSpPr>
        <p:spPr>
          <a:xfrm>
            <a:off x="6016945" y="5947696"/>
            <a:ext cx="2667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spcBef>
                <a:spcPts val="300"/>
              </a:spcBef>
            </a:pPr>
            <a:r>
              <a:rPr lang="en-CA" sz="900" i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Notes: </a:t>
            </a:r>
            <a:br>
              <a:rPr lang="en-CA" sz="900" i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CA" sz="900" i="1" dirty="0" smtClean="0">
                <a:latin typeface="Arial" panose="020B0604020202020204" pitchFamily="34" charset="0"/>
                <a:cs typeface="Arial" panose="020B0604020202020204" pitchFamily="34" charset="0"/>
              </a:rPr>
              <a:t>Base is 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900" i="1" dirty="0" smtClean="0">
                <a:latin typeface="Arial" panose="020B0604020202020204" pitchFamily="34" charset="0"/>
                <a:cs typeface="Arial" panose="020B0604020202020204" pitchFamily="34" charset="0"/>
              </a:rPr>
              <a:t>espondents 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providing a valid </a:t>
            </a:r>
            <a:r>
              <a:rPr lang="en-US" sz="900" i="1" dirty="0" smtClean="0">
                <a:latin typeface="Arial" panose="020B0604020202020204" pitchFamily="34" charset="0"/>
                <a:cs typeface="Arial" panose="020B0604020202020204" pitchFamily="34" charset="0"/>
              </a:rPr>
              <a:t>response.</a:t>
            </a:r>
            <a:endParaRPr lang="en-CA" sz="900" i="1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740355" y="5652398"/>
            <a:ext cx="3647311" cy="861769"/>
            <a:chOff x="1647061" y="5652398"/>
            <a:chExt cx="3647311" cy="861769"/>
          </a:xfrm>
        </p:grpSpPr>
        <p:sp>
          <p:nvSpPr>
            <p:cNvPr id="18" name="Textfeld 27"/>
            <p:cNvSpPr txBox="1"/>
            <p:nvPr/>
          </p:nvSpPr>
          <p:spPr>
            <a:xfrm>
              <a:off x="3340410" y="5894237"/>
              <a:ext cx="396000" cy="3600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tx1"/>
              </a:solidFill>
            </a:ln>
          </p:spPr>
          <p:txBody>
            <a:bodyPr wrap="square" lIns="86402" tIns="43201" rIns="86402" bIns="43201" rtlCol="0">
              <a:spAutoFit/>
            </a:bodyPr>
            <a:lstStyle/>
            <a:p>
              <a:endParaRPr lang="de-DE" dirty="0"/>
            </a:p>
          </p:txBody>
        </p:sp>
        <p:sp>
          <p:nvSpPr>
            <p:cNvPr id="19" name="Textfeld 4"/>
            <p:cNvSpPr txBox="1"/>
            <p:nvPr/>
          </p:nvSpPr>
          <p:spPr>
            <a:xfrm>
              <a:off x="3366992" y="5751166"/>
              <a:ext cx="621873" cy="728201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lIns="17008" tIns="17008" rIns="17008" bIns="17008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de-DE" sz="3800" dirty="0">
                  <a:sym typeface="Wingdings"/>
                </a:rPr>
                <a:t></a:t>
              </a:r>
              <a:endParaRPr lang="de-DE" sz="3800" dirty="0"/>
            </a:p>
          </p:txBody>
        </p:sp>
        <p:sp>
          <p:nvSpPr>
            <p:cNvPr id="25" name="Textfeld 27"/>
            <p:cNvSpPr txBox="1"/>
            <p:nvPr/>
          </p:nvSpPr>
          <p:spPr>
            <a:xfrm>
              <a:off x="4709307" y="5892115"/>
              <a:ext cx="396000" cy="364245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tx1"/>
              </a:solidFill>
            </a:ln>
          </p:spPr>
          <p:txBody>
            <a:bodyPr wrap="square" lIns="86402" tIns="43201" rIns="86402" bIns="43201" rtlCol="0">
              <a:spAutoFit/>
            </a:bodyPr>
            <a:lstStyle>
              <a:defPPr>
                <a:defRPr lang="en-US"/>
              </a:defPPr>
            </a:lstStyle>
            <a:p>
              <a:endParaRPr lang="de-DE" dirty="0"/>
            </a:p>
          </p:txBody>
        </p:sp>
        <p:sp>
          <p:nvSpPr>
            <p:cNvPr id="27" name="Textfeld 3"/>
            <p:cNvSpPr txBox="1"/>
            <p:nvPr/>
          </p:nvSpPr>
          <p:spPr>
            <a:xfrm>
              <a:off x="4672499" y="5785966"/>
              <a:ext cx="621873" cy="728201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lIns="86402" tIns="43201" rIns="86402" bIns="43201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de-DE" sz="3800" dirty="0">
                  <a:sym typeface="Wingdings"/>
                </a:rPr>
                <a:t></a:t>
              </a:r>
              <a:endParaRPr lang="de-DE" sz="3800" dirty="0"/>
            </a:p>
          </p:txBody>
        </p:sp>
        <p:sp>
          <p:nvSpPr>
            <p:cNvPr id="20" name="Textfeld 20"/>
            <p:cNvSpPr txBox="1"/>
            <p:nvPr/>
          </p:nvSpPr>
          <p:spPr>
            <a:xfrm>
              <a:off x="1647061" y="5912782"/>
              <a:ext cx="1616913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900" i="1" u="sng" dirty="0" smtClean="0">
                  <a:latin typeface="Arial" pitchFamily="34" charset="0"/>
                  <a:cs typeface="Arial" pitchFamily="34" charset="0"/>
                </a:rPr>
                <a:t>Colour Coding:</a:t>
              </a:r>
            </a:p>
            <a:p>
              <a:r>
                <a:rPr lang="de-DE" sz="900" i="1" dirty="0" smtClean="0">
                  <a:latin typeface="Arial" pitchFamily="34" charset="0"/>
                  <a:cs typeface="Arial" pitchFamily="34" charset="0"/>
                </a:rPr>
                <a:t>Percentage of survey participants with scores of...</a:t>
              </a:r>
              <a:endParaRPr lang="de-DE" sz="900" i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Textfeld 22"/>
            <p:cNvSpPr txBox="1"/>
            <p:nvPr/>
          </p:nvSpPr>
          <p:spPr>
            <a:xfrm>
              <a:off x="3983247" y="6237353"/>
              <a:ext cx="5040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000" dirty="0" smtClean="0">
                  <a:latin typeface="Arial" pitchFamily="34" charset="0"/>
                  <a:cs typeface="Arial" pitchFamily="34" charset="0"/>
                </a:rPr>
                <a:t>3</a:t>
              </a:r>
              <a:endParaRPr lang="de-DE" sz="1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Textfeld 23"/>
            <p:cNvSpPr txBox="1"/>
            <p:nvPr/>
          </p:nvSpPr>
          <p:spPr>
            <a:xfrm>
              <a:off x="3194177" y="6237353"/>
              <a:ext cx="70994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000" dirty="0" smtClean="0">
                  <a:latin typeface="Arial" pitchFamily="34" charset="0"/>
                  <a:cs typeface="Arial" pitchFamily="34" charset="0"/>
                </a:rPr>
                <a:t>1 or 2</a:t>
              </a:r>
              <a:endParaRPr lang="de-DE" sz="1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Textfeld 27"/>
            <p:cNvSpPr txBox="1"/>
            <p:nvPr/>
          </p:nvSpPr>
          <p:spPr>
            <a:xfrm>
              <a:off x="4024858" y="5892115"/>
              <a:ext cx="396000" cy="364245"/>
            </a:xfrm>
            <a:prstGeom prst="rect">
              <a:avLst/>
            </a:prstGeom>
            <a:solidFill>
              <a:srgbClr val="FFC819"/>
            </a:solidFill>
            <a:ln>
              <a:solidFill>
                <a:schemeClr val="tx1"/>
              </a:solidFill>
            </a:ln>
          </p:spPr>
          <p:txBody>
            <a:bodyPr wrap="square" lIns="86402" tIns="43201" rIns="86402" bIns="43201" rtlCol="0">
              <a:spAutoFit/>
            </a:bodyPr>
            <a:lstStyle>
              <a:defPPr>
                <a:defRPr lang="en-US"/>
              </a:defPPr>
            </a:lstStyle>
            <a:p>
              <a:endParaRPr lang="de-DE" dirty="0"/>
            </a:p>
          </p:txBody>
        </p:sp>
        <p:sp>
          <p:nvSpPr>
            <p:cNvPr id="26" name="Textfeld 2"/>
            <p:cNvSpPr txBox="1"/>
            <p:nvPr/>
          </p:nvSpPr>
          <p:spPr>
            <a:xfrm>
              <a:off x="3882400" y="5652398"/>
              <a:ext cx="940992" cy="638200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vert="vert270" wrap="square" lIns="86402" tIns="43201" rIns="86402" bIns="43201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de-DE" sz="3800" dirty="0">
                  <a:sym typeface="Wingdings"/>
                </a:rPr>
                <a:t></a:t>
              </a:r>
              <a:endParaRPr lang="de-DE" sz="3800" dirty="0"/>
            </a:p>
          </p:txBody>
        </p:sp>
        <p:sp>
          <p:nvSpPr>
            <p:cNvPr id="21" name="Textfeld 21"/>
            <p:cNvSpPr txBox="1"/>
            <p:nvPr/>
          </p:nvSpPr>
          <p:spPr>
            <a:xfrm>
              <a:off x="4555786" y="6237353"/>
              <a:ext cx="70994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000" dirty="0" smtClean="0">
                  <a:latin typeface="Arial" pitchFamily="34" charset="0"/>
                  <a:cs typeface="Arial" pitchFamily="34" charset="0"/>
                </a:rPr>
                <a:t>4 or 5</a:t>
              </a:r>
              <a:endParaRPr lang="de-DE" sz="10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8" name="Group 7"/>
          <p:cNvGrpSpPr/>
          <p:nvPr/>
        </p:nvGrpSpPr>
        <p:grpSpPr>
          <a:xfrm>
            <a:off x="6614027" y="298474"/>
            <a:ext cx="433168" cy="422785"/>
            <a:chOff x="8529629" y="82509"/>
            <a:chExt cx="525656" cy="501691"/>
          </a:xfrm>
          <a:solidFill>
            <a:srgbClr val="003A8C"/>
          </a:solidFill>
        </p:grpSpPr>
        <p:sp>
          <p:nvSpPr>
            <p:cNvPr id="29" name="Freeform 6"/>
            <p:cNvSpPr>
              <a:spLocks/>
            </p:cNvSpPr>
            <p:nvPr/>
          </p:nvSpPr>
          <p:spPr bwMode="auto">
            <a:xfrm>
              <a:off x="8683012" y="82509"/>
              <a:ext cx="372273" cy="501691"/>
            </a:xfrm>
            <a:custGeom>
              <a:avLst/>
              <a:gdLst>
                <a:gd name="T0" fmla="*/ 1 w 124"/>
                <a:gd name="T1" fmla="*/ 158 h 167"/>
                <a:gd name="T2" fmla="*/ 5 w 124"/>
                <a:gd name="T3" fmla="*/ 158 h 167"/>
                <a:gd name="T4" fmla="*/ 11 w 124"/>
                <a:gd name="T5" fmla="*/ 158 h 167"/>
                <a:gd name="T6" fmla="*/ 23 w 124"/>
                <a:gd name="T7" fmla="*/ 159 h 167"/>
                <a:gd name="T8" fmla="*/ 59 w 124"/>
                <a:gd name="T9" fmla="*/ 166 h 167"/>
                <a:gd name="T10" fmla="*/ 92 w 124"/>
                <a:gd name="T11" fmla="*/ 166 h 167"/>
                <a:gd name="T12" fmla="*/ 108 w 124"/>
                <a:gd name="T13" fmla="*/ 161 h 167"/>
                <a:gd name="T14" fmla="*/ 112 w 124"/>
                <a:gd name="T15" fmla="*/ 147 h 167"/>
                <a:gd name="T16" fmla="*/ 113 w 124"/>
                <a:gd name="T17" fmla="*/ 141 h 167"/>
                <a:gd name="T18" fmla="*/ 118 w 124"/>
                <a:gd name="T19" fmla="*/ 134 h 167"/>
                <a:gd name="T20" fmla="*/ 117 w 124"/>
                <a:gd name="T21" fmla="*/ 123 h 167"/>
                <a:gd name="T22" fmla="*/ 118 w 124"/>
                <a:gd name="T23" fmla="*/ 119 h 167"/>
                <a:gd name="T24" fmla="*/ 123 w 124"/>
                <a:gd name="T25" fmla="*/ 111 h 167"/>
                <a:gd name="T26" fmla="*/ 121 w 124"/>
                <a:gd name="T27" fmla="*/ 100 h 167"/>
                <a:gd name="T28" fmla="*/ 120 w 124"/>
                <a:gd name="T29" fmla="*/ 98 h 167"/>
                <a:gd name="T30" fmla="*/ 122 w 124"/>
                <a:gd name="T31" fmla="*/ 92 h 167"/>
                <a:gd name="T32" fmla="*/ 124 w 124"/>
                <a:gd name="T33" fmla="*/ 86 h 167"/>
                <a:gd name="T34" fmla="*/ 123 w 124"/>
                <a:gd name="T35" fmla="*/ 81 h 167"/>
                <a:gd name="T36" fmla="*/ 117 w 124"/>
                <a:gd name="T37" fmla="*/ 74 h 167"/>
                <a:gd name="T38" fmla="*/ 101 w 124"/>
                <a:gd name="T39" fmla="*/ 73 h 167"/>
                <a:gd name="T40" fmla="*/ 79 w 124"/>
                <a:gd name="T41" fmla="*/ 74 h 167"/>
                <a:gd name="T42" fmla="*/ 67 w 124"/>
                <a:gd name="T43" fmla="*/ 68 h 167"/>
                <a:gd name="T44" fmla="*/ 71 w 124"/>
                <a:gd name="T45" fmla="*/ 54 h 167"/>
                <a:gd name="T46" fmla="*/ 81 w 124"/>
                <a:gd name="T47" fmla="*/ 29 h 167"/>
                <a:gd name="T48" fmla="*/ 75 w 124"/>
                <a:gd name="T49" fmla="*/ 5 h 167"/>
                <a:gd name="T50" fmla="*/ 66 w 124"/>
                <a:gd name="T51" fmla="*/ 2 h 167"/>
                <a:gd name="T52" fmla="*/ 59 w 124"/>
                <a:gd name="T53" fmla="*/ 2 h 167"/>
                <a:gd name="T54" fmla="*/ 58 w 124"/>
                <a:gd name="T55" fmla="*/ 10 h 167"/>
                <a:gd name="T56" fmla="*/ 58 w 124"/>
                <a:gd name="T57" fmla="*/ 21 h 167"/>
                <a:gd name="T58" fmla="*/ 41 w 124"/>
                <a:gd name="T59" fmla="*/ 47 h 167"/>
                <a:gd name="T60" fmla="*/ 22 w 124"/>
                <a:gd name="T61" fmla="*/ 77 h 167"/>
                <a:gd name="T62" fmla="*/ 8 w 124"/>
                <a:gd name="T63" fmla="*/ 92 h 167"/>
                <a:gd name="T64" fmla="*/ 5 w 124"/>
                <a:gd name="T65" fmla="*/ 92 h 167"/>
                <a:gd name="T66" fmla="*/ 0 w 124"/>
                <a:gd name="T67" fmla="*/ 92 h 167"/>
                <a:gd name="T68" fmla="*/ 0 w 124"/>
                <a:gd name="T69" fmla="*/ 158 h 167"/>
                <a:gd name="T70" fmla="*/ 1 w 124"/>
                <a:gd name="T71" fmla="*/ 158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24" h="167">
                  <a:moveTo>
                    <a:pt x="1" y="158"/>
                  </a:moveTo>
                  <a:cubicBezTo>
                    <a:pt x="1" y="158"/>
                    <a:pt x="2" y="158"/>
                    <a:pt x="5" y="158"/>
                  </a:cubicBezTo>
                  <a:cubicBezTo>
                    <a:pt x="7" y="158"/>
                    <a:pt x="9" y="158"/>
                    <a:pt x="11" y="158"/>
                  </a:cubicBezTo>
                  <a:cubicBezTo>
                    <a:pt x="15" y="158"/>
                    <a:pt x="19" y="158"/>
                    <a:pt x="23" y="159"/>
                  </a:cubicBezTo>
                  <a:cubicBezTo>
                    <a:pt x="35" y="160"/>
                    <a:pt x="47" y="164"/>
                    <a:pt x="59" y="166"/>
                  </a:cubicBezTo>
                  <a:cubicBezTo>
                    <a:pt x="73" y="167"/>
                    <a:pt x="82" y="167"/>
                    <a:pt x="92" y="166"/>
                  </a:cubicBezTo>
                  <a:cubicBezTo>
                    <a:pt x="98" y="166"/>
                    <a:pt x="103" y="166"/>
                    <a:pt x="108" y="161"/>
                  </a:cubicBezTo>
                  <a:cubicBezTo>
                    <a:pt x="111" y="158"/>
                    <a:pt x="113" y="152"/>
                    <a:pt x="112" y="147"/>
                  </a:cubicBezTo>
                  <a:cubicBezTo>
                    <a:pt x="111" y="144"/>
                    <a:pt x="110" y="144"/>
                    <a:pt x="113" y="141"/>
                  </a:cubicBezTo>
                  <a:cubicBezTo>
                    <a:pt x="115" y="140"/>
                    <a:pt x="117" y="137"/>
                    <a:pt x="118" y="134"/>
                  </a:cubicBezTo>
                  <a:cubicBezTo>
                    <a:pt x="119" y="131"/>
                    <a:pt x="119" y="126"/>
                    <a:pt x="117" y="123"/>
                  </a:cubicBezTo>
                  <a:cubicBezTo>
                    <a:pt x="117" y="120"/>
                    <a:pt x="118" y="119"/>
                    <a:pt x="118" y="119"/>
                  </a:cubicBezTo>
                  <a:cubicBezTo>
                    <a:pt x="120" y="116"/>
                    <a:pt x="122" y="114"/>
                    <a:pt x="123" y="111"/>
                  </a:cubicBezTo>
                  <a:cubicBezTo>
                    <a:pt x="124" y="107"/>
                    <a:pt x="123" y="104"/>
                    <a:pt x="121" y="100"/>
                  </a:cubicBezTo>
                  <a:cubicBezTo>
                    <a:pt x="121" y="99"/>
                    <a:pt x="120" y="99"/>
                    <a:pt x="120" y="98"/>
                  </a:cubicBezTo>
                  <a:cubicBezTo>
                    <a:pt x="119" y="95"/>
                    <a:pt x="121" y="94"/>
                    <a:pt x="122" y="92"/>
                  </a:cubicBezTo>
                  <a:cubicBezTo>
                    <a:pt x="123" y="90"/>
                    <a:pt x="123" y="88"/>
                    <a:pt x="124" y="86"/>
                  </a:cubicBezTo>
                  <a:cubicBezTo>
                    <a:pt x="124" y="85"/>
                    <a:pt x="124" y="83"/>
                    <a:pt x="123" y="81"/>
                  </a:cubicBezTo>
                  <a:cubicBezTo>
                    <a:pt x="123" y="78"/>
                    <a:pt x="120" y="75"/>
                    <a:pt x="117" y="74"/>
                  </a:cubicBezTo>
                  <a:cubicBezTo>
                    <a:pt x="112" y="72"/>
                    <a:pt x="106" y="72"/>
                    <a:pt x="101" y="73"/>
                  </a:cubicBezTo>
                  <a:cubicBezTo>
                    <a:pt x="94" y="73"/>
                    <a:pt x="86" y="74"/>
                    <a:pt x="79" y="74"/>
                  </a:cubicBezTo>
                  <a:cubicBezTo>
                    <a:pt x="72" y="74"/>
                    <a:pt x="68" y="71"/>
                    <a:pt x="67" y="68"/>
                  </a:cubicBezTo>
                  <a:cubicBezTo>
                    <a:pt x="67" y="65"/>
                    <a:pt x="68" y="62"/>
                    <a:pt x="71" y="54"/>
                  </a:cubicBezTo>
                  <a:cubicBezTo>
                    <a:pt x="73" y="46"/>
                    <a:pt x="78" y="40"/>
                    <a:pt x="81" y="29"/>
                  </a:cubicBezTo>
                  <a:cubicBezTo>
                    <a:pt x="83" y="21"/>
                    <a:pt x="81" y="11"/>
                    <a:pt x="75" y="5"/>
                  </a:cubicBezTo>
                  <a:cubicBezTo>
                    <a:pt x="72" y="3"/>
                    <a:pt x="69" y="2"/>
                    <a:pt x="66" y="2"/>
                  </a:cubicBezTo>
                  <a:cubicBezTo>
                    <a:pt x="65" y="1"/>
                    <a:pt x="60" y="0"/>
                    <a:pt x="59" y="2"/>
                  </a:cubicBezTo>
                  <a:cubicBezTo>
                    <a:pt x="58" y="4"/>
                    <a:pt x="58" y="8"/>
                    <a:pt x="58" y="10"/>
                  </a:cubicBezTo>
                  <a:cubicBezTo>
                    <a:pt x="58" y="14"/>
                    <a:pt x="58" y="18"/>
                    <a:pt x="58" y="21"/>
                  </a:cubicBezTo>
                  <a:cubicBezTo>
                    <a:pt x="57" y="32"/>
                    <a:pt x="48" y="40"/>
                    <a:pt x="41" y="47"/>
                  </a:cubicBezTo>
                  <a:cubicBezTo>
                    <a:pt x="32" y="56"/>
                    <a:pt x="29" y="64"/>
                    <a:pt x="22" y="77"/>
                  </a:cubicBezTo>
                  <a:cubicBezTo>
                    <a:pt x="15" y="91"/>
                    <a:pt x="8" y="92"/>
                    <a:pt x="8" y="92"/>
                  </a:cubicBezTo>
                  <a:cubicBezTo>
                    <a:pt x="7" y="92"/>
                    <a:pt x="6" y="92"/>
                    <a:pt x="5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Freeform 7"/>
            <p:cNvSpPr>
              <a:spLocks noEditPoints="1"/>
            </p:cNvSpPr>
            <p:nvPr/>
          </p:nvSpPr>
          <p:spPr bwMode="auto">
            <a:xfrm>
              <a:off x="8529629" y="345416"/>
              <a:ext cx="137406" cy="226879"/>
            </a:xfrm>
            <a:custGeom>
              <a:avLst/>
              <a:gdLst>
                <a:gd name="T0" fmla="*/ 1 w 46"/>
                <a:gd name="T1" fmla="*/ 0 h 76"/>
                <a:gd name="T2" fmla="*/ 1 w 46"/>
                <a:gd name="T3" fmla="*/ 34 h 76"/>
                <a:gd name="T4" fmla="*/ 12 w 46"/>
                <a:gd name="T5" fmla="*/ 76 h 76"/>
                <a:gd name="T6" fmla="*/ 46 w 46"/>
                <a:gd name="T7" fmla="*/ 76 h 76"/>
                <a:gd name="T8" fmla="*/ 46 w 46"/>
                <a:gd name="T9" fmla="*/ 0 h 76"/>
                <a:gd name="T10" fmla="*/ 1 w 46"/>
                <a:gd name="T11" fmla="*/ 0 h 76"/>
                <a:gd name="T12" fmla="*/ 27 w 46"/>
                <a:gd name="T13" fmla="*/ 68 h 76"/>
                <a:gd name="T14" fmla="*/ 21 w 46"/>
                <a:gd name="T15" fmla="*/ 62 h 76"/>
                <a:gd name="T16" fmla="*/ 27 w 46"/>
                <a:gd name="T17" fmla="*/ 55 h 76"/>
                <a:gd name="T18" fmla="*/ 34 w 46"/>
                <a:gd name="T19" fmla="*/ 62 h 76"/>
                <a:gd name="T20" fmla="*/ 27 w 46"/>
                <a:gd name="T21" fmla="*/ 68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6" h="76">
                  <a:moveTo>
                    <a:pt x="1" y="0"/>
                  </a:moveTo>
                  <a:cubicBezTo>
                    <a:pt x="1" y="0"/>
                    <a:pt x="0" y="31"/>
                    <a:pt x="1" y="34"/>
                  </a:cubicBezTo>
                  <a:cubicBezTo>
                    <a:pt x="2" y="37"/>
                    <a:pt x="7" y="76"/>
                    <a:pt x="12" y="76"/>
                  </a:cubicBezTo>
                  <a:cubicBezTo>
                    <a:pt x="16" y="76"/>
                    <a:pt x="46" y="76"/>
                    <a:pt x="46" y="76"/>
                  </a:cubicBezTo>
                  <a:cubicBezTo>
                    <a:pt x="46" y="0"/>
                    <a:pt x="46" y="0"/>
                    <a:pt x="46" y="0"/>
                  </a:cubicBezTo>
                  <a:lnTo>
                    <a:pt x="1" y="0"/>
                  </a:lnTo>
                  <a:close/>
                  <a:moveTo>
                    <a:pt x="27" y="68"/>
                  </a:moveTo>
                  <a:cubicBezTo>
                    <a:pt x="24" y="68"/>
                    <a:pt x="21" y="65"/>
                    <a:pt x="21" y="62"/>
                  </a:cubicBezTo>
                  <a:cubicBezTo>
                    <a:pt x="21" y="58"/>
                    <a:pt x="24" y="55"/>
                    <a:pt x="27" y="55"/>
                  </a:cubicBezTo>
                  <a:cubicBezTo>
                    <a:pt x="31" y="55"/>
                    <a:pt x="34" y="58"/>
                    <a:pt x="34" y="62"/>
                  </a:cubicBezTo>
                  <a:cubicBezTo>
                    <a:pt x="34" y="65"/>
                    <a:pt x="31" y="68"/>
                    <a:pt x="27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223889" y="1060572"/>
            <a:ext cx="66047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Total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0255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4270533088"/>
              </p:ext>
            </p:extLst>
          </p:nvPr>
        </p:nvGraphicFramePr>
        <p:xfrm>
          <a:off x="1846053" y="1530709"/>
          <a:ext cx="5110171" cy="48049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4" name="Chart 33"/>
          <p:cNvGraphicFramePr/>
          <p:nvPr>
            <p:extLst>
              <p:ext uri="{D42A27DB-BD31-4B8C-83A1-F6EECF244321}">
                <p14:modId xmlns:p14="http://schemas.microsoft.com/office/powerpoint/2010/main" val="2783446544"/>
              </p:ext>
            </p:extLst>
          </p:nvPr>
        </p:nvGraphicFramePr>
        <p:xfrm>
          <a:off x="1787326" y="935470"/>
          <a:ext cx="5187052" cy="13112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6083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ATL – Overall Satisfaction Analysis</a:t>
            </a:r>
            <a:r>
              <a:rPr lang="en-US" altLang="en-US" dirty="0">
                <a:solidFill>
                  <a:srgbClr val="1F497D">
                    <a:lumMod val="60000"/>
                    <a:lumOff val="4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en-US" dirty="0">
                <a:solidFill>
                  <a:srgbClr val="1F497D">
                    <a:lumMod val="60000"/>
                    <a:lumOff val="4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 smtClean="0">
                <a:solidFill>
                  <a:srgbClr val="1F497D">
                    <a:lumMod val="60000"/>
                    <a:lumOff val="40000"/>
                  </a:srgbClr>
                </a:solidFill>
              </a:rPr>
              <a:t>Analysis </a:t>
            </a:r>
            <a:r>
              <a:rPr lang="en-US" sz="2000" dirty="0">
                <a:solidFill>
                  <a:srgbClr val="1F497D">
                    <a:lumMod val="60000"/>
                    <a:lumOff val="40000"/>
                  </a:srgbClr>
                </a:solidFill>
              </a:rPr>
              <a:t>for </a:t>
            </a:r>
            <a:r>
              <a:rPr lang="en-US" sz="2000" dirty="0" smtClean="0">
                <a:solidFill>
                  <a:srgbClr val="1F497D">
                    <a:lumMod val="60000"/>
                    <a:lumOff val="40000"/>
                  </a:srgbClr>
                </a:solidFill>
              </a:rPr>
              <a:t>Segments </a:t>
            </a:r>
            <a:r>
              <a:rPr lang="en-US" sz="2000" dirty="0">
                <a:solidFill>
                  <a:srgbClr val="1F497D">
                    <a:lumMod val="60000"/>
                    <a:lumOff val="40000"/>
                  </a:srgbClr>
                </a:solidFill>
              </a:rPr>
              <a:t>– </a:t>
            </a:r>
            <a:r>
              <a:rPr lang="en-US" sz="2000" dirty="0" smtClean="0">
                <a:solidFill>
                  <a:srgbClr val="1F497D">
                    <a:lumMod val="60000"/>
                    <a:lumOff val="40000"/>
                  </a:srgbClr>
                </a:solidFill>
              </a:rPr>
              <a:t>Traffic</a:t>
            </a:r>
            <a:endParaRPr lang="en-US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622225" y="6537534"/>
            <a:ext cx="2255768" cy="324000"/>
          </a:xfrm>
        </p:spPr>
        <p:txBody>
          <a:bodyPr/>
          <a:lstStyle/>
          <a:p>
            <a:fld id="{F76265A1-0085-4172-B257-78E89B106F77}" type="slidenum">
              <a:rPr lang="en-AU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9</a:t>
            </a:fld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© 2017 ACI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3869670" y="6546961"/>
            <a:ext cx="2895600" cy="324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prstClr val="white"/>
                </a:solidFill>
              </a:rPr>
              <a:t>ATL </a:t>
            </a:r>
            <a:r>
              <a:rPr lang="en-US" dirty="0">
                <a:solidFill>
                  <a:prstClr val="white"/>
                </a:solidFill>
              </a:rPr>
              <a:t>– </a:t>
            </a:r>
            <a:r>
              <a:rPr lang="en-US" dirty="0" smtClean="0">
                <a:solidFill>
                  <a:prstClr val="white"/>
                </a:solidFill>
              </a:rPr>
              <a:t>Annual Satisfaction Assessment </a:t>
            </a:r>
            <a:r>
              <a:rPr lang="en-US" dirty="0">
                <a:solidFill>
                  <a:prstClr val="white"/>
                </a:solidFill>
              </a:rPr>
              <a:t>– </a:t>
            </a:r>
            <a:r>
              <a:rPr lang="en-US" dirty="0" smtClean="0">
                <a:solidFill>
                  <a:prstClr val="white"/>
                </a:solidFill>
              </a:rPr>
              <a:t>2016</a:t>
            </a:r>
            <a:endParaRPr lang="en-US" dirty="0">
              <a:solidFill>
                <a:prstClr val="white"/>
              </a:solidFill>
            </a:endParaRPr>
          </a:p>
        </p:txBody>
      </p:sp>
      <p:graphicFrame>
        <p:nvGraphicFramePr>
          <p:cNvPr id="13" name="Chart 12"/>
          <p:cNvGraphicFramePr/>
          <p:nvPr>
            <p:extLst>
              <p:ext uri="{D42A27DB-BD31-4B8C-83A1-F6EECF244321}">
                <p14:modId xmlns:p14="http://schemas.microsoft.com/office/powerpoint/2010/main" val="4216982160"/>
              </p:ext>
            </p:extLst>
          </p:nvPr>
        </p:nvGraphicFramePr>
        <p:xfrm>
          <a:off x="6019052" y="1933620"/>
          <a:ext cx="2986465" cy="2148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Chart 14"/>
          <p:cNvGraphicFramePr/>
          <p:nvPr>
            <p:extLst>
              <p:ext uri="{D42A27DB-BD31-4B8C-83A1-F6EECF244321}">
                <p14:modId xmlns:p14="http://schemas.microsoft.com/office/powerpoint/2010/main" val="2496366315"/>
              </p:ext>
            </p:extLst>
          </p:nvPr>
        </p:nvGraphicFramePr>
        <p:xfrm>
          <a:off x="163039" y="4221042"/>
          <a:ext cx="2986465" cy="2148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787327" y="1060572"/>
            <a:ext cx="50979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Total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68134" y="1379775"/>
            <a:ext cx="10382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defRPr/>
            </a:pPr>
            <a:r>
              <a:rPr lang="en-CA" sz="1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</a:t>
            </a:r>
            <a:endParaRPr lang="en-CA" sz="1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457200">
              <a:defRPr/>
            </a:pPr>
            <a:r>
              <a:rPr lang="en-CA" sz="1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= 3910</a:t>
            </a:r>
            <a:endParaRPr lang="en-CA" sz="1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"/>
          <p:cNvSpPr txBox="1"/>
          <p:nvPr/>
        </p:nvSpPr>
        <p:spPr>
          <a:xfrm>
            <a:off x="7312751" y="5993183"/>
            <a:ext cx="158267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CA" sz="900" i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Note:</a:t>
            </a:r>
          </a:p>
          <a:p>
            <a:pPr defTabSz="457200"/>
            <a:r>
              <a:rPr lang="en-CA" sz="900" i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</a:t>
            </a:r>
            <a:r>
              <a:rPr lang="en-CA" sz="9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ase is 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900" i="1" dirty="0" smtClean="0">
                <a:latin typeface="Arial" panose="020B0604020202020204" pitchFamily="34" charset="0"/>
                <a:cs typeface="Arial" panose="020B0604020202020204" pitchFamily="34" charset="0"/>
              </a:rPr>
              <a:t>espondents 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providing a valid </a:t>
            </a:r>
            <a:r>
              <a:rPr lang="en-US" sz="900" i="1" dirty="0" smtClean="0">
                <a:latin typeface="Arial" panose="020B0604020202020204" pitchFamily="34" charset="0"/>
                <a:cs typeface="Arial" panose="020B0604020202020204" pitchFamily="34" charset="0"/>
              </a:rPr>
              <a:t>response.</a:t>
            </a:r>
            <a:endParaRPr lang="en-CA" sz="900" i="1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19" name="Group 7"/>
          <p:cNvGrpSpPr/>
          <p:nvPr/>
        </p:nvGrpSpPr>
        <p:grpSpPr>
          <a:xfrm>
            <a:off x="6614027" y="298474"/>
            <a:ext cx="433168" cy="422785"/>
            <a:chOff x="8529629" y="82509"/>
            <a:chExt cx="525656" cy="501691"/>
          </a:xfrm>
          <a:solidFill>
            <a:srgbClr val="003A8C"/>
          </a:solidFill>
        </p:grpSpPr>
        <p:sp>
          <p:nvSpPr>
            <p:cNvPr id="20" name="Freeform 6"/>
            <p:cNvSpPr>
              <a:spLocks/>
            </p:cNvSpPr>
            <p:nvPr/>
          </p:nvSpPr>
          <p:spPr bwMode="auto">
            <a:xfrm>
              <a:off x="8683012" y="82509"/>
              <a:ext cx="372273" cy="501691"/>
            </a:xfrm>
            <a:custGeom>
              <a:avLst/>
              <a:gdLst>
                <a:gd name="T0" fmla="*/ 1 w 124"/>
                <a:gd name="T1" fmla="*/ 158 h 167"/>
                <a:gd name="T2" fmla="*/ 5 w 124"/>
                <a:gd name="T3" fmla="*/ 158 h 167"/>
                <a:gd name="T4" fmla="*/ 11 w 124"/>
                <a:gd name="T5" fmla="*/ 158 h 167"/>
                <a:gd name="T6" fmla="*/ 23 w 124"/>
                <a:gd name="T7" fmla="*/ 159 h 167"/>
                <a:gd name="T8" fmla="*/ 59 w 124"/>
                <a:gd name="T9" fmla="*/ 166 h 167"/>
                <a:gd name="T10" fmla="*/ 92 w 124"/>
                <a:gd name="T11" fmla="*/ 166 h 167"/>
                <a:gd name="T12" fmla="*/ 108 w 124"/>
                <a:gd name="T13" fmla="*/ 161 h 167"/>
                <a:gd name="T14" fmla="*/ 112 w 124"/>
                <a:gd name="T15" fmla="*/ 147 h 167"/>
                <a:gd name="T16" fmla="*/ 113 w 124"/>
                <a:gd name="T17" fmla="*/ 141 h 167"/>
                <a:gd name="T18" fmla="*/ 118 w 124"/>
                <a:gd name="T19" fmla="*/ 134 h 167"/>
                <a:gd name="T20" fmla="*/ 117 w 124"/>
                <a:gd name="T21" fmla="*/ 123 h 167"/>
                <a:gd name="T22" fmla="*/ 118 w 124"/>
                <a:gd name="T23" fmla="*/ 119 h 167"/>
                <a:gd name="T24" fmla="*/ 123 w 124"/>
                <a:gd name="T25" fmla="*/ 111 h 167"/>
                <a:gd name="T26" fmla="*/ 121 w 124"/>
                <a:gd name="T27" fmla="*/ 100 h 167"/>
                <a:gd name="T28" fmla="*/ 120 w 124"/>
                <a:gd name="T29" fmla="*/ 98 h 167"/>
                <a:gd name="T30" fmla="*/ 122 w 124"/>
                <a:gd name="T31" fmla="*/ 92 h 167"/>
                <a:gd name="T32" fmla="*/ 124 w 124"/>
                <a:gd name="T33" fmla="*/ 86 h 167"/>
                <a:gd name="T34" fmla="*/ 123 w 124"/>
                <a:gd name="T35" fmla="*/ 81 h 167"/>
                <a:gd name="T36" fmla="*/ 117 w 124"/>
                <a:gd name="T37" fmla="*/ 74 h 167"/>
                <a:gd name="T38" fmla="*/ 101 w 124"/>
                <a:gd name="T39" fmla="*/ 73 h 167"/>
                <a:gd name="T40" fmla="*/ 79 w 124"/>
                <a:gd name="T41" fmla="*/ 74 h 167"/>
                <a:gd name="T42" fmla="*/ 67 w 124"/>
                <a:gd name="T43" fmla="*/ 68 h 167"/>
                <a:gd name="T44" fmla="*/ 71 w 124"/>
                <a:gd name="T45" fmla="*/ 54 h 167"/>
                <a:gd name="T46" fmla="*/ 81 w 124"/>
                <a:gd name="T47" fmla="*/ 29 h 167"/>
                <a:gd name="T48" fmla="*/ 75 w 124"/>
                <a:gd name="T49" fmla="*/ 5 h 167"/>
                <a:gd name="T50" fmla="*/ 66 w 124"/>
                <a:gd name="T51" fmla="*/ 2 h 167"/>
                <a:gd name="T52" fmla="*/ 59 w 124"/>
                <a:gd name="T53" fmla="*/ 2 h 167"/>
                <a:gd name="T54" fmla="*/ 58 w 124"/>
                <a:gd name="T55" fmla="*/ 10 h 167"/>
                <a:gd name="T56" fmla="*/ 58 w 124"/>
                <a:gd name="T57" fmla="*/ 21 h 167"/>
                <a:gd name="T58" fmla="*/ 41 w 124"/>
                <a:gd name="T59" fmla="*/ 47 h 167"/>
                <a:gd name="T60" fmla="*/ 22 w 124"/>
                <a:gd name="T61" fmla="*/ 77 h 167"/>
                <a:gd name="T62" fmla="*/ 8 w 124"/>
                <a:gd name="T63" fmla="*/ 92 h 167"/>
                <a:gd name="T64" fmla="*/ 5 w 124"/>
                <a:gd name="T65" fmla="*/ 92 h 167"/>
                <a:gd name="T66" fmla="*/ 0 w 124"/>
                <a:gd name="T67" fmla="*/ 92 h 167"/>
                <a:gd name="T68" fmla="*/ 0 w 124"/>
                <a:gd name="T69" fmla="*/ 158 h 167"/>
                <a:gd name="T70" fmla="*/ 1 w 124"/>
                <a:gd name="T71" fmla="*/ 158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24" h="167">
                  <a:moveTo>
                    <a:pt x="1" y="158"/>
                  </a:moveTo>
                  <a:cubicBezTo>
                    <a:pt x="1" y="158"/>
                    <a:pt x="2" y="158"/>
                    <a:pt x="5" y="158"/>
                  </a:cubicBezTo>
                  <a:cubicBezTo>
                    <a:pt x="7" y="158"/>
                    <a:pt x="9" y="158"/>
                    <a:pt x="11" y="158"/>
                  </a:cubicBezTo>
                  <a:cubicBezTo>
                    <a:pt x="15" y="158"/>
                    <a:pt x="19" y="158"/>
                    <a:pt x="23" y="159"/>
                  </a:cubicBezTo>
                  <a:cubicBezTo>
                    <a:pt x="35" y="160"/>
                    <a:pt x="47" y="164"/>
                    <a:pt x="59" y="166"/>
                  </a:cubicBezTo>
                  <a:cubicBezTo>
                    <a:pt x="73" y="167"/>
                    <a:pt x="82" y="167"/>
                    <a:pt x="92" y="166"/>
                  </a:cubicBezTo>
                  <a:cubicBezTo>
                    <a:pt x="98" y="166"/>
                    <a:pt x="103" y="166"/>
                    <a:pt x="108" y="161"/>
                  </a:cubicBezTo>
                  <a:cubicBezTo>
                    <a:pt x="111" y="158"/>
                    <a:pt x="113" y="152"/>
                    <a:pt x="112" y="147"/>
                  </a:cubicBezTo>
                  <a:cubicBezTo>
                    <a:pt x="111" y="144"/>
                    <a:pt x="110" y="144"/>
                    <a:pt x="113" y="141"/>
                  </a:cubicBezTo>
                  <a:cubicBezTo>
                    <a:pt x="115" y="140"/>
                    <a:pt x="117" y="137"/>
                    <a:pt x="118" y="134"/>
                  </a:cubicBezTo>
                  <a:cubicBezTo>
                    <a:pt x="119" y="131"/>
                    <a:pt x="119" y="126"/>
                    <a:pt x="117" y="123"/>
                  </a:cubicBezTo>
                  <a:cubicBezTo>
                    <a:pt x="117" y="120"/>
                    <a:pt x="118" y="119"/>
                    <a:pt x="118" y="119"/>
                  </a:cubicBezTo>
                  <a:cubicBezTo>
                    <a:pt x="120" y="116"/>
                    <a:pt x="122" y="114"/>
                    <a:pt x="123" y="111"/>
                  </a:cubicBezTo>
                  <a:cubicBezTo>
                    <a:pt x="124" y="107"/>
                    <a:pt x="123" y="104"/>
                    <a:pt x="121" y="100"/>
                  </a:cubicBezTo>
                  <a:cubicBezTo>
                    <a:pt x="121" y="99"/>
                    <a:pt x="120" y="99"/>
                    <a:pt x="120" y="98"/>
                  </a:cubicBezTo>
                  <a:cubicBezTo>
                    <a:pt x="119" y="95"/>
                    <a:pt x="121" y="94"/>
                    <a:pt x="122" y="92"/>
                  </a:cubicBezTo>
                  <a:cubicBezTo>
                    <a:pt x="123" y="90"/>
                    <a:pt x="123" y="88"/>
                    <a:pt x="124" y="86"/>
                  </a:cubicBezTo>
                  <a:cubicBezTo>
                    <a:pt x="124" y="85"/>
                    <a:pt x="124" y="83"/>
                    <a:pt x="123" y="81"/>
                  </a:cubicBezTo>
                  <a:cubicBezTo>
                    <a:pt x="123" y="78"/>
                    <a:pt x="120" y="75"/>
                    <a:pt x="117" y="74"/>
                  </a:cubicBezTo>
                  <a:cubicBezTo>
                    <a:pt x="112" y="72"/>
                    <a:pt x="106" y="72"/>
                    <a:pt x="101" y="73"/>
                  </a:cubicBezTo>
                  <a:cubicBezTo>
                    <a:pt x="94" y="73"/>
                    <a:pt x="86" y="74"/>
                    <a:pt x="79" y="74"/>
                  </a:cubicBezTo>
                  <a:cubicBezTo>
                    <a:pt x="72" y="74"/>
                    <a:pt x="68" y="71"/>
                    <a:pt x="67" y="68"/>
                  </a:cubicBezTo>
                  <a:cubicBezTo>
                    <a:pt x="67" y="65"/>
                    <a:pt x="68" y="62"/>
                    <a:pt x="71" y="54"/>
                  </a:cubicBezTo>
                  <a:cubicBezTo>
                    <a:pt x="73" y="46"/>
                    <a:pt x="78" y="40"/>
                    <a:pt x="81" y="29"/>
                  </a:cubicBezTo>
                  <a:cubicBezTo>
                    <a:pt x="83" y="21"/>
                    <a:pt x="81" y="11"/>
                    <a:pt x="75" y="5"/>
                  </a:cubicBezTo>
                  <a:cubicBezTo>
                    <a:pt x="72" y="3"/>
                    <a:pt x="69" y="2"/>
                    <a:pt x="66" y="2"/>
                  </a:cubicBezTo>
                  <a:cubicBezTo>
                    <a:pt x="65" y="1"/>
                    <a:pt x="60" y="0"/>
                    <a:pt x="59" y="2"/>
                  </a:cubicBezTo>
                  <a:cubicBezTo>
                    <a:pt x="58" y="4"/>
                    <a:pt x="58" y="8"/>
                    <a:pt x="58" y="10"/>
                  </a:cubicBezTo>
                  <a:cubicBezTo>
                    <a:pt x="58" y="14"/>
                    <a:pt x="58" y="18"/>
                    <a:pt x="58" y="21"/>
                  </a:cubicBezTo>
                  <a:cubicBezTo>
                    <a:pt x="57" y="32"/>
                    <a:pt x="48" y="40"/>
                    <a:pt x="41" y="47"/>
                  </a:cubicBezTo>
                  <a:cubicBezTo>
                    <a:pt x="32" y="56"/>
                    <a:pt x="29" y="64"/>
                    <a:pt x="22" y="77"/>
                  </a:cubicBezTo>
                  <a:cubicBezTo>
                    <a:pt x="15" y="91"/>
                    <a:pt x="8" y="92"/>
                    <a:pt x="8" y="92"/>
                  </a:cubicBezTo>
                  <a:cubicBezTo>
                    <a:pt x="7" y="92"/>
                    <a:pt x="6" y="92"/>
                    <a:pt x="5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Freeform 7"/>
            <p:cNvSpPr>
              <a:spLocks noEditPoints="1"/>
            </p:cNvSpPr>
            <p:nvPr/>
          </p:nvSpPr>
          <p:spPr bwMode="auto">
            <a:xfrm>
              <a:off x="8529629" y="345416"/>
              <a:ext cx="137406" cy="226879"/>
            </a:xfrm>
            <a:custGeom>
              <a:avLst/>
              <a:gdLst>
                <a:gd name="T0" fmla="*/ 1 w 46"/>
                <a:gd name="T1" fmla="*/ 0 h 76"/>
                <a:gd name="T2" fmla="*/ 1 w 46"/>
                <a:gd name="T3" fmla="*/ 34 h 76"/>
                <a:gd name="T4" fmla="*/ 12 w 46"/>
                <a:gd name="T5" fmla="*/ 76 h 76"/>
                <a:gd name="T6" fmla="*/ 46 w 46"/>
                <a:gd name="T7" fmla="*/ 76 h 76"/>
                <a:gd name="T8" fmla="*/ 46 w 46"/>
                <a:gd name="T9" fmla="*/ 0 h 76"/>
                <a:gd name="T10" fmla="*/ 1 w 46"/>
                <a:gd name="T11" fmla="*/ 0 h 76"/>
                <a:gd name="T12" fmla="*/ 27 w 46"/>
                <a:gd name="T13" fmla="*/ 68 h 76"/>
                <a:gd name="T14" fmla="*/ 21 w 46"/>
                <a:gd name="T15" fmla="*/ 62 h 76"/>
                <a:gd name="T16" fmla="*/ 27 w 46"/>
                <a:gd name="T17" fmla="*/ 55 h 76"/>
                <a:gd name="T18" fmla="*/ 34 w 46"/>
                <a:gd name="T19" fmla="*/ 62 h 76"/>
                <a:gd name="T20" fmla="*/ 27 w 46"/>
                <a:gd name="T21" fmla="*/ 68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6" h="76">
                  <a:moveTo>
                    <a:pt x="1" y="0"/>
                  </a:moveTo>
                  <a:cubicBezTo>
                    <a:pt x="1" y="0"/>
                    <a:pt x="0" y="31"/>
                    <a:pt x="1" y="34"/>
                  </a:cubicBezTo>
                  <a:cubicBezTo>
                    <a:pt x="2" y="37"/>
                    <a:pt x="7" y="76"/>
                    <a:pt x="12" y="76"/>
                  </a:cubicBezTo>
                  <a:cubicBezTo>
                    <a:pt x="16" y="76"/>
                    <a:pt x="46" y="76"/>
                    <a:pt x="46" y="76"/>
                  </a:cubicBezTo>
                  <a:cubicBezTo>
                    <a:pt x="46" y="0"/>
                    <a:pt x="46" y="0"/>
                    <a:pt x="46" y="0"/>
                  </a:cubicBezTo>
                  <a:lnTo>
                    <a:pt x="1" y="0"/>
                  </a:lnTo>
                  <a:close/>
                  <a:moveTo>
                    <a:pt x="27" y="68"/>
                  </a:moveTo>
                  <a:cubicBezTo>
                    <a:pt x="24" y="68"/>
                    <a:pt x="21" y="65"/>
                    <a:pt x="21" y="62"/>
                  </a:cubicBezTo>
                  <a:cubicBezTo>
                    <a:pt x="21" y="58"/>
                    <a:pt x="24" y="55"/>
                    <a:pt x="27" y="55"/>
                  </a:cubicBezTo>
                  <a:cubicBezTo>
                    <a:pt x="31" y="55"/>
                    <a:pt x="34" y="58"/>
                    <a:pt x="34" y="62"/>
                  </a:cubicBezTo>
                  <a:cubicBezTo>
                    <a:pt x="34" y="65"/>
                    <a:pt x="31" y="68"/>
                    <a:pt x="27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431760" y="5738401"/>
            <a:ext cx="3647311" cy="860662"/>
            <a:chOff x="1647061" y="5652398"/>
            <a:chExt cx="3647311" cy="860662"/>
          </a:xfrm>
        </p:grpSpPr>
        <p:sp>
          <p:nvSpPr>
            <p:cNvPr id="23" name="Textfeld 27"/>
            <p:cNvSpPr txBox="1"/>
            <p:nvPr/>
          </p:nvSpPr>
          <p:spPr>
            <a:xfrm>
              <a:off x="3340410" y="5894237"/>
              <a:ext cx="396000" cy="3600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tx1"/>
              </a:solidFill>
            </a:ln>
          </p:spPr>
          <p:txBody>
            <a:bodyPr wrap="square" lIns="86402" tIns="43201" rIns="86402" bIns="43201" rtlCol="0">
              <a:spAutoFit/>
            </a:bodyPr>
            <a:lstStyle/>
            <a:p>
              <a:endParaRPr lang="de-DE" dirty="0"/>
            </a:p>
          </p:txBody>
        </p:sp>
        <p:sp>
          <p:nvSpPr>
            <p:cNvPr id="24" name="Textfeld 4"/>
            <p:cNvSpPr txBox="1"/>
            <p:nvPr/>
          </p:nvSpPr>
          <p:spPr>
            <a:xfrm>
              <a:off x="3361676" y="5751166"/>
              <a:ext cx="621873" cy="728201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lIns="17008" tIns="17008" rIns="17008" bIns="17008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de-DE" sz="3800" dirty="0">
                  <a:sym typeface="Wingdings"/>
                </a:rPr>
                <a:t></a:t>
              </a:r>
              <a:endParaRPr lang="de-DE" sz="3800" dirty="0"/>
            </a:p>
          </p:txBody>
        </p:sp>
        <p:sp>
          <p:nvSpPr>
            <p:cNvPr id="25" name="Textfeld 27"/>
            <p:cNvSpPr txBox="1"/>
            <p:nvPr/>
          </p:nvSpPr>
          <p:spPr>
            <a:xfrm>
              <a:off x="4709307" y="5892115"/>
              <a:ext cx="396000" cy="364245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tx1"/>
              </a:solidFill>
            </a:ln>
          </p:spPr>
          <p:txBody>
            <a:bodyPr wrap="square" lIns="86402" tIns="43201" rIns="86402" bIns="43201" rtlCol="0">
              <a:spAutoFit/>
            </a:bodyPr>
            <a:lstStyle>
              <a:defPPr>
                <a:defRPr lang="en-US"/>
              </a:defPPr>
            </a:lstStyle>
            <a:p>
              <a:endParaRPr lang="de-DE" dirty="0"/>
            </a:p>
          </p:txBody>
        </p:sp>
        <p:sp>
          <p:nvSpPr>
            <p:cNvPr id="26" name="Textfeld 3"/>
            <p:cNvSpPr txBox="1"/>
            <p:nvPr/>
          </p:nvSpPr>
          <p:spPr>
            <a:xfrm>
              <a:off x="4672499" y="5784859"/>
              <a:ext cx="621873" cy="728201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lIns="86402" tIns="43201" rIns="86402" bIns="43201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de-DE" sz="3800" dirty="0">
                  <a:sym typeface="Wingdings"/>
                </a:rPr>
                <a:t></a:t>
              </a:r>
              <a:endParaRPr lang="de-DE" sz="3800" dirty="0"/>
            </a:p>
          </p:txBody>
        </p:sp>
        <p:sp>
          <p:nvSpPr>
            <p:cNvPr id="27" name="Textfeld 20"/>
            <p:cNvSpPr txBox="1"/>
            <p:nvPr/>
          </p:nvSpPr>
          <p:spPr>
            <a:xfrm>
              <a:off x="1647061" y="5912782"/>
              <a:ext cx="1616913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900" i="1" u="sng" dirty="0" smtClean="0">
                  <a:latin typeface="Arial" pitchFamily="34" charset="0"/>
                  <a:cs typeface="Arial" pitchFamily="34" charset="0"/>
                </a:rPr>
                <a:t>Colour Coding:</a:t>
              </a:r>
            </a:p>
            <a:p>
              <a:r>
                <a:rPr lang="de-DE" sz="900" i="1" dirty="0" smtClean="0">
                  <a:latin typeface="Arial" pitchFamily="34" charset="0"/>
                  <a:cs typeface="Arial" pitchFamily="34" charset="0"/>
                </a:rPr>
                <a:t>Percentage of survey participants with scores of...</a:t>
              </a:r>
              <a:endParaRPr lang="de-DE" sz="900" i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Textfeld 22"/>
            <p:cNvSpPr txBox="1"/>
            <p:nvPr/>
          </p:nvSpPr>
          <p:spPr>
            <a:xfrm>
              <a:off x="3983247" y="6237353"/>
              <a:ext cx="5040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000" dirty="0" smtClean="0">
                  <a:latin typeface="Arial" pitchFamily="34" charset="0"/>
                  <a:cs typeface="Arial" pitchFamily="34" charset="0"/>
                </a:rPr>
                <a:t>3</a:t>
              </a:r>
              <a:endParaRPr lang="de-DE" sz="1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Textfeld 23"/>
            <p:cNvSpPr txBox="1"/>
            <p:nvPr/>
          </p:nvSpPr>
          <p:spPr>
            <a:xfrm>
              <a:off x="3194177" y="6237353"/>
              <a:ext cx="70994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000" dirty="0" smtClean="0">
                  <a:latin typeface="Arial" pitchFamily="34" charset="0"/>
                  <a:cs typeface="Arial" pitchFamily="34" charset="0"/>
                </a:rPr>
                <a:t>1 or 2</a:t>
              </a:r>
              <a:endParaRPr lang="de-DE" sz="1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Textfeld 27"/>
            <p:cNvSpPr txBox="1"/>
            <p:nvPr/>
          </p:nvSpPr>
          <p:spPr>
            <a:xfrm>
              <a:off x="4024858" y="5892115"/>
              <a:ext cx="396000" cy="364245"/>
            </a:xfrm>
            <a:prstGeom prst="rect">
              <a:avLst/>
            </a:prstGeom>
            <a:solidFill>
              <a:srgbClr val="FFC819"/>
            </a:solidFill>
            <a:ln>
              <a:solidFill>
                <a:schemeClr val="tx1"/>
              </a:solidFill>
            </a:ln>
          </p:spPr>
          <p:txBody>
            <a:bodyPr wrap="square" lIns="86402" tIns="43201" rIns="86402" bIns="43201" rtlCol="0">
              <a:spAutoFit/>
            </a:bodyPr>
            <a:lstStyle>
              <a:defPPr>
                <a:defRPr lang="en-US"/>
              </a:defPPr>
            </a:lstStyle>
            <a:p>
              <a:endParaRPr lang="de-DE" dirty="0"/>
            </a:p>
          </p:txBody>
        </p:sp>
        <p:sp>
          <p:nvSpPr>
            <p:cNvPr id="31" name="Textfeld 2"/>
            <p:cNvSpPr txBox="1"/>
            <p:nvPr/>
          </p:nvSpPr>
          <p:spPr>
            <a:xfrm>
              <a:off x="3882400" y="5652398"/>
              <a:ext cx="940992" cy="638200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vert="vert270" wrap="square" lIns="86402" tIns="43201" rIns="86402" bIns="43201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de-DE" sz="3800" dirty="0">
                  <a:sym typeface="Wingdings"/>
                </a:rPr>
                <a:t></a:t>
              </a:r>
              <a:endParaRPr lang="de-DE" sz="3800" dirty="0"/>
            </a:p>
          </p:txBody>
        </p:sp>
        <p:sp>
          <p:nvSpPr>
            <p:cNvPr id="32" name="Textfeld 21"/>
            <p:cNvSpPr txBox="1"/>
            <p:nvPr/>
          </p:nvSpPr>
          <p:spPr>
            <a:xfrm>
              <a:off x="4555786" y="6237353"/>
              <a:ext cx="70994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000" dirty="0" smtClean="0">
                  <a:latin typeface="Arial" pitchFamily="34" charset="0"/>
                  <a:cs typeface="Arial" pitchFamily="34" charset="0"/>
                </a:rPr>
                <a:t>4 or 5</a:t>
              </a:r>
              <a:endParaRPr lang="de-DE" sz="10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831887" y="4072365"/>
            <a:ext cx="15830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Domestic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744099" y="3995889"/>
            <a:ext cx="15830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International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934" y="3370317"/>
            <a:ext cx="864000" cy="86400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3873" y="4236195"/>
            <a:ext cx="972000" cy="972000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0" y="5138928"/>
            <a:ext cx="64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defRPr/>
            </a:pPr>
            <a:r>
              <a:rPr lang="en-CA" sz="700" dirty="0" smtClean="0">
                <a:latin typeface="Arial" panose="020B0604020202020204" pitchFamily="34" charset="0"/>
                <a:cs typeface="Arial" panose="020B0604020202020204" pitchFamily="34" charset="0"/>
              </a:rPr>
              <a:t>Base</a:t>
            </a:r>
            <a:endParaRPr lang="en-CA" sz="7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457200">
              <a:defRPr/>
            </a:pPr>
            <a:r>
              <a:rPr lang="en-CA" sz="7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= 3457</a:t>
            </a:r>
            <a:endParaRPr lang="en-CA" sz="7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8503920" y="2825496"/>
            <a:ext cx="64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defRPr/>
            </a:pPr>
            <a:r>
              <a:rPr lang="en-CA" sz="700" dirty="0" smtClean="0">
                <a:latin typeface="Arial" panose="020B0604020202020204" pitchFamily="34" charset="0"/>
                <a:cs typeface="Arial" panose="020B0604020202020204" pitchFamily="34" charset="0"/>
              </a:rPr>
              <a:t>Base</a:t>
            </a:r>
            <a:endParaRPr lang="en-CA" sz="7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457200">
              <a:defRPr/>
            </a:pPr>
            <a:r>
              <a:rPr lang="en-CA" sz="7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= 453</a:t>
            </a:r>
            <a:endParaRPr lang="en-CA" sz="7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453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TERPRISEVERSION" val="6.0.1.405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2502943673" val="2502943673"/>
  <p:tag name="RUNINCOMPASS" val="RunInComPass"/>
</p:tagLst>
</file>

<file path=ppt/theme/theme1.xml><?xml version="1.0" encoding="utf-8"?>
<a:theme xmlns:a="http://schemas.openxmlformats.org/drawingml/2006/main" name="1_Design 1 - Thin Lin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NSInfoDocument" ma:contentTypeID="0x010100468BE630344CFF4DB608D05E1B2111830048EEC5E7BAC02140BEB90219A6C5E8CB00F3121C476C7786468CB014A72512F5E5" ma:contentTypeVersion="21" ma:contentTypeDescription="TNS Info Document" ma:contentTypeScope="" ma:versionID="ba43fd5f7f3d7fa1bc37a1b9549241fb">
  <xsd:schema xmlns:xsd="http://www.w3.org/2001/XMLSchema" xmlns:p="http://schemas.microsoft.com/office/2006/metadata/properties" xmlns:ns2="4ea38a08-ba9b-4261-9d90-f81cd529267c" xmlns:ns3="3b047354-3613-465c-95ff-7d3745f704f0" xmlns:ns4="80252f95-4810-4385-bd26-f1d4182e9d18" xmlns:ns5="37eee3ba-ba6c-4898-a9ff-d50156004f63" targetNamespace="http://schemas.microsoft.com/office/2006/metadata/properties" ma:root="true" ma:fieldsID="e491984ccd44807e81ad1e025f9f7d88" ns2:_="" ns3:_="" ns4:_="" ns5:_="">
    <xsd:import namespace="4ea38a08-ba9b-4261-9d90-f81cd529267c"/>
    <xsd:import namespace="3b047354-3613-465c-95ff-7d3745f704f0"/>
    <xsd:import namespace="80252f95-4810-4385-bd26-f1d4182e9d18"/>
    <xsd:import namespace="37eee3ba-ba6c-4898-a9ff-d50156004f63"/>
    <xsd:element name="properties">
      <xsd:complexType>
        <xsd:sequence>
          <xsd:element name="documentManagement">
            <xsd:complexType>
              <xsd:all>
                <xsd:element ref="ns2:Document_x0020_Author" minOccurs="0"/>
                <xsd:element ref="ns2:Document_x0020_Created" minOccurs="0"/>
                <xsd:element ref="ns2:Document_x0020_Resource_x0020_Description" minOccurs="0"/>
                <xsd:element ref="ns2:Document_x0020_Activation_x0020_Date" minOccurs="0"/>
                <xsd:element ref="ns2:Document_x0020_Expiration_x0020_Date" minOccurs="0"/>
                <xsd:element ref="ns3:fileName" minOccurs="0"/>
                <xsd:element ref="ns4:SkipAlert" minOccurs="0"/>
                <xsd:element ref="ns5:_dlc_Exempt" minOccurs="0"/>
                <xsd:element ref="ns5:_dlc_ExpireDateSaved" minOccurs="0"/>
                <xsd:element ref="ns5:_dlc_ExpireDat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4ea38a08-ba9b-4261-9d90-f81cd529267c" elementFormDefault="qualified">
    <xsd:import namespace="http://schemas.microsoft.com/office/2006/documentManagement/types"/>
    <xsd:element name="Document_x0020_Author" ma:index="8" nillable="true" ma:displayName="Document Author" ma:list="UserInfo" ma:internalName="Document_x0020_Autho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ocument_x0020_Created" ma:index="9" nillable="true" ma:displayName="Document Created" ma:default="[today]" ma:format="DateTime" ma:internalName="Document_x0020_Created">
      <xsd:simpleType>
        <xsd:restriction base="dms:DateTime"/>
      </xsd:simpleType>
    </xsd:element>
    <xsd:element name="Document_x0020_Resource_x0020_Description" ma:index="10" nillable="true" ma:displayName="Document Resource Description" ma:default="" ma:internalName="Document_x0020_Resource_x0020_Description">
      <xsd:simpleType>
        <xsd:restriction base="dms:Note"/>
      </xsd:simpleType>
    </xsd:element>
    <xsd:element name="Document_x0020_Activation_x0020_Date" ma:index="11" nillable="true" ma:displayName="Document Activation Date" ma:default="[today]" ma:format="DateOnly" ma:internalName="Document_x0020_Activation_x0020_Date">
      <xsd:simpleType>
        <xsd:restriction base="dms:DateTime"/>
      </xsd:simpleType>
    </xsd:element>
    <xsd:element name="Document_x0020_Expiration_x0020_Date" ma:index="12" nillable="true" ma:displayName="Document Expiration Date" ma:default="2500-12-31T00:00:00Z" ma:format="DateOnly" ma:internalName="Document_x0020_Expiration_x0020_Date" ma:readOnly="false">
      <xsd:simpleType>
        <xsd:restriction base="dms:DateTime"/>
      </xsd:simpleType>
    </xsd:element>
  </xsd:schema>
  <xsd:schema xmlns:xsd="http://www.w3.org/2001/XMLSchema" xmlns:dms="http://schemas.microsoft.com/office/2006/documentManagement/types" targetNamespace="3b047354-3613-465c-95ff-7d3745f704f0" elementFormDefault="qualified">
    <xsd:import namespace="http://schemas.microsoft.com/office/2006/documentManagement/types"/>
    <xsd:element name="fileName" ma:index="13" nillable="true" ma:displayName="fileName" ma:hidden="true" ma:internalName="fileName" ma:readOnly="false">
      <xsd:simpleType>
        <xsd:restriction base="dms:Text">
          <xsd:maxLength value="255"/>
        </xsd:restriction>
      </xsd:simpleType>
    </xsd:element>
  </xsd:schema>
  <xsd:schema xmlns:xsd="http://www.w3.org/2001/XMLSchema" xmlns:dms="http://schemas.microsoft.com/office/2006/documentManagement/types" targetNamespace="80252f95-4810-4385-bd26-f1d4182e9d18" elementFormDefault="qualified">
    <xsd:import namespace="http://schemas.microsoft.com/office/2006/documentManagement/types"/>
    <xsd:element name="SkipAlert" ma:index="14" nillable="true" ma:displayName="SkipAlert" ma:default="0" ma:internalName="SkipAlert">
      <xsd:simpleType>
        <xsd:restriction base="dms:Boolean"/>
      </xsd:simpleType>
    </xsd:element>
  </xsd:schema>
  <xsd:schema xmlns:xsd="http://www.w3.org/2001/XMLSchema" xmlns:dms="http://schemas.microsoft.com/office/2006/documentManagement/types" targetNamespace="37eee3ba-ba6c-4898-a9ff-d50156004f63" elementFormDefault="qualified">
    <xsd:import namespace="http://schemas.microsoft.com/office/2006/documentManagement/types"/>
    <xsd:element name="_dlc_Exempt" ma:index="15" nillable="true" ma:displayName="Exempt from Policy" ma:description="" ma:hidden="true" ma:internalName="_dlc_Exempt" ma:readOnly="true">
      <xsd:simpleType>
        <xsd:restriction base="dms:Unknown"/>
      </xsd:simpleType>
    </xsd:element>
    <xsd:element name="_dlc_ExpireDateSaved" ma:index="16" nillable="true" ma:displayName="Original Expiration Date" ma:description="" ma:hidden="true" ma:internalName="_dlc_ExpireDateSaved" ma:readOnly="true">
      <xsd:simpleType>
        <xsd:restriction base="dms:DateTime"/>
      </xsd:simpleType>
    </xsd:element>
    <xsd:element name="_dlc_ExpireDate" ma:index="17" nillable="true" ma:displayName="Expiration Date" ma:description="" ma:hidden="true" ma:internalName="_dlc_ExpireDat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p:Policy xmlns:p="office.server.policy" id="" local="true">
  <p:Name>Custom Expiration</p:Name>
  <p:Description/>
  <p:Statement/>
  <p:PolicyItems>
    <p:PolicyItem featureId="Microsoft.Office.RecordsManagement.PolicyFeatures.Expiration">
      <p:Name>Expiration</p:Name>
      <p:Description>Automatic scheduling of content for processing, and expiry of content that has reached its due date.</p:Description>
      <p:CustomData>
        <data>
          <formula id="CustomExpirationPolicy.CustomPolicy"/>
          <action type="action" id="Microsoft.Office.RecordsManagement.PolicyFeatures.Expiration.Action.MoveToRecycleBin"/>
        </data>
      </p:CustomData>
    </p:PolicyItem>
  </p:PolicyItems>
</p:Policy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>
  <documentManagement>
    <Document_x0020_Resource_x0020_Description xmlns="4ea38a08-ba9b-4261-9d90-f81cd529267c" xsi:nil="true"/>
    <Document_x0020_Author xmlns="4ea38a08-ba9b-4261-9d90-f81cd529267c">
      <UserInfo>
        <DisplayName/>
        <AccountId xsi:nil="true"/>
        <AccountType/>
      </UserInfo>
    </Document_x0020_Author>
    <Document_x0020_Created xmlns="4ea38a08-ba9b-4261-9d90-f81cd529267c">2017-02-21T17:40:16+00:00</Document_x0020_Created>
    <Document_x0020_Expiration_x0020_Date xmlns="4ea38a08-ba9b-4261-9d90-f81cd529267c">2500-12-31T00:00:00+00:00</Document_x0020_Expiration_x0020_Date>
    <fileName xmlns="3b047354-3613-465c-95ff-7d3745f704f0" xsi:nil="true"/>
    <Document_x0020_Activation_x0020_Date xmlns="4ea38a08-ba9b-4261-9d90-f81cd529267c">2017-02-21T17:40:16+00:00</Document_x0020_Activation_x0020_Date>
    <SkipAlert xmlns="80252f95-4810-4385-bd26-f1d4182e9d18">false</SkipAlert>
  </documentManagement>
</p:properties>
</file>

<file path=customXml/item5.xml><?xml version="1.0" encoding="utf-8"?>
<?mso-contentType ?>
<spe:Receivers xmlns:spe="http://schemas.microsoft.com/sharepoint/events"/>
</file>

<file path=customXml/itemProps1.xml><?xml version="1.0" encoding="utf-8"?>
<ds:datastoreItem xmlns:ds="http://schemas.openxmlformats.org/officeDocument/2006/customXml" ds:itemID="{7096834A-CCA1-4C81-9911-028D4AE6E17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ea38a08-ba9b-4261-9d90-f81cd529267c"/>
    <ds:schemaRef ds:uri="3b047354-3613-465c-95ff-7d3745f704f0"/>
    <ds:schemaRef ds:uri="80252f95-4810-4385-bd26-f1d4182e9d18"/>
    <ds:schemaRef ds:uri="37eee3ba-ba6c-4898-a9ff-d50156004f63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CBAE650A-721A-48DA-9B8C-5DAC101B86BB}">
  <ds:schemaRefs>
    <ds:schemaRef ds:uri="office.server.policy"/>
  </ds:schemaRefs>
</ds:datastoreItem>
</file>

<file path=customXml/itemProps3.xml><?xml version="1.0" encoding="utf-8"?>
<ds:datastoreItem xmlns:ds="http://schemas.openxmlformats.org/officeDocument/2006/customXml" ds:itemID="{1CF2DCE8-64E8-41C3-A038-FD39804D9D85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7A3302D6-F9B1-4ECA-B98B-E06C94DB7461}">
  <ds:schemaRefs>
    <ds:schemaRef ds:uri="http://schemas.openxmlformats.org/package/2006/metadata/core-properties"/>
    <ds:schemaRef ds:uri="37eee3ba-ba6c-4898-a9ff-d50156004f63"/>
    <ds:schemaRef ds:uri="http://schemas.microsoft.com/office/2006/documentManagement/types"/>
    <ds:schemaRef ds:uri="http://purl.org/dc/dcmitype/"/>
    <ds:schemaRef ds:uri="3b047354-3613-465c-95ff-7d3745f704f0"/>
    <ds:schemaRef ds:uri="80252f95-4810-4385-bd26-f1d4182e9d18"/>
    <ds:schemaRef ds:uri="http://purl.org/dc/terms/"/>
    <ds:schemaRef ds:uri="http://schemas.microsoft.com/office/2006/metadata/properties"/>
    <ds:schemaRef ds:uri="4ea38a08-ba9b-4261-9d90-f81cd529267c"/>
    <ds:schemaRef ds:uri="http://www.w3.org/XML/1998/namespace"/>
    <ds:schemaRef ds:uri="http://purl.org/dc/elements/1.1/"/>
  </ds:schemaRefs>
</ds:datastoreItem>
</file>

<file path=customXml/itemProps5.xml><?xml version="1.0" encoding="utf-8"?>
<ds:datastoreItem xmlns:ds="http://schemas.openxmlformats.org/officeDocument/2006/customXml" ds:itemID="{24890F91-1D67-4B09-BED8-A73ADAC53001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14862</TotalTime>
  <Words>9078</Words>
  <Application>Microsoft Office PowerPoint</Application>
  <PresentationFormat>On-screen Show (4:3)</PresentationFormat>
  <Paragraphs>3090</Paragraphs>
  <Slides>62</Slides>
  <Notes>15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70" baseType="lpstr">
      <vt:lpstr>Arial</vt:lpstr>
      <vt:lpstr>Calibri</vt:lpstr>
      <vt:lpstr>Myriad Pro</vt:lpstr>
      <vt:lpstr>Times New Roman</vt:lpstr>
      <vt:lpstr>Verdana</vt:lpstr>
      <vt:lpstr>Wingdings</vt:lpstr>
      <vt:lpstr>1_Design 1 - Thin Line</vt:lpstr>
      <vt:lpstr>Worksheet</vt:lpstr>
      <vt:lpstr> ATL – Annual Satisfaction Assessment</vt:lpstr>
      <vt:lpstr>ATL – Annual Satisfaction Assessment – 2016 Table of Contents (1/2)</vt:lpstr>
      <vt:lpstr>ATL – Annual Satisfaction Assessment – 2016 Table of Contents (2/2)</vt:lpstr>
      <vt:lpstr>Content Overview How the Analyses in this Report Can Help Your Airport</vt:lpstr>
      <vt:lpstr>1. ATL – 2016 at a Glance</vt:lpstr>
      <vt:lpstr>ATL – Service Attribute Average Scores 2016</vt:lpstr>
      <vt:lpstr>ATL – Overall Satisfaction Analysis Analysis for Segments – Methodology</vt:lpstr>
      <vt:lpstr>ATL – Overall Satisfaction Analysis Analysis for Segments – Total</vt:lpstr>
      <vt:lpstr>ATL – Overall Satisfaction Analysis Analysis for Segments – Traffic</vt:lpstr>
      <vt:lpstr>ATL – Overall Satisfaction Analysis Analysis for Segments – Trip Reason</vt:lpstr>
      <vt:lpstr>ATL – Overall Satisfaction Analysis Analysis for Segments – Connecting</vt:lpstr>
      <vt:lpstr>2. ATL – Airport Performance</vt:lpstr>
      <vt:lpstr>2. ATL – Airport Performance</vt:lpstr>
      <vt:lpstr>2. ATL – Airport Performance</vt:lpstr>
      <vt:lpstr>ATL – Satisfaction Gap Analysis Segment comparisons for ATL passengers</vt:lpstr>
      <vt:lpstr>2. ATL – Airport Performance</vt:lpstr>
      <vt:lpstr>Customized Panel Airports</vt:lpstr>
      <vt:lpstr>ATL – Satisfaction Gap Analysis ATL vs. Airport Groups</vt:lpstr>
      <vt:lpstr>2. ATL – Airport Performance</vt:lpstr>
      <vt:lpstr>ATL – Overall Satisfaction Scores Airlines</vt:lpstr>
      <vt:lpstr>ATL – Check-in waiting time Scores Airlines</vt:lpstr>
      <vt:lpstr>ATL – Efficiency of check-in staff Scores Airlines</vt:lpstr>
      <vt:lpstr>ATL – Courtesy of check-in staff Scores Airlines</vt:lpstr>
      <vt:lpstr>2. ATL – Airport Performance</vt:lpstr>
      <vt:lpstr>ATL – Overall Satisfaction Scores Nationalities</vt:lpstr>
      <vt:lpstr>3. Importance of Attributes</vt:lpstr>
      <vt:lpstr>3. Importance of Attributes</vt:lpstr>
      <vt:lpstr>Stated Importance Analysis Methodology</vt:lpstr>
      <vt:lpstr>ATL – Stated Importance Top 10 most relevant Items, based on Stated Importance</vt:lpstr>
      <vt:lpstr>ATL – Stated Importance All Attributes, ranked by Stated Importance</vt:lpstr>
      <vt:lpstr>3. Importance of Attributes</vt:lpstr>
      <vt:lpstr>Satisfaction Matrices Satisfaction vs. Importance – Methodology</vt:lpstr>
      <vt:lpstr>ATL – Satisfaction Matrix Satisfaction vs. Stated Importance</vt:lpstr>
      <vt:lpstr>ATL – Satisfaction Matrix Priority for Action, based on Stated Importance</vt:lpstr>
      <vt:lpstr>4. Appendices</vt:lpstr>
      <vt:lpstr>4. Appendices</vt:lpstr>
      <vt:lpstr>Methodology of the ASQ Programme at a Glance General Information</vt:lpstr>
      <vt:lpstr>PowerPoint Presentation</vt:lpstr>
      <vt:lpstr>PowerPoint Presentation</vt:lpstr>
      <vt:lpstr>Methodology at a Glance Participating Airports 2016 (3/3)</vt:lpstr>
      <vt:lpstr>4. Appendices</vt:lpstr>
      <vt:lpstr>ATL – Satisfaction Gap Analysis ATL vs. Airport Groups – Traffic (1/2): International</vt:lpstr>
      <vt:lpstr>ATL – Satisfaction Gap Analysis ATL vs. Airport Groups – Traffic (2/2): Domestic</vt:lpstr>
      <vt:lpstr>ATL – Satisfaction Gap Analysis ATL vs. Airport Groups – Trip Reason (1/2): Business</vt:lpstr>
      <vt:lpstr>ATL – Satisfaction Gap Analysis ATL vs. Airport Groups – Trip Reason (2/2): Leisure</vt:lpstr>
      <vt:lpstr>ATL – Satisfaction Gap Analysis ATL vs. Airport Groups – Connection (1/2): Connecting</vt:lpstr>
      <vt:lpstr>ATL – Satisfaction Gap Analysis ATL vs. Airport Groups – Connection (2/2): O&amp;D</vt:lpstr>
      <vt:lpstr>3. Appendices</vt:lpstr>
      <vt:lpstr>ATL – Stated Importance - Traffic Top 10 most relevant items, based on Stated Importance</vt:lpstr>
      <vt:lpstr>ATL – Stated Importance - Traffic All Attributes, ranked by Stated Importance</vt:lpstr>
      <vt:lpstr>ATL – Stated Importance – Trip Reason Top 10 most relevant items, based on Stated Importance</vt:lpstr>
      <vt:lpstr>ATL – Stated Importance – Trip Reason All Attributes, ranked by Stated Importance</vt:lpstr>
      <vt:lpstr>ATL – Stated Importance - Connection Top 10 most relevant items based on Stated Importance</vt:lpstr>
      <vt:lpstr>ATL – Stated Importance - Connection All Attributes, ranked by Stated Importance</vt:lpstr>
      <vt:lpstr>ATL – Stated Importance - Gender Top 10 most relevant items based on Stated Importance</vt:lpstr>
      <vt:lpstr>ATL – Stated Importance - Gender All Attributes, ranked by Stated Importance</vt:lpstr>
      <vt:lpstr>4. Appendices</vt:lpstr>
      <vt:lpstr>Airlines, sorted by IATA code</vt:lpstr>
      <vt:lpstr>4. Appendices</vt:lpstr>
      <vt:lpstr>Nationalities: Countries of citizenship (1/2) Sorted by ISO codes</vt:lpstr>
      <vt:lpstr>Nationalities: Countries of citizenship (2/2) Sorted by ISO codes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Passenger Satisfaction Report FRA – Airport Performance</dc:title>
  <dc:creator>Gwénaëlle Delpirou;Andreas Schirmer</dc:creator>
  <cp:lastModifiedBy>Fuller, Harold</cp:lastModifiedBy>
  <cp:revision>1739</cp:revision>
  <cp:lastPrinted>2016-01-11T23:21:10Z</cp:lastPrinted>
  <dcterms:created xsi:type="dcterms:W3CDTF">2015-02-09T03:59:11Z</dcterms:created>
  <dcterms:modified xsi:type="dcterms:W3CDTF">2018-01-10T20:25:59Z</dcterms:modified>
</cp:coreProperties>
</file>